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embeddings/oleObject1.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notesSlides/notesSlide2.xml" ContentType="application/vnd.openxmlformats-officedocument.presentationml.notesSlide+xml"/>
  <Override PartName="/ppt/embeddings/oleObject9.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28.bin" ContentType="application/vnd.openxmlformats-officedocument.oleObject"/>
  <Override PartName="/ppt/embeddings/oleObject29.bin" ContentType="application/vnd.openxmlformats-officedocument.oleObject"/>
  <Override PartName="/ppt/embeddings/oleObject30.bin" ContentType="application/vnd.openxmlformats-officedocument.oleObject"/>
  <Override PartName="/ppt/embeddings/oleObject31.bin" ContentType="application/vnd.openxmlformats-officedocument.oleObject"/>
  <Override PartName="/ppt/embeddings/oleObject32.bin" ContentType="application/vnd.openxmlformats-officedocument.oleObject"/>
  <Override PartName="/ppt/embeddings/oleObject33.bin" ContentType="application/vnd.openxmlformats-officedocument.oleObject"/>
  <Override PartName="/ppt/embeddings/oleObject34.bin" ContentType="application/vnd.openxmlformats-officedocument.oleObject"/>
  <Override PartName="/ppt/embeddings/oleObject35.bin" ContentType="application/vnd.openxmlformats-officedocument.oleObject"/>
  <Override PartName="/ppt/embeddings/oleObject36.bin" ContentType="application/vnd.openxmlformats-officedocument.oleObject"/>
  <Override PartName="/ppt/embeddings/oleObject37.bin" ContentType="application/vnd.openxmlformats-officedocument.oleObject"/>
  <Override PartName="/ppt/embeddings/oleObject38.bin" ContentType="application/vnd.openxmlformats-officedocument.oleObject"/>
  <Override PartName="/ppt/embeddings/oleObject39.bin" ContentType="application/vnd.openxmlformats-officedocument.oleObject"/>
  <Override PartName="/ppt/embeddings/oleObject40.bin" ContentType="application/vnd.openxmlformats-officedocument.oleObject"/>
  <Override PartName="/ppt/embeddings/oleObject41.bin" ContentType="application/vnd.openxmlformats-officedocument.oleObject"/>
  <Override PartName="/ppt/embeddings/oleObject42.bin" ContentType="application/vnd.openxmlformats-officedocument.oleObject"/>
  <Override PartName="/ppt/embeddings/oleObject43.bin" ContentType="application/vnd.openxmlformats-officedocument.oleObject"/>
  <Override PartName="/ppt/embeddings/oleObject44.bin" ContentType="application/vnd.openxmlformats-officedocument.oleObject"/>
  <Override PartName="/ppt/embeddings/oleObject45.bin" ContentType="application/vnd.openxmlformats-officedocument.oleObject"/>
  <Override PartName="/ppt/embeddings/oleObject46.bin" ContentType="application/vnd.openxmlformats-officedocument.oleObject"/>
  <Override PartName="/ppt/embeddings/oleObject47.bin" ContentType="application/vnd.openxmlformats-officedocument.oleObject"/>
  <Override PartName="/ppt/embeddings/oleObject48.bin" ContentType="application/vnd.openxmlformats-officedocument.oleObject"/>
  <Override PartName="/ppt/embeddings/oleObject49.bin" ContentType="application/vnd.openxmlformats-officedocument.oleObject"/>
  <Override PartName="/ppt/notesSlides/notesSlide3.xml" ContentType="application/vnd.openxmlformats-officedocument.presentationml.notesSlide+xml"/>
  <Override PartName="/ppt/embeddings/oleObject50.bin" ContentType="application/vnd.openxmlformats-officedocument.oleObject"/>
  <Override PartName="/ppt/embeddings/oleObject51.bin" ContentType="application/vnd.openxmlformats-officedocument.oleObject"/>
  <Override PartName="/ppt/embeddings/oleObject52.bin" ContentType="application/vnd.openxmlformats-officedocument.oleObject"/>
  <Override PartName="/ppt/embeddings/oleObject53.bin" ContentType="application/vnd.openxmlformats-officedocument.oleObject"/>
  <Override PartName="/ppt/embeddings/oleObject54.bin" ContentType="application/vnd.openxmlformats-officedocument.oleObject"/>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embeddings/oleObject55.bin" ContentType="application/vnd.openxmlformats-officedocument.oleObject"/>
  <Override PartName="/ppt/embeddings/oleObject56.bin" ContentType="application/vnd.openxmlformats-officedocument.oleObject"/>
  <Override PartName="/ppt/embeddings/oleObject57.bin" ContentType="application/vnd.openxmlformats-officedocument.oleObject"/>
  <Override PartName="/ppt/embeddings/oleObject58.bin" ContentType="application/vnd.openxmlformats-officedocument.oleObject"/>
  <Override PartName="/ppt/embeddings/oleObject59.bin" ContentType="application/vnd.openxmlformats-officedocument.oleObject"/>
  <Override PartName="/ppt/embeddings/oleObject60.bin" ContentType="application/vnd.openxmlformats-officedocument.oleObject"/>
  <Override PartName="/ppt/embeddings/oleObject61.bin" ContentType="application/vnd.openxmlformats-officedocument.oleObject"/>
  <Override PartName="/ppt/embeddings/oleObject62.bin" ContentType="application/vnd.openxmlformats-officedocument.oleObject"/>
  <Override PartName="/ppt/embeddings/oleObject63.bin" ContentType="application/vnd.openxmlformats-officedocument.oleObject"/>
  <Override PartName="/ppt/embeddings/oleObject64.bin" ContentType="application/vnd.openxmlformats-officedocument.oleObject"/>
  <Override PartName="/ppt/embeddings/oleObject65.bin" ContentType="application/vnd.openxmlformats-officedocument.oleObject"/>
  <Override PartName="/ppt/embeddings/oleObject66.bin" ContentType="application/vnd.openxmlformats-officedocument.oleObject"/>
  <Override PartName="/ppt/embeddings/oleObject67.bin" ContentType="application/vnd.openxmlformats-officedocument.oleObject"/>
  <Override PartName="/ppt/embeddings/oleObject68.bin" ContentType="application/vnd.openxmlformats-officedocument.oleObject"/>
  <Override PartName="/ppt/embeddings/oleObject69.bin" ContentType="application/vnd.openxmlformats-officedocument.oleObject"/>
  <Override PartName="/ppt/notesSlides/notesSlide7.xml" ContentType="application/vnd.openxmlformats-officedocument.presentationml.notesSlide+xml"/>
  <Override PartName="/ppt/embeddings/oleObject70.bin" ContentType="application/vnd.openxmlformats-officedocument.oleObject"/>
  <Override PartName="/ppt/embeddings/oleObject71.bin" ContentType="application/vnd.openxmlformats-officedocument.oleObject"/>
  <Override PartName="/ppt/embeddings/oleObject72.bin" ContentType="application/vnd.openxmlformats-officedocument.oleObject"/>
  <Override PartName="/ppt/embeddings/oleObject73.bin" ContentType="application/vnd.openxmlformats-officedocument.oleObject"/>
  <Override PartName="/ppt/embeddings/oleObject74.bin" ContentType="application/vnd.openxmlformats-officedocument.oleObject"/>
  <Override PartName="/ppt/embeddings/oleObject75.bin" ContentType="application/vnd.openxmlformats-officedocument.oleObject"/>
  <Override PartName="/ppt/embeddings/oleObject76.bin" ContentType="application/vnd.openxmlformats-officedocument.oleObject"/>
  <Override PartName="/ppt/embeddings/oleObject77.bin" ContentType="application/vnd.openxmlformats-officedocument.oleObject"/>
  <Override PartName="/ppt/embeddings/oleObject78.bin" ContentType="application/vnd.openxmlformats-officedocument.oleObject"/>
  <Override PartName="/ppt/embeddings/oleObject79.bin" ContentType="application/vnd.openxmlformats-officedocument.oleObject"/>
  <Override PartName="/ppt/notesSlides/notesSlide8.xml" ContentType="application/vnd.openxmlformats-officedocument.presentationml.notesSlide+xml"/>
  <Override PartName="/ppt/embeddings/oleObject80.bin" ContentType="application/vnd.openxmlformats-officedocument.oleObject"/>
  <Override PartName="/ppt/embeddings/oleObject81.bin" ContentType="application/vnd.openxmlformats-officedocument.oleObject"/>
  <Override PartName="/ppt/embeddings/oleObject82.bin" ContentType="application/vnd.openxmlformats-officedocument.oleObject"/>
  <Override PartName="/ppt/notesSlides/notesSlide9.xml" ContentType="application/vnd.openxmlformats-officedocument.presentationml.notesSlide+xml"/>
  <Override PartName="/ppt/embeddings/oleObject83.bin" ContentType="application/vnd.openxmlformats-officedocument.oleObject"/>
  <Override PartName="/ppt/embeddings/oleObject84.bin" ContentType="application/vnd.openxmlformats-officedocument.oleObject"/>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5"/>
  </p:notesMasterIdLst>
  <p:sldIdLst>
    <p:sldId id="620" r:id="rId2"/>
    <p:sldId id="497" r:id="rId3"/>
    <p:sldId id="498" r:id="rId4"/>
    <p:sldId id="499" r:id="rId5"/>
    <p:sldId id="500" r:id="rId6"/>
    <p:sldId id="501" r:id="rId7"/>
    <p:sldId id="503" r:id="rId8"/>
    <p:sldId id="502" r:id="rId9"/>
    <p:sldId id="504" r:id="rId10"/>
    <p:sldId id="505" r:id="rId11"/>
    <p:sldId id="506" r:id="rId12"/>
    <p:sldId id="507" r:id="rId13"/>
    <p:sldId id="508" r:id="rId14"/>
    <p:sldId id="509" r:id="rId15"/>
    <p:sldId id="510" r:id="rId16"/>
    <p:sldId id="511" r:id="rId17"/>
    <p:sldId id="591" r:id="rId18"/>
    <p:sldId id="592" r:id="rId19"/>
    <p:sldId id="593" r:id="rId20"/>
    <p:sldId id="548" r:id="rId21"/>
    <p:sldId id="512" r:id="rId22"/>
    <p:sldId id="513" r:id="rId23"/>
    <p:sldId id="514" r:id="rId24"/>
    <p:sldId id="515" r:id="rId25"/>
    <p:sldId id="516" r:id="rId26"/>
    <p:sldId id="517" r:id="rId27"/>
    <p:sldId id="518" r:id="rId28"/>
    <p:sldId id="519" r:id="rId29"/>
    <p:sldId id="520" r:id="rId30"/>
    <p:sldId id="521" r:id="rId31"/>
    <p:sldId id="522" r:id="rId32"/>
    <p:sldId id="524" r:id="rId33"/>
    <p:sldId id="523" r:id="rId34"/>
    <p:sldId id="595" r:id="rId35"/>
    <p:sldId id="525" r:id="rId36"/>
    <p:sldId id="526" r:id="rId37"/>
    <p:sldId id="528" r:id="rId38"/>
    <p:sldId id="527" r:id="rId39"/>
    <p:sldId id="529" r:id="rId40"/>
    <p:sldId id="530" r:id="rId41"/>
    <p:sldId id="531" r:id="rId42"/>
    <p:sldId id="532" r:id="rId43"/>
    <p:sldId id="533" r:id="rId44"/>
    <p:sldId id="534" r:id="rId45"/>
    <p:sldId id="535" r:id="rId46"/>
    <p:sldId id="538" r:id="rId47"/>
    <p:sldId id="539" r:id="rId48"/>
    <p:sldId id="540" r:id="rId49"/>
    <p:sldId id="541" r:id="rId50"/>
    <p:sldId id="542" r:id="rId51"/>
    <p:sldId id="543" r:id="rId52"/>
    <p:sldId id="544" r:id="rId53"/>
    <p:sldId id="545" r:id="rId54"/>
    <p:sldId id="598" r:id="rId55"/>
    <p:sldId id="596" r:id="rId56"/>
    <p:sldId id="547" r:id="rId57"/>
    <p:sldId id="546" r:id="rId58"/>
    <p:sldId id="549" r:id="rId59"/>
    <p:sldId id="301" r:id="rId60"/>
    <p:sldId id="550" r:id="rId61"/>
    <p:sldId id="551" r:id="rId62"/>
    <p:sldId id="552" r:id="rId63"/>
    <p:sldId id="553" r:id="rId64"/>
    <p:sldId id="557" r:id="rId65"/>
    <p:sldId id="558" r:id="rId66"/>
    <p:sldId id="559" r:id="rId67"/>
    <p:sldId id="561" r:id="rId68"/>
    <p:sldId id="562" r:id="rId69"/>
    <p:sldId id="563" r:id="rId70"/>
    <p:sldId id="564" r:id="rId71"/>
    <p:sldId id="565" r:id="rId72"/>
    <p:sldId id="566" r:id="rId73"/>
    <p:sldId id="597" r:id="rId74"/>
    <p:sldId id="599" r:id="rId75"/>
    <p:sldId id="601" r:id="rId76"/>
    <p:sldId id="554" r:id="rId77"/>
    <p:sldId id="567" r:id="rId78"/>
    <p:sldId id="288" r:id="rId79"/>
    <p:sldId id="568" r:id="rId80"/>
    <p:sldId id="569" r:id="rId81"/>
    <p:sldId id="570" r:id="rId82"/>
    <p:sldId id="289" r:id="rId83"/>
    <p:sldId id="305" r:id="rId84"/>
    <p:sldId id="571" r:id="rId85"/>
    <p:sldId id="572" r:id="rId86"/>
    <p:sldId id="604" r:id="rId87"/>
    <p:sldId id="605" r:id="rId88"/>
    <p:sldId id="555" r:id="rId89"/>
    <p:sldId id="573" r:id="rId90"/>
    <p:sldId id="574" r:id="rId91"/>
    <p:sldId id="293" r:id="rId92"/>
    <p:sldId id="575" r:id="rId93"/>
    <p:sldId id="576" r:id="rId94"/>
    <p:sldId id="577" r:id="rId95"/>
    <p:sldId id="294" r:id="rId96"/>
    <p:sldId id="275" r:id="rId97"/>
    <p:sldId id="606" r:id="rId98"/>
    <p:sldId id="607" r:id="rId99"/>
    <p:sldId id="609" r:id="rId100"/>
    <p:sldId id="556" r:id="rId101"/>
    <p:sldId id="578" r:id="rId102"/>
    <p:sldId id="322" r:id="rId103"/>
    <p:sldId id="580" r:id="rId104"/>
    <p:sldId id="581" r:id="rId105"/>
    <p:sldId id="582" r:id="rId106"/>
    <p:sldId id="583" r:id="rId107"/>
    <p:sldId id="584" r:id="rId108"/>
    <p:sldId id="585" r:id="rId109"/>
    <p:sldId id="586" r:id="rId110"/>
    <p:sldId id="323" r:id="rId111"/>
    <p:sldId id="299" r:id="rId112"/>
    <p:sldId id="300" r:id="rId113"/>
    <p:sldId id="608" r:id="rId114"/>
    <p:sldId id="610" r:id="rId115"/>
    <p:sldId id="611" r:id="rId116"/>
    <p:sldId id="612" r:id="rId117"/>
    <p:sldId id="613" r:id="rId118"/>
    <p:sldId id="615" r:id="rId119"/>
    <p:sldId id="614" r:id="rId120"/>
    <p:sldId id="616" r:id="rId121"/>
    <p:sldId id="617" r:id="rId122"/>
    <p:sldId id="618" r:id="rId123"/>
    <p:sldId id="619" r:id="rId1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921" autoAdjust="0"/>
    <p:restoredTop sz="81737" autoAdjust="0"/>
  </p:normalViewPr>
  <p:slideViewPr>
    <p:cSldViewPr snapToGrid="0" snapToObjects="1">
      <p:cViewPr varScale="1">
        <p:scale>
          <a:sx n="153" d="100"/>
          <a:sy n="153" d="100"/>
        </p:scale>
        <p:origin x="-472" y="-104"/>
      </p:cViewPr>
      <p:guideLst>
        <p:guide orient="horz" pos="2160"/>
        <p:guide pos="2880"/>
      </p:guideLst>
    </p:cSldViewPr>
  </p:slideViewPr>
  <p:notesTextViewPr>
    <p:cViewPr>
      <p:scale>
        <a:sx n="100" d="100"/>
        <a:sy n="100" d="100"/>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notesMaster" Target="notesMasters/notesMaster1.xml"/><Relationship Id="rId126" Type="http://schemas.openxmlformats.org/officeDocument/2006/relationships/printerSettings" Target="printerSettings/printerSettings1.bin"/><Relationship Id="rId127" Type="http://schemas.openxmlformats.org/officeDocument/2006/relationships/presProps" Target="presProps.xml"/><Relationship Id="rId128" Type="http://schemas.openxmlformats.org/officeDocument/2006/relationships/viewProps" Target="viewProps.xml"/><Relationship Id="rId129" Type="http://schemas.openxmlformats.org/officeDocument/2006/relationships/theme" Target="theme/theme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00" Type="http://schemas.openxmlformats.org/officeDocument/2006/relationships/slide" Target="slides/slide99.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3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 Id="rId2" Type="http://schemas.openxmlformats.org/officeDocument/2006/relationships/image" Target="../media/image3.emf"/><Relationship Id="rId3"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9.emf"/><Relationship Id="rId2" Type="http://schemas.openxmlformats.org/officeDocument/2006/relationships/image" Target="../media/image30.emf"/><Relationship Id="rId3" Type="http://schemas.openxmlformats.org/officeDocument/2006/relationships/image" Target="../media/image31.emf"/></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34.emf"/><Relationship Id="rId4" Type="http://schemas.openxmlformats.org/officeDocument/2006/relationships/image" Target="../media/image35.emf"/><Relationship Id="rId5" Type="http://schemas.openxmlformats.org/officeDocument/2006/relationships/image" Target="../media/image36.emf"/><Relationship Id="rId6" Type="http://schemas.openxmlformats.org/officeDocument/2006/relationships/image" Target="../media/image37.emf"/><Relationship Id="rId1" Type="http://schemas.openxmlformats.org/officeDocument/2006/relationships/image" Target="../media/image32.emf"/><Relationship Id="rId2" Type="http://schemas.openxmlformats.org/officeDocument/2006/relationships/image" Target="../media/image33.emf"/></Relationships>
</file>

<file path=ppt/drawings/_rels/vmlDrawing13.vml.rels><?xml version="1.0" encoding="UTF-8" standalone="yes"?>
<Relationships xmlns="http://schemas.openxmlformats.org/package/2006/relationships"><Relationship Id="rId3" Type="http://schemas.openxmlformats.org/officeDocument/2006/relationships/image" Target="../media/image40.emf"/><Relationship Id="rId4" Type="http://schemas.openxmlformats.org/officeDocument/2006/relationships/image" Target="../media/image41.emf"/><Relationship Id="rId1" Type="http://schemas.openxmlformats.org/officeDocument/2006/relationships/image" Target="../media/image38.emf"/><Relationship Id="rId2" Type="http://schemas.openxmlformats.org/officeDocument/2006/relationships/image" Target="../media/image39.emf"/></Relationships>
</file>

<file path=ppt/drawings/_rels/vmlDrawing14.vml.rels><?xml version="1.0" encoding="UTF-8" standalone="yes"?>
<Relationships xmlns="http://schemas.openxmlformats.org/package/2006/relationships"><Relationship Id="rId3" Type="http://schemas.openxmlformats.org/officeDocument/2006/relationships/image" Target="../media/image44.emf"/><Relationship Id="rId4" Type="http://schemas.openxmlformats.org/officeDocument/2006/relationships/image" Target="../media/image45.emf"/><Relationship Id="rId5" Type="http://schemas.openxmlformats.org/officeDocument/2006/relationships/image" Target="../media/image46.emf"/><Relationship Id="rId6" Type="http://schemas.openxmlformats.org/officeDocument/2006/relationships/image" Target="../media/image47.emf"/><Relationship Id="rId7" Type="http://schemas.openxmlformats.org/officeDocument/2006/relationships/image" Target="../media/image48.emf"/><Relationship Id="rId8" Type="http://schemas.openxmlformats.org/officeDocument/2006/relationships/image" Target="../media/image49.emf"/><Relationship Id="rId9" Type="http://schemas.openxmlformats.org/officeDocument/2006/relationships/image" Target="../media/image50.emf"/><Relationship Id="rId10" Type="http://schemas.openxmlformats.org/officeDocument/2006/relationships/image" Target="../media/image51.emf"/><Relationship Id="rId1" Type="http://schemas.openxmlformats.org/officeDocument/2006/relationships/image" Target="../media/image42.emf"/><Relationship Id="rId2" Type="http://schemas.openxmlformats.org/officeDocument/2006/relationships/image" Target="../media/image43.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52.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54.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55.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56.emf"/><Relationship Id="rId2" Type="http://schemas.openxmlformats.org/officeDocument/2006/relationships/image" Target="../media/image57.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6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67.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68.emf"/><Relationship Id="rId2" Type="http://schemas.openxmlformats.org/officeDocument/2006/relationships/image" Target="../media/image69.emf"/><Relationship Id="rId3" Type="http://schemas.openxmlformats.org/officeDocument/2006/relationships/image" Target="../media/image70.emf"/></Relationships>
</file>

<file path=ppt/drawings/_rels/vmlDrawing24.vml.rels><?xml version="1.0" encoding="UTF-8" standalone="yes"?>
<Relationships xmlns="http://schemas.openxmlformats.org/package/2006/relationships"><Relationship Id="rId3" Type="http://schemas.openxmlformats.org/officeDocument/2006/relationships/image" Target="../media/image73.emf"/><Relationship Id="rId4" Type="http://schemas.openxmlformats.org/officeDocument/2006/relationships/image" Target="../media/image74.emf"/><Relationship Id="rId5" Type="http://schemas.openxmlformats.org/officeDocument/2006/relationships/image" Target="../media/image75.emf"/><Relationship Id="rId1" Type="http://schemas.openxmlformats.org/officeDocument/2006/relationships/image" Target="../media/image71.emf"/><Relationship Id="rId2" Type="http://schemas.openxmlformats.org/officeDocument/2006/relationships/image" Target="../media/image72.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8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82.emf"/><Relationship Id="rId2" Type="http://schemas.openxmlformats.org/officeDocument/2006/relationships/image" Target="../media/image83.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84.emf"/><Relationship Id="rId2" Type="http://schemas.openxmlformats.org/officeDocument/2006/relationships/image" Target="../media/image85.emf"/></Relationships>
</file>

<file path=ppt/drawings/_rels/vmlDrawing28.vml.rels><?xml version="1.0" encoding="UTF-8" standalone="yes"?>
<Relationships xmlns="http://schemas.openxmlformats.org/package/2006/relationships"><Relationship Id="rId3" Type="http://schemas.openxmlformats.org/officeDocument/2006/relationships/image" Target="../media/image88.emf"/><Relationship Id="rId4" Type="http://schemas.openxmlformats.org/officeDocument/2006/relationships/image" Target="../media/image89.emf"/><Relationship Id="rId1" Type="http://schemas.openxmlformats.org/officeDocument/2006/relationships/image" Target="../media/image86.emf"/><Relationship Id="rId2" Type="http://schemas.openxmlformats.org/officeDocument/2006/relationships/image" Target="../media/image87.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90.emf"/><Relationship Id="rId2" Type="http://schemas.openxmlformats.org/officeDocument/2006/relationships/image" Target="../media/image91.emf"/><Relationship Id="rId3" Type="http://schemas.openxmlformats.org/officeDocument/2006/relationships/image" Target="../media/image92.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image" Target="../media/image7.emf"/><Relationship Id="rId2" Type="http://schemas.openxmlformats.org/officeDocument/2006/relationships/image" Target="../media/image8.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94.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95.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97.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98.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99.emf"/><Relationship Id="rId2" Type="http://schemas.openxmlformats.org/officeDocument/2006/relationships/image" Target="../media/image100.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102.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103.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3.emf"/><Relationship Id="rId2" Type="http://schemas.openxmlformats.org/officeDocument/2006/relationships/image" Target="../media/image14.emf"/><Relationship Id="rId3" Type="http://schemas.openxmlformats.org/officeDocument/2006/relationships/image" Target="../media/image15.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emf"/><Relationship Id="rId2" Type="http://schemas.openxmlformats.org/officeDocument/2006/relationships/image" Target="../media/image17.emf"/><Relationship Id="rId3" Type="http://schemas.openxmlformats.org/officeDocument/2006/relationships/image" Target="../media/image18.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9.emf"/><Relationship Id="rId2" Type="http://schemas.openxmlformats.org/officeDocument/2006/relationships/image" Target="../media/image20.emf"/><Relationship Id="rId3" Type="http://schemas.openxmlformats.org/officeDocument/2006/relationships/image" Target="../media/image2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2.emf"/><Relationship Id="rId2" Type="http://schemas.openxmlformats.org/officeDocument/2006/relationships/image" Target="../media/image23.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5.emf"/><Relationship Id="rId2" Type="http://schemas.openxmlformats.org/officeDocument/2006/relationships/image" Target="../media/image26.emf"/><Relationship Id="rId3" Type="http://schemas.openxmlformats.org/officeDocument/2006/relationships/image" Target="../media/image27.emf"/></Relationships>
</file>

<file path=ppt/media/image62.png>
</file>

<file path=ppt/media/image64.jpeg>
</file>

<file path=ppt/media/image77.png>
</file>

<file path=ppt/media/image7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F3F7C37-EA73-AB49-A99E-288F264E2EE5}" type="datetimeFigureOut">
              <a:rPr lang="en-US" smtClean="0"/>
              <a:pPr/>
              <a:t>12/11/16</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84E1879-774E-0543-A054-9A8E05C48EB5}" type="slidenum">
              <a:rPr lang="en-CA" smtClean="0"/>
              <a:pPr/>
              <a:t>‹#›</a:t>
            </a:fld>
            <a:endParaRPr lang="en-CA"/>
          </a:p>
        </p:txBody>
      </p:sp>
    </p:spTree>
    <p:extLst>
      <p:ext uri="{BB962C8B-B14F-4D97-AF65-F5344CB8AC3E}">
        <p14:creationId xmlns:p14="http://schemas.microsoft.com/office/powerpoint/2010/main" val="198831575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txBox="1">
            <a:spLocks noGrp="1"/>
          </p:cNvSpPr>
          <p:nvPr>
            <p:ph type="sldNum" sz="quarter" idx="5"/>
          </p:nvPr>
        </p:nvSpPr>
        <p:spPr>
          <a:ln/>
        </p:spPr>
        <p:txBody>
          <a:bodyPr lIns="0" tIns="0" rIns="0" bIns="0" anchor="b">
            <a:noAutofit/>
          </a:bodyPr>
          <a:lstStyle/>
          <a:p>
            <a:pPr lvl="0"/>
            <a:fld id="{C2BC3D58-DDF5-44C3-B842-C8732AFB9FA9}" type="slidenum">
              <a:t>1</a:t>
            </a:fld>
            <a:endParaRPr lang="en-US"/>
          </a:p>
        </p:txBody>
      </p:sp>
      <p:sp>
        <p:nvSpPr>
          <p:cNvPr id="2" name="Rectangle 1"/>
          <p:cNvSpPr/>
          <p:nvPr/>
        </p:nvSpPr>
        <p:spPr>
          <a:xfrm>
            <a:off x="1177639" y="685822"/>
            <a:ext cx="4501325" cy="3428425"/>
          </a:xfrm>
          <a:prstGeom prst="rect">
            <a:avLst/>
          </a:prstGeom>
        </p:spPr>
        <p:style>
          <a:lnRef idx="2">
            <a:schemeClr val="accent1">
              <a:shade val="50000"/>
            </a:schemeClr>
          </a:lnRef>
          <a:fillRef idx="1">
            <a:schemeClr val="accent1"/>
          </a:fillRef>
          <a:effectRef idx="0">
            <a:schemeClr val="accent1"/>
          </a:effectRef>
          <a:fontRef idx="minor">
            <a:schemeClr val="lt1"/>
          </a:fontRef>
        </p:style>
      </p:sp>
      <p:sp>
        <p:nvSpPr>
          <p:cNvPr id="3" name="Notes Placeholder 2"/>
          <p:cNvSpPr txBox="1">
            <a:spLocks noGrp="1"/>
          </p:cNvSpPr>
          <p:nvPr>
            <p:ph type="body" sz="quarter" idx="1"/>
          </p:nvPr>
        </p:nvSpPr>
        <p:spPr>
          <a:xfrm>
            <a:off x="685829" y="4343541"/>
            <a:ext cx="5486296" cy="276999"/>
          </a:xfrm>
        </p:spPr>
        <p:txBody>
          <a:bodyPr>
            <a:spAutoFit/>
          </a:bodyPr>
          <a:lstStyle/>
          <a:p>
            <a:endParaRPr lang="en-US"/>
          </a:p>
        </p:txBody>
      </p:sp>
    </p:spTree>
    <p:extLst>
      <p:ext uri="{BB962C8B-B14F-4D97-AF65-F5344CB8AC3E}">
        <p14:creationId xmlns:p14="http://schemas.microsoft.com/office/powerpoint/2010/main" val="16226060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each time step </a:t>
            </a:r>
            <a:r>
              <a:rPr lang="en-US" i="1" dirty="0" smtClean="0"/>
              <a:t>t</a:t>
            </a:r>
            <a:r>
              <a:rPr lang="en-US" dirty="0" smtClean="0"/>
              <a:t>, input gates  are used to determine when a potential input given by is important enough to be placed into the memory unit . </a:t>
            </a:r>
            <a:endParaRPr lang="en-CA" dirty="0" smtClean="0"/>
          </a:p>
          <a:p>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107</a:t>
            </a:fld>
            <a:endParaRPr lang="en-CA"/>
          </a:p>
        </p:txBody>
      </p:sp>
    </p:spTree>
    <p:extLst>
      <p:ext uri="{BB962C8B-B14F-4D97-AF65-F5344CB8AC3E}">
        <p14:creationId xmlns:p14="http://schemas.microsoft.com/office/powerpoint/2010/main" val="30675329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108</a:t>
            </a:fld>
            <a:endParaRPr lang="en-CA"/>
          </a:p>
        </p:txBody>
      </p:sp>
    </p:spTree>
    <p:extLst>
      <p:ext uri="{BB962C8B-B14F-4D97-AF65-F5344CB8AC3E}">
        <p14:creationId xmlns:p14="http://schemas.microsoft.com/office/powerpoint/2010/main" val="30675329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109</a:t>
            </a:fld>
            <a:endParaRPr lang="en-CA"/>
          </a:p>
        </p:txBody>
      </p:sp>
    </p:spTree>
    <p:extLst>
      <p:ext uri="{BB962C8B-B14F-4D97-AF65-F5344CB8AC3E}">
        <p14:creationId xmlns:p14="http://schemas.microsoft.com/office/powerpoint/2010/main" val="30675329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Given enough data, a deep encoder-decoder architecture such as that of Figure 10.18 can yield results that compete with systems that have been hand-engineered over decades of research. The connectivity structure means that partial computations in the model can flow through the graph in a wave, illustrated by the darker nodes in the Figure</a:t>
            </a:r>
            <a:r>
              <a:rPr lang="en-CA" dirty="0" smtClean="0">
                <a:effectLst/>
              </a:rPr>
              <a:t> </a:t>
            </a:r>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112</a:t>
            </a:fld>
            <a:endParaRPr lang="en-CA"/>
          </a:p>
        </p:txBody>
      </p:sp>
    </p:spTree>
    <p:extLst>
      <p:ext uri="{BB962C8B-B14F-4D97-AF65-F5344CB8AC3E}">
        <p14:creationId xmlns:p14="http://schemas.microsoft.com/office/powerpoint/2010/main" val="465773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IRNNs were proposed by Le et al. (2015), while Chung et al. (2014) proposed gated recurrent units and Schuster and </a:t>
            </a:r>
            <a:r>
              <a:rPr lang="en-US" sz="1200" kern="1200" dirty="0" err="1" smtClean="0">
                <a:solidFill>
                  <a:schemeClr val="tx1"/>
                </a:solidFill>
                <a:effectLst/>
                <a:latin typeface="+mn-lt"/>
                <a:ea typeface="+mn-ea"/>
                <a:cs typeface="+mn-cs"/>
              </a:rPr>
              <a:t>Paliwal</a:t>
            </a:r>
            <a:r>
              <a:rPr lang="en-US" sz="1200" kern="1200" dirty="0" smtClean="0">
                <a:solidFill>
                  <a:schemeClr val="tx1"/>
                </a:solidFill>
                <a:effectLst/>
                <a:latin typeface="+mn-lt"/>
                <a:ea typeface="+mn-ea"/>
                <a:cs typeface="+mn-cs"/>
              </a:rPr>
              <a:t> (1997) proposed bidirectional recurrent neural networks. Chen and </a:t>
            </a:r>
            <a:r>
              <a:rPr lang="en-US" sz="1200" kern="1200" dirty="0" err="1" smtClean="0">
                <a:solidFill>
                  <a:schemeClr val="tx1"/>
                </a:solidFill>
                <a:effectLst/>
                <a:latin typeface="+mn-lt"/>
                <a:ea typeface="+mn-ea"/>
                <a:cs typeface="+mn-cs"/>
              </a:rPr>
              <a:t>Chaudhari</a:t>
            </a:r>
            <a:r>
              <a:rPr lang="en-US" sz="1200" kern="1200" dirty="0" smtClean="0">
                <a:solidFill>
                  <a:schemeClr val="tx1"/>
                </a:solidFill>
                <a:effectLst/>
                <a:latin typeface="+mn-lt"/>
                <a:ea typeface="+mn-ea"/>
                <a:cs typeface="+mn-cs"/>
              </a:rPr>
              <a:t> (2004) used bi-directional networks for protein structure prediction, while Graves et al. (2009) used them for handwriting recognition. Cho et al. (2014) used encoder-decoder networks for machine translation, while </a:t>
            </a:r>
            <a:r>
              <a:rPr lang="en-US" sz="1200" kern="1200" dirty="0" err="1" smtClean="0">
                <a:solidFill>
                  <a:schemeClr val="tx1"/>
                </a:solidFill>
                <a:effectLst/>
                <a:latin typeface="+mn-lt"/>
                <a:ea typeface="+mn-ea"/>
                <a:cs typeface="+mn-cs"/>
              </a:rPr>
              <a:t>Sutskever</a:t>
            </a:r>
            <a:r>
              <a:rPr lang="en-US" sz="1200" kern="1200" dirty="0" smtClean="0">
                <a:solidFill>
                  <a:schemeClr val="tx1"/>
                </a:solidFill>
                <a:effectLst/>
                <a:latin typeface="+mn-lt"/>
                <a:ea typeface="+mn-ea"/>
                <a:cs typeface="+mn-cs"/>
              </a:rPr>
              <a:t> et al. (2014) proposed deep encoder-decoder networks and used them with massive quantities of data.</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For further accounts of advances in deep learning and a more extensive history of the field, consult the reviews of </a:t>
            </a:r>
            <a:r>
              <a:rPr lang="en-US" sz="1200" kern="1200" dirty="0" err="1" smtClean="0">
                <a:solidFill>
                  <a:schemeClr val="tx1"/>
                </a:solidFill>
                <a:effectLst/>
                <a:latin typeface="+mn-lt"/>
                <a:ea typeface="+mn-ea"/>
                <a:cs typeface="+mn-cs"/>
              </a:rPr>
              <a:t>LeCun</a:t>
            </a:r>
            <a:r>
              <a:rPr lang="en-US" sz="1200" kern="1200" dirty="0" smtClean="0">
                <a:solidFill>
                  <a:schemeClr val="tx1"/>
                </a:solidFill>
                <a:effectLst/>
                <a:latin typeface="+mn-lt"/>
                <a:ea typeface="+mn-ea"/>
                <a:cs typeface="+mn-cs"/>
              </a:rPr>
              <a:t> et al. (2015), </a:t>
            </a:r>
            <a:r>
              <a:rPr lang="en-US" sz="1200" kern="1200" dirty="0" err="1" smtClean="0">
                <a:solidFill>
                  <a:schemeClr val="tx1"/>
                </a:solidFill>
                <a:effectLst/>
                <a:latin typeface="+mn-lt"/>
                <a:ea typeface="+mn-ea"/>
                <a:cs typeface="+mn-cs"/>
              </a:rPr>
              <a:t>Bengio</a:t>
            </a:r>
            <a:r>
              <a:rPr lang="en-US" sz="1200" kern="1200" dirty="0" smtClean="0">
                <a:solidFill>
                  <a:schemeClr val="tx1"/>
                </a:solidFill>
                <a:effectLst/>
                <a:latin typeface="+mn-lt"/>
                <a:ea typeface="+mn-ea"/>
                <a:cs typeface="+mn-cs"/>
              </a:rPr>
              <a:t> (2009), and </a:t>
            </a:r>
            <a:r>
              <a:rPr lang="en-US" sz="1200" kern="1200" dirty="0" err="1" smtClean="0">
                <a:solidFill>
                  <a:schemeClr val="tx1"/>
                </a:solidFill>
                <a:effectLst/>
                <a:latin typeface="+mn-lt"/>
                <a:ea typeface="+mn-ea"/>
                <a:cs typeface="+mn-cs"/>
              </a:rPr>
              <a:t>Schmidhuber</a:t>
            </a:r>
            <a:r>
              <a:rPr lang="en-US" sz="1200" kern="1200" dirty="0" smtClean="0">
                <a:solidFill>
                  <a:schemeClr val="tx1"/>
                </a:solidFill>
                <a:effectLst/>
                <a:latin typeface="+mn-lt"/>
                <a:ea typeface="+mn-ea"/>
                <a:cs typeface="+mn-cs"/>
              </a:rPr>
              <a:t> (2015).</a:t>
            </a:r>
            <a:endParaRPr lang="en-CA" sz="1200" kern="1200" dirty="0" smtClean="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113</a:t>
            </a:fld>
            <a:endParaRPr lang="en-CA"/>
          </a:p>
        </p:txBody>
      </p:sp>
    </p:spTree>
    <p:extLst>
      <p:ext uri="{BB962C8B-B14F-4D97-AF65-F5344CB8AC3E}">
        <p14:creationId xmlns:p14="http://schemas.microsoft.com/office/powerpoint/2010/main" val="352531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IRNNs were proposed by Le et al. (2015), while Chung et al. (2014) proposed gated recurrent units and Schuster and </a:t>
            </a:r>
            <a:r>
              <a:rPr lang="en-US" sz="1200" kern="1200" dirty="0" err="1" smtClean="0">
                <a:solidFill>
                  <a:schemeClr val="tx1"/>
                </a:solidFill>
                <a:effectLst/>
                <a:latin typeface="+mn-lt"/>
                <a:ea typeface="+mn-ea"/>
                <a:cs typeface="+mn-cs"/>
              </a:rPr>
              <a:t>Paliwal</a:t>
            </a:r>
            <a:r>
              <a:rPr lang="en-US" sz="1200" kern="1200" dirty="0" smtClean="0">
                <a:solidFill>
                  <a:schemeClr val="tx1"/>
                </a:solidFill>
                <a:effectLst/>
                <a:latin typeface="+mn-lt"/>
                <a:ea typeface="+mn-ea"/>
                <a:cs typeface="+mn-cs"/>
              </a:rPr>
              <a:t> (1997) proposed bidirectional recurrent neural networks. Chen and </a:t>
            </a:r>
            <a:r>
              <a:rPr lang="en-US" sz="1200" kern="1200" dirty="0" err="1" smtClean="0">
                <a:solidFill>
                  <a:schemeClr val="tx1"/>
                </a:solidFill>
                <a:effectLst/>
                <a:latin typeface="+mn-lt"/>
                <a:ea typeface="+mn-ea"/>
                <a:cs typeface="+mn-cs"/>
              </a:rPr>
              <a:t>Chaudhari</a:t>
            </a:r>
            <a:r>
              <a:rPr lang="en-US" sz="1200" kern="1200" dirty="0" smtClean="0">
                <a:solidFill>
                  <a:schemeClr val="tx1"/>
                </a:solidFill>
                <a:effectLst/>
                <a:latin typeface="+mn-lt"/>
                <a:ea typeface="+mn-ea"/>
                <a:cs typeface="+mn-cs"/>
              </a:rPr>
              <a:t> (2004) used bi-directional networks for protein structure prediction, while Graves et al. (2009) used them for handwriting recognition. Cho et al. (2014) used encoder-decoder networks for machine translation, while </a:t>
            </a:r>
            <a:r>
              <a:rPr lang="en-US" sz="1200" kern="1200" dirty="0" err="1" smtClean="0">
                <a:solidFill>
                  <a:schemeClr val="tx1"/>
                </a:solidFill>
                <a:effectLst/>
                <a:latin typeface="+mn-lt"/>
                <a:ea typeface="+mn-ea"/>
                <a:cs typeface="+mn-cs"/>
              </a:rPr>
              <a:t>Sutskever</a:t>
            </a:r>
            <a:r>
              <a:rPr lang="en-US" sz="1200" kern="1200" dirty="0" smtClean="0">
                <a:solidFill>
                  <a:schemeClr val="tx1"/>
                </a:solidFill>
                <a:effectLst/>
                <a:latin typeface="+mn-lt"/>
                <a:ea typeface="+mn-ea"/>
                <a:cs typeface="+mn-cs"/>
              </a:rPr>
              <a:t> et al. (2014) proposed deep encoder-decoder networks and used them with massive quantities of data.</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For further accounts of advances in deep learning and a more extensive history of the field, consult the reviews of </a:t>
            </a:r>
            <a:r>
              <a:rPr lang="en-US" sz="1200" kern="1200" dirty="0" err="1" smtClean="0">
                <a:solidFill>
                  <a:schemeClr val="tx1"/>
                </a:solidFill>
                <a:effectLst/>
                <a:latin typeface="+mn-lt"/>
                <a:ea typeface="+mn-ea"/>
                <a:cs typeface="+mn-cs"/>
              </a:rPr>
              <a:t>LeCun</a:t>
            </a:r>
            <a:r>
              <a:rPr lang="en-US" sz="1200" kern="1200" dirty="0" smtClean="0">
                <a:solidFill>
                  <a:schemeClr val="tx1"/>
                </a:solidFill>
                <a:effectLst/>
                <a:latin typeface="+mn-lt"/>
                <a:ea typeface="+mn-ea"/>
                <a:cs typeface="+mn-cs"/>
              </a:rPr>
              <a:t> et al. (2015), </a:t>
            </a:r>
            <a:r>
              <a:rPr lang="en-US" sz="1200" kern="1200" dirty="0" err="1" smtClean="0">
                <a:solidFill>
                  <a:schemeClr val="tx1"/>
                </a:solidFill>
                <a:effectLst/>
                <a:latin typeface="+mn-lt"/>
                <a:ea typeface="+mn-ea"/>
                <a:cs typeface="+mn-cs"/>
              </a:rPr>
              <a:t>Bengio</a:t>
            </a:r>
            <a:r>
              <a:rPr lang="en-US" sz="1200" kern="1200" dirty="0" smtClean="0">
                <a:solidFill>
                  <a:schemeClr val="tx1"/>
                </a:solidFill>
                <a:effectLst/>
                <a:latin typeface="+mn-lt"/>
                <a:ea typeface="+mn-ea"/>
                <a:cs typeface="+mn-cs"/>
              </a:rPr>
              <a:t> (2009), and </a:t>
            </a:r>
            <a:r>
              <a:rPr lang="en-US" sz="1200" kern="1200" dirty="0" err="1" smtClean="0">
                <a:solidFill>
                  <a:schemeClr val="tx1"/>
                </a:solidFill>
                <a:effectLst/>
                <a:latin typeface="+mn-lt"/>
                <a:ea typeface="+mn-ea"/>
                <a:cs typeface="+mn-cs"/>
              </a:rPr>
              <a:t>Schmidhuber</a:t>
            </a:r>
            <a:r>
              <a:rPr lang="en-US" sz="1200" kern="1200" dirty="0" smtClean="0">
                <a:solidFill>
                  <a:schemeClr val="tx1"/>
                </a:solidFill>
                <a:effectLst/>
                <a:latin typeface="+mn-lt"/>
                <a:ea typeface="+mn-ea"/>
                <a:cs typeface="+mn-cs"/>
              </a:rPr>
              <a:t> (2015).</a:t>
            </a:r>
            <a:endParaRPr lang="en-CA" sz="1200" kern="1200" dirty="0" smtClean="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114</a:t>
            </a:fld>
            <a:endParaRPr lang="en-CA"/>
          </a:p>
        </p:txBody>
      </p:sp>
    </p:spTree>
    <p:extLst>
      <p:ext uri="{BB962C8B-B14F-4D97-AF65-F5344CB8AC3E}">
        <p14:creationId xmlns:p14="http://schemas.microsoft.com/office/powerpoint/2010/main" val="352531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118</a:t>
            </a:fld>
            <a:endParaRPr lang="en-CA"/>
          </a:p>
        </p:txBody>
      </p:sp>
    </p:spTree>
    <p:extLst>
      <p:ext uri="{BB962C8B-B14F-4D97-AF65-F5344CB8AC3E}">
        <p14:creationId xmlns:p14="http://schemas.microsoft.com/office/powerpoint/2010/main" val="22654754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119</a:t>
            </a:fld>
            <a:endParaRPr lang="en-CA"/>
          </a:p>
        </p:txBody>
      </p:sp>
    </p:spTree>
    <p:extLst>
      <p:ext uri="{BB962C8B-B14F-4D97-AF65-F5344CB8AC3E}">
        <p14:creationId xmlns:p14="http://schemas.microsoft.com/office/powerpoint/2010/main" val="22654754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120</a:t>
            </a:fld>
            <a:endParaRPr lang="en-CA"/>
          </a:p>
        </p:txBody>
      </p:sp>
    </p:spTree>
    <p:extLst>
      <p:ext uri="{BB962C8B-B14F-4D97-AF65-F5344CB8AC3E}">
        <p14:creationId xmlns:p14="http://schemas.microsoft.com/office/powerpoint/2010/main" val="22654754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121</a:t>
            </a:fld>
            <a:endParaRPr lang="en-CA"/>
          </a:p>
        </p:txBody>
      </p:sp>
    </p:spTree>
    <p:extLst>
      <p:ext uri="{BB962C8B-B14F-4D97-AF65-F5344CB8AC3E}">
        <p14:creationId xmlns:p14="http://schemas.microsoft.com/office/powerpoint/2010/main" val="2265475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sz="1200" kern="1200" dirty="0" smtClean="0">
                <a:solidFill>
                  <a:schemeClr val="tx1"/>
                </a:solidFill>
                <a:latin typeface="+mn-lt"/>
                <a:ea typeface="+mn-ea"/>
                <a:cs typeface="+mn-cs"/>
              </a:rPr>
              <a:t>Þ	Figure 8.6 Comparing PCA and FLDA (adapted from </a:t>
            </a:r>
            <a:r>
              <a:rPr lang="en-US" sz="1200" kern="1200" dirty="0" err="1" smtClean="0">
                <a:solidFill>
                  <a:schemeClr val="tx1"/>
                </a:solidFill>
                <a:latin typeface="+mn-lt"/>
                <a:ea typeface="+mn-ea"/>
                <a:cs typeface="+mn-cs"/>
              </a:rPr>
              <a:t>Belhumeur</a:t>
            </a:r>
            <a:r>
              <a:rPr lang="en-US" sz="1200" kern="1200" dirty="0" smtClean="0">
                <a:solidFill>
                  <a:schemeClr val="tx1"/>
                </a:solidFill>
                <a:latin typeface="+mn-lt"/>
                <a:ea typeface="+mn-ea"/>
                <a:cs typeface="+mn-cs"/>
              </a:rPr>
              <a:t> et al., 1997)	245</a:t>
            </a:r>
          </a:p>
          <a:p>
            <a:r>
              <a:rPr lang="en-US" sz="1200" kern="1200" dirty="0" smtClean="0">
                <a:solidFill>
                  <a:schemeClr val="tx1"/>
                </a:solidFill>
                <a:latin typeface="+mn-lt"/>
                <a:ea typeface="+mn-ea"/>
                <a:cs typeface="+mn-cs"/>
              </a:rPr>
              <a:t>Þ	Figure 9.3 The Markov blanket for variable </a:t>
            </a:r>
            <a:r>
              <a:rPr lang="en-US" sz="1200" i="1" kern="1200" dirty="0" smtClean="0">
                <a:solidFill>
                  <a:schemeClr val="tx1"/>
                </a:solidFill>
                <a:latin typeface="+mn-lt"/>
                <a:ea typeface="+mn-ea"/>
                <a:cs typeface="+mn-cs"/>
              </a:rPr>
              <a:t>x</a:t>
            </a:r>
            <a:r>
              <a:rPr lang="en-US" sz="1200" kern="1200" baseline="-25000" dirty="0" smtClean="0">
                <a:solidFill>
                  <a:schemeClr val="tx1"/>
                </a:solidFill>
                <a:latin typeface="+mn-lt"/>
                <a:ea typeface="+mn-ea"/>
                <a:cs typeface="+mn-cs"/>
              </a:rPr>
              <a:t>6</a:t>
            </a:r>
            <a:r>
              <a:rPr lang="en-US" sz="1200" kern="1200" dirty="0" smtClean="0">
                <a:solidFill>
                  <a:schemeClr val="tx1"/>
                </a:solidFill>
                <a:latin typeface="+mn-lt"/>
                <a:ea typeface="+mn-ea"/>
                <a:cs typeface="+mn-cs"/>
              </a:rPr>
              <a:t> in a 10-variable Bayesian network.	273</a:t>
            </a:r>
          </a:p>
          <a:p>
            <a:r>
              <a:rPr lang="en-US" sz="1200" kern="1200" dirty="0" smtClean="0">
                <a:solidFill>
                  <a:schemeClr val="tx1"/>
                </a:solidFill>
                <a:latin typeface="+mn-lt"/>
                <a:ea typeface="+mn-ea"/>
                <a:cs typeface="+mn-cs"/>
              </a:rPr>
              <a:t>Þ	Figure 9.4 The weather data: (a) reduced version;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AD tree	275</a:t>
            </a:r>
          </a:p>
          <a:p>
            <a:r>
              <a:rPr lang="en-US" sz="1200" kern="1200" dirty="0" smtClean="0">
                <a:solidFill>
                  <a:schemeClr val="tx1"/>
                </a:solidFill>
                <a:latin typeface="+mn-lt"/>
                <a:ea typeface="+mn-ea"/>
                <a:cs typeface="+mn-cs"/>
              </a:rPr>
              <a:t>Þ	Figure 9.5 A two-class mixture model	277</a:t>
            </a:r>
          </a:p>
          <a:p>
            <a:r>
              <a:rPr lang="en-US" sz="1200" kern="1200" dirty="0" smtClean="0">
                <a:solidFill>
                  <a:schemeClr val="tx1"/>
                </a:solidFill>
                <a:latin typeface="+mn-lt"/>
                <a:ea typeface="+mn-ea"/>
                <a:cs typeface="+mn-cs"/>
              </a:rPr>
              <a:t>Þ	Figure 9.6 </a:t>
            </a:r>
            <a:r>
              <a:rPr lang="en-US" sz="1200" kern="1200" dirty="0" err="1" smtClean="0">
                <a:solidFill>
                  <a:schemeClr val="tx1"/>
                </a:solidFill>
                <a:latin typeface="+mn-lt"/>
                <a:ea typeface="+mn-ea"/>
                <a:cs typeface="+mn-cs"/>
              </a:rPr>
              <a:t>DensiTree</a:t>
            </a:r>
            <a:r>
              <a:rPr lang="en-US" sz="1200" kern="1200" dirty="0" smtClean="0">
                <a:solidFill>
                  <a:schemeClr val="tx1"/>
                </a:solidFill>
                <a:latin typeface="+mn-lt"/>
                <a:ea typeface="+mn-ea"/>
                <a:cs typeface="+mn-cs"/>
              </a:rPr>
              <a:t> showing possible hierarchical </a:t>
            </a:r>
            <a:r>
              <a:rPr lang="en-US" sz="1200" kern="1200" dirty="0" err="1" smtClean="0">
                <a:solidFill>
                  <a:schemeClr val="tx1"/>
                </a:solidFill>
                <a:latin typeface="+mn-lt"/>
                <a:ea typeface="+mn-ea"/>
                <a:cs typeface="+mn-cs"/>
              </a:rPr>
              <a:t>clusterings</a:t>
            </a:r>
            <a:r>
              <a:rPr lang="en-US" sz="1200" kern="1200" dirty="0" smtClean="0">
                <a:solidFill>
                  <a:schemeClr val="tx1"/>
                </a:solidFill>
                <a:latin typeface="+mn-lt"/>
                <a:ea typeface="+mn-ea"/>
                <a:cs typeface="+mn-cs"/>
              </a:rPr>
              <a:t> of a given dataset	282</a:t>
            </a:r>
          </a:p>
          <a:p>
            <a:r>
              <a:rPr lang="en-US" sz="1200" kern="1200" dirty="0" smtClean="0">
                <a:solidFill>
                  <a:schemeClr val="tx1"/>
                </a:solidFill>
                <a:latin typeface="+mn-lt"/>
                <a:ea typeface="+mn-ea"/>
                <a:cs typeface="+mn-cs"/>
              </a:rPr>
              <a:t>Þ	Figure 9.7 Probability contours for three types of model, all based on Gaussians	284</a:t>
            </a:r>
          </a:p>
          <a:p>
            <a:r>
              <a:rPr lang="en-US" sz="1200" kern="1200" dirty="0" smtClean="0">
                <a:solidFill>
                  <a:schemeClr val="tx1"/>
                </a:solidFill>
                <a:latin typeface="+mn-lt"/>
                <a:ea typeface="+mn-ea"/>
                <a:cs typeface="+mn-cs"/>
              </a:rPr>
              <a:t>Þ	Figure 9.8 (a) Bayesian network for a mixture model;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multiple copies of the Bayesian network, one for each observation;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plate notation version of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292</a:t>
            </a:r>
          </a:p>
          <a:p>
            <a:r>
              <a:rPr lang="en-US" sz="1200" kern="1200" dirty="0" smtClean="0">
                <a:solidFill>
                  <a:schemeClr val="tx1"/>
                </a:solidFill>
                <a:latin typeface="+mn-lt"/>
                <a:ea typeface="+mn-ea"/>
                <a:cs typeface="+mn-cs"/>
              </a:rPr>
              <a:t>Þ	Figure 9.9 (a) A Bayesian network for probabilistic PCA;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an equal-probability contour for a Gaussian distribution along with its covariance matrix’s principal eigenvector	293</a:t>
            </a:r>
          </a:p>
          <a:p>
            <a:r>
              <a:rPr lang="en-US" sz="1200" kern="1200" dirty="0" smtClean="0">
                <a:solidFill>
                  <a:schemeClr val="tx1"/>
                </a:solidFill>
                <a:latin typeface="+mn-lt"/>
                <a:ea typeface="+mn-ea"/>
                <a:cs typeface="+mn-cs"/>
              </a:rPr>
              <a:t>Þ	Figure 9.10 The singular value decomposition of a </a:t>
            </a:r>
            <a:r>
              <a:rPr lang="en-US" sz="1200" i="1" kern="1200" dirty="0" err="1" smtClean="0">
                <a:solidFill>
                  <a:schemeClr val="tx1"/>
                </a:solidFill>
                <a:latin typeface="+mn-lt"/>
                <a:ea typeface="+mn-ea"/>
                <a:cs typeface="+mn-cs"/>
              </a:rPr>
              <a:t>t</a:t>
            </a:r>
            <a:r>
              <a:rPr lang="en-US" sz="1200" kern="1200" dirty="0" smtClean="0">
                <a:solidFill>
                  <a:schemeClr val="tx1"/>
                </a:solidFill>
                <a:latin typeface="+mn-lt"/>
                <a:ea typeface="+mn-ea"/>
                <a:cs typeface="+mn-cs"/>
              </a:rPr>
              <a:t> by </a:t>
            </a:r>
            <a:r>
              <a:rPr lang="en-US" sz="1200" i="1"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matrix.	296</a:t>
            </a:r>
          </a:p>
          <a:p>
            <a:r>
              <a:rPr lang="en-US" sz="1200" kern="1200" dirty="0" smtClean="0">
                <a:solidFill>
                  <a:schemeClr val="tx1"/>
                </a:solidFill>
                <a:latin typeface="+mn-lt"/>
                <a:ea typeface="+mn-ea"/>
                <a:cs typeface="+mn-cs"/>
              </a:rPr>
              <a:t>Þ	Figure 9.11 Graphical models for (a) </a:t>
            </a:r>
            <a:r>
              <a:rPr lang="en-US" sz="1200" kern="1200" dirty="0" err="1" smtClean="0">
                <a:solidFill>
                  <a:schemeClr val="tx1"/>
                </a:solidFill>
                <a:latin typeface="+mn-lt"/>
                <a:ea typeface="+mn-ea"/>
                <a:cs typeface="+mn-cs"/>
              </a:rPr>
              <a:t>pLSA</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LDA</a:t>
            </a:r>
            <a:r>
              <a:rPr lang="en-US" sz="1200" kern="1200" baseline="300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and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smoothed </a:t>
            </a:r>
            <a:r>
              <a:rPr lang="en-US" sz="1200" kern="1200" dirty="0" err="1" smtClean="0">
                <a:solidFill>
                  <a:schemeClr val="tx1"/>
                </a:solidFill>
                <a:latin typeface="+mn-lt"/>
                <a:ea typeface="+mn-ea"/>
                <a:cs typeface="+mn-cs"/>
              </a:rPr>
              <a:t>LDA</a:t>
            </a:r>
            <a:r>
              <a:rPr lang="en-US" sz="1200" kern="1200" baseline="300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298</a:t>
            </a:r>
          </a:p>
          <a:p>
            <a:r>
              <a:rPr lang="en-US" sz="1200" kern="1200" dirty="0" smtClean="0">
                <a:solidFill>
                  <a:schemeClr val="tx1"/>
                </a:solidFill>
                <a:latin typeface="+mn-lt"/>
                <a:ea typeface="+mn-ea"/>
                <a:cs typeface="+mn-cs"/>
              </a:rPr>
              <a:t>Þ	Figure 9.12 (a) Bayesian network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factor graph.	300</a:t>
            </a:r>
          </a:p>
          <a:p>
            <a:r>
              <a:rPr lang="en-US" sz="1200" kern="1200" dirty="0" smtClean="0">
                <a:solidFill>
                  <a:schemeClr val="tx1"/>
                </a:solidFill>
                <a:latin typeface="+mn-lt"/>
                <a:ea typeface="+mn-ea"/>
                <a:cs typeface="+mn-cs"/>
              </a:rPr>
              <a:t>Þ	Figure 9.13 The Markov blanket for variable </a:t>
            </a:r>
            <a:r>
              <a:rPr lang="en-US" sz="1200" i="1" kern="1200" dirty="0" smtClean="0">
                <a:solidFill>
                  <a:schemeClr val="tx1"/>
                </a:solidFill>
                <a:latin typeface="+mn-lt"/>
                <a:ea typeface="+mn-ea"/>
                <a:cs typeface="+mn-cs"/>
              </a:rPr>
              <a:t>x</a:t>
            </a:r>
            <a:r>
              <a:rPr lang="en-US" sz="1200" kern="1200" baseline="-25000" dirty="0" smtClean="0">
                <a:solidFill>
                  <a:schemeClr val="tx1"/>
                </a:solidFill>
                <a:latin typeface="+mn-lt"/>
                <a:ea typeface="+mn-ea"/>
                <a:cs typeface="+mn-cs"/>
              </a:rPr>
              <a:t>6</a:t>
            </a:r>
            <a:r>
              <a:rPr lang="en-US" sz="1200" kern="1200" dirty="0" smtClean="0">
                <a:solidFill>
                  <a:schemeClr val="tx1"/>
                </a:solidFill>
                <a:latin typeface="+mn-lt"/>
                <a:ea typeface="+mn-ea"/>
                <a:cs typeface="+mn-cs"/>
              </a:rPr>
              <a:t> in a 10-variable factor graph	300</a:t>
            </a:r>
          </a:p>
          <a:p>
            <a:r>
              <a:rPr lang="en-US" sz="1200" kern="1200" dirty="0" smtClean="0">
                <a:solidFill>
                  <a:schemeClr val="tx1"/>
                </a:solidFill>
                <a:latin typeface="+mn-lt"/>
                <a:ea typeface="+mn-ea"/>
                <a:cs typeface="+mn-cs"/>
              </a:rPr>
              <a:t>Þ	Figure 9.14 (a)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Bayesian network and corresponding factor graph;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and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Naïve </a:t>
            </a:r>
            <a:r>
              <a:rPr lang="en-US" sz="1200" kern="1200" dirty="0" err="1" smtClean="0">
                <a:solidFill>
                  <a:schemeClr val="tx1"/>
                </a:solidFill>
                <a:latin typeface="+mn-lt"/>
                <a:ea typeface="+mn-ea"/>
                <a:cs typeface="+mn-cs"/>
              </a:rPr>
              <a:t>Bayes</a:t>
            </a:r>
            <a:r>
              <a:rPr lang="en-US" sz="1200" kern="1200" dirty="0" smtClean="0">
                <a:solidFill>
                  <a:schemeClr val="tx1"/>
                </a:solidFill>
                <a:latin typeface="+mn-lt"/>
                <a:ea typeface="+mn-ea"/>
                <a:cs typeface="+mn-cs"/>
              </a:rPr>
              <a:t> model and corresponding factor graph.	301</a:t>
            </a:r>
          </a:p>
          <a:p>
            <a:r>
              <a:rPr lang="en-US" sz="1200" kern="1200" dirty="0" smtClean="0">
                <a:solidFill>
                  <a:schemeClr val="tx1"/>
                </a:solidFill>
                <a:latin typeface="+mn-lt"/>
                <a:ea typeface="+mn-ea"/>
                <a:cs typeface="+mn-cs"/>
              </a:rPr>
              <a:t>Þ	Figure 9.15 (a) Bayesian network representing the </a:t>
            </a:r>
            <a:r>
              <a:rPr lang="en-US" sz="1200" i="1" kern="1200" dirty="0" smtClean="0">
                <a:solidFill>
                  <a:schemeClr val="tx1"/>
                </a:solidFill>
                <a:latin typeface="+mn-lt"/>
                <a:ea typeface="+mn-ea"/>
                <a:cs typeface="+mn-cs"/>
              </a:rPr>
              <a:t>joint</a:t>
            </a:r>
            <a:r>
              <a:rPr lang="en-US" sz="1200" kern="1200" dirty="0" smtClean="0">
                <a:solidFill>
                  <a:schemeClr val="tx1"/>
                </a:solidFill>
                <a:latin typeface="+mn-lt"/>
                <a:ea typeface="+mn-ea"/>
                <a:cs typeface="+mn-cs"/>
              </a:rPr>
              <a:t> distribution of </a:t>
            </a:r>
            <a:r>
              <a:rPr lang="en-US" sz="1200" i="1" kern="1200" dirty="0" err="1" smtClean="0">
                <a:solidFill>
                  <a:schemeClr val="tx1"/>
                </a:solidFill>
                <a:latin typeface="+mn-lt"/>
                <a:ea typeface="+mn-ea"/>
                <a:cs typeface="+mn-cs"/>
              </a:rPr>
              <a:t>y</a:t>
            </a:r>
            <a:r>
              <a:rPr lang="en-US" sz="120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and</a:t>
            </a:r>
            <a:r>
              <a:rPr lang="en-US" sz="1200" kern="1200" dirty="0" smtClean="0">
                <a:solidFill>
                  <a:schemeClr val="tx1"/>
                </a:solidFill>
                <a:latin typeface="+mn-lt"/>
                <a:ea typeface="+mn-ea"/>
                <a:cs typeface="+mn-cs"/>
              </a:rPr>
              <a:t> its parents;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 factor graph for a logistic regression for the </a:t>
            </a:r>
            <a:r>
              <a:rPr lang="en-US" sz="1200" i="1" kern="1200" dirty="0" smtClean="0">
                <a:solidFill>
                  <a:schemeClr val="tx1"/>
                </a:solidFill>
                <a:latin typeface="+mn-lt"/>
                <a:ea typeface="+mn-ea"/>
                <a:cs typeface="+mn-cs"/>
              </a:rPr>
              <a:t>conditional</a:t>
            </a:r>
            <a:r>
              <a:rPr lang="en-US" sz="1200" kern="1200" dirty="0" smtClean="0">
                <a:solidFill>
                  <a:schemeClr val="tx1"/>
                </a:solidFill>
                <a:latin typeface="+mn-lt"/>
                <a:ea typeface="+mn-ea"/>
                <a:cs typeface="+mn-cs"/>
              </a:rPr>
              <a:t> distribution of </a:t>
            </a:r>
            <a:r>
              <a:rPr lang="en-US" sz="1200" i="1" kern="1200" dirty="0" err="1" smtClean="0">
                <a:solidFill>
                  <a:schemeClr val="tx1"/>
                </a:solidFill>
                <a:latin typeface="+mn-lt"/>
                <a:ea typeface="+mn-ea"/>
                <a:cs typeface="+mn-cs"/>
              </a:rPr>
              <a:t>y</a:t>
            </a:r>
            <a:r>
              <a:rPr lang="en-US" sz="120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given</a:t>
            </a:r>
            <a:r>
              <a:rPr lang="en-US" sz="1200" kern="1200" dirty="0" smtClean="0">
                <a:solidFill>
                  <a:schemeClr val="tx1"/>
                </a:solidFill>
                <a:latin typeface="+mn-lt"/>
                <a:ea typeface="+mn-ea"/>
                <a:cs typeface="+mn-cs"/>
              </a:rPr>
              <a:t> its parents.	301</a:t>
            </a:r>
          </a:p>
          <a:p>
            <a:r>
              <a:rPr lang="en-US" sz="1200" kern="1200" dirty="0" smtClean="0">
                <a:solidFill>
                  <a:schemeClr val="tx1"/>
                </a:solidFill>
                <a:latin typeface="+mn-lt"/>
                <a:ea typeface="+mn-ea"/>
                <a:cs typeface="+mn-cs"/>
              </a:rPr>
              <a:t>Þ	Figure 9.16 (a) Undirected graph representing a Markov random field structure;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factor graph.	302</a:t>
            </a:r>
          </a:p>
          <a:p>
            <a:r>
              <a:rPr lang="en-US" sz="1200" kern="1200" dirty="0" smtClean="0">
                <a:solidFill>
                  <a:schemeClr val="tx1"/>
                </a:solidFill>
                <a:latin typeface="+mn-lt"/>
                <a:ea typeface="+mn-ea"/>
                <a:cs typeface="+mn-cs"/>
              </a:rPr>
              <a:t>Þ	Figure 9.17 Message sequence in an example factor graph	305</a:t>
            </a:r>
          </a:p>
          <a:p>
            <a:r>
              <a:rPr lang="en-US" sz="1200" kern="1200" dirty="0" smtClean="0">
                <a:solidFill>
                  <a:schemeClr val="tx1"/>
                </a:solidFill>
                <a:latin typeface="+mn-lt"/>
                <a:ea typeface="+mn-ea"/>
                <a:cs typeface="+mn-cs"/>
              </a:rPr>
              <a:t>Þ	Figure 9.18 (a)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First- and second-order Markov models for a sequence of variables;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Hidden Markov model;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Markov random field.	318</a:t>
            </a:r>
          </a:p>
          <a:p>
            <a:r>
              <a:rPr lang="en-US" sz="1200" kern="1200" dirty="0" smtClean="0">
                <a:solidFill>
                  <a:schemeClr val="tx1"/>
                </a:solidFill>
                <a:latin typeface="+mn-lt"/>
                <a:ea typeface="+mn-ea"/>
                <a:cs typeface="+mn-cs"/>
              </a:rPr>
              <a:t>Þ	Figure 9.19 Mining emails for meeting details	319</a:t>
            </a:r>
          </a:p>
          <a:p>
            <a:r>
              <a:rPr lang="en-US" sz="1200" kern="1200" dirty="0" smtClean="0">
                <a:solidFill>
                  <a:schemeClr val="tx1"/>
                </a:solidFill>
                <a:latin typeface="+mn-lt"/>
                <a:ea typeface="+mn-ea"/>
                <a:cs typeface="+mn-cs"/>
              </a:rPr>
              <a:t>Þ	Figure 9.20 (a) Dynamic Bayesian network representation of a hidden Markov model;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Similarly structured Markov random field;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Factor graph for (a);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factor graph for a linear chain conditional random field.	319</a:t>
            </a:r>
          </a:p>
          <a:p>
            <a:r>
              <a:rPr lang="en-US" sz="1200" kern="1200" dirty="0" smtClean="0">
                <a:solidFill>
                  <a:schemeClr val="tx1"/>
                </a:solidFill>
                <a:latin typeface="+mn-lt"/>
                <a:ea typeface="+mn-ea"/>
                <a:cs typeface="+mn-cs"/>
              </a:rPr>
              <a:t>Þ	Figure 10.1 A feedforward neural network.	333</a:t>
            </a:r>
          </a:p>
          <a:p>
            <a:r>
              <a:rPr lang="en-US" sz="1200" kern="1200" dirty="0" smtClean="0">
                <a:solidFill>
                  <a:schemeClr val="tx1"/>
                </a:solidFill>
                <a:latin typeface="+mn-lt"/>
                <a:ea typeface="+mn-ea"/>
                <a:cs typeface="+mn-cs"/>
              </a:rPr>
              <a:t>Þ	Figure 10.2 Computation graph showing forward propagation in a deep network	334</a:t>
            </a:r>
          </a:p>
          <a:p>
            <a:r>
              <a:rPr lang="en-US" sz="1200" kern="1200" dirty="0" smtClean="0">
                <a:solidFill>
                  <a:schemeClr val="tx1"/>
                </a:solidFill>
                <a:latin typeface="+mn-lt"/>
                <a:ea typeface="+mn-ea"/>
                <a:cs typeface="+mn-cs"/>
              </a:rPr>
              <a:t>Þ	Figure 10.3 Backpropagation in a deep network (the forward computation is shown with gray arrows)	337</a:t>
            </a:r>
          </a:p>
          <a:p>
            <a:r>
              <a:rPr lang="en-US" sz="1200" kern="1200" dirty="0" smtClean="0">
                <a:solidFill>
                  <a:schemeClr val="tx1"/>
                </a:solidFill>
                <a:latin typeface="+mn-lt"/>
                <a:ea typeface="+mn-ea"/>
                <a:cs typeface="+mn-cs"/>
              </a:rPr>
              <a:t>Þ	Figure 10.4 Parameter update that follow the forward and backward propagation steps (shown with gray arrows)	337</a:t>
            </a:r>
          </a:p>
          <a:p>
            <a:r>
              <a:rPr lang="en-US" sz="1200" kern="1200" dirty="0" smtClean="0">
                <a:solidFill>
                  <a:schemeClr val="tx1"/>
                </a:solidFill>
                <a:latin typeface="+mn-lt"/>
                <a:ea typeface="+mn-ea"/>
                <a:cs typeface="+mn-cs"/>
              </a:rPr>
              <a:t>Þ	Figure 10.5 Typical learning curves for the training and validation sets	339</a:t>
            </a:r>
          </a:p>
          <a:p>
            <a:r>
              <a:rPr lang="en-US" sz="1200" kern="1200" dirty="0" smtClean="0">
                <a:solidFill>
                  <a:schemeClr val="tx1"/>
                </a:solidFill>
                <a:latin typeface="+mn-lt"/>
                <a:ea typeface="+mn-ea"/>
                <a:cs typeface="+mn-cs"/>
              </a:rPr>
              <a:t>Þ	Figure 10.6 </a:t>
            </a:r>
            <a:r>
              <a:rPr lang="en-US" sz="1200" kern="1200" dirty="0" err="1" smtClean="0">
                <a:solidFill>
                  <a:schemeClr val="tx1"/>
                </a:solidFill>
                <a:latin typeface="+mn-lt"/>
                <a:ea typeface="+mn-ea"/>
                <a:cs typeface="+mn-cs"/>
              </a:rPr>
              <a:t>Pseudocode</a:t>
            </a:r>
            <a:r>
              <a:rPr lang="en-US" sz="1200" kern="1200" dirty="0" smtClean="0">
                <a:solidFill>
                  <a:schemeClr val="tx1"/>
                </a:solidFill>
                <a:latin typeface="+mn-lt"/>
                <a:ea typeface="+mn-ea"/>
                <a:cs typeface="+mn-cs"/>
              </a:rPr>
              <a:t> for mini-batch based stochastic gradient descent	341</a:t>
            </a:r>
          </a:p>
          <a:p>
            <a:r>
              <a:rPr lang="en-US" sz="1200" kern="1200" dirty="0" smtClean="0">
                <a:solidFill>
                  <a:schemeClr val="tx1"/>
                </a:solidFill>
                <a:latin typeface="+mn-lt"/>
                <a:ea typeface="+mn-ea"/>
                <a:cs typeface="+mn-cs"/>
              </a:rPr>
              <a:t>Þ	Figure 10.7 Typical convolutional neural network architecture	344</a:t>
            </a:r>
          </a:p>
          <a:p>
            <a:r>
              <a:rPr lang="en-US" sz="1200" kern="1200" dirty="0" smtClean="0">
                <a:solidFill>
                  <a:schemeClr val="tx1"/>
                </a:solidFill>
                <a:latin typeface="+mn-lt"/>
                <a:ea typeface="+mn-ea"/>
                <a:cs typeface="+mn-cs"/>
              </a:rPr>
              <a:t>Þ	Figure 10.8 Original image; filtered with the two </a:t>
            </a:r>
            <a:r>
              <a:rPr lang="en-US" sz="1200" kern="1200" dirty="0" err="1" smtClean="0">
                <a:solidFill>
                  <a:schemeClr val="tx1"/>
                </a:solidFill>
                <a:latin typeface="+mn-lt"/>
                <a:ea typeface="+mn-ea"/>
                <a:cs typeface="+mn-cs"/>
              </a:rPr>
              <a:t>Sobel</a:t>
            </a:r>
            <a:r>
              <a:rPr lang="en-US" sz="1200" kern="1200" dirty="0" smtClean="0">
                <a:solidFill>
                  <a:schemeClr val="tx1"/>
                </a:solidFill>
                <a:latin typeface="+mn-lt"/>
                <a:ea typeface="+mn-ea"/>
                <a:cs typeface="+mn-cs"/>
              </a:rPr>
              <a:t> operators; magnitude of the result	346</a:t>
            </a:r>
          </a:p>
          <a:p>
            <a:r>
              <a:rPr lang="en-US" sz="1200" kern="1200" dirty="0" smtClean="0">
                <a:solidFill>
                  <a:schemeClr val="tx1"/>
                </a:solidFill>
                <a:latin typeface="+mn-lt"/>
                <a:ea typeface="+mn-ea"/>
                <a:cs typeface="+mn-cs"/>
              </a:rPr>
              <a:t>Þ	Figure 10.9 Example of the convolution, pooling and decimation operations used in convolutional neural networks	347</a:t>
            </a:r>
          </a:p>
          <a:p>
            <a:r>
              <a:rPr lang="en-US" sz="1200" kern="1200" dirty="0" smtClean="0">
                <a:solidFill>
                  <a:schemeClr val="tx1"/>
                </a:solidFill>
                <a:latin typeface="+mn-lt"/>
                <a:ea typeface="+mn-ea"/>
                <a:cs typeface="+mn-cs"/>
              </a:rPr>
              <a:t>Þ	Figure 10.10 A simple autoencoder	350</a:t>
            </a:r>
          </a:p>
          <a:p>
            <a:r>
              <a:rPr lang="en-US" sz="1200" kern="1200" dirty="0" smtClean="0">
                <a:solidFill>
                  <a:schemeClr val="tx1"/>
                </a:solidFill>
                <a:latin typeface="+mn-lt"/>
                <a:ea typeface="+mn-ea"/>
                <a:cs typeface="+mn-cs"/>
              </a:rPr>
              <a:t>Þ	Figure 10.11 A deep autoencoder with multiple layers of transformation	350</a:t>
            </a:r>
          </a:p>
          <a:p>
            <a:r>
              <a:rPr lang="en-US" sz="1200" kern="1200" dirty="0" smtClean="0">
                <a:solidFill>
                  <a:schemeClr val="tx1"/>
                </a:solidFill>
                <a:latin typeface="+mn-lt"/>
                <a:ea typeface="+mn-ea"/>
                <a:cs typeface="+mn-cs"/>
              </a:rPr>
              <a:t>Þ	Figure 10.12 Low dimensional principal component space (left) compared with one learned by a deep autoencoder (right), from Hinton and Salakhutdinov (2006).	350</a:t>
            </a:r>
          </a:p>
          <a:p>
            <a:r>
              <a:rPr lang="en-US" sz="1200" kern="1200" dirty="0" smtClean="0">
                <a:solidFill>
                  <a:schemeClr val="tx1"/>
                </a:solidFill>
                <a:latin typeface="+mn-lt"/>
                <a:ea typeface="+mn-ea"/>
                <a:cs typeface="+mn-cs"/>
              </a:rPr>
              <a:t>Þ	Figure 10.13 Boltzmann machines: (a) fully connected;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restricted;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more general form of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352</a:t>
            </a:r>
          </a:p>
          <a:p>
            <a:r>
              <a:rPr lang="en-US" sz="1200" kern="1200" dirty="0" smtClean="0">
                <a:solidFill>
                  <a:schemeClr val="tx1"/>
                </a:solidFill>
                <a:latin typeface="+mn-lt"/>
                <a:ea typeface="+mn-ea"/>
                <a:cs typeface="+mn-cs"/>
              </a:rPr>
              <a:t>Þ	Figure 10.14 (a) Deep Boltzmann machine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deep belief network	356</a:t>
            </a:r>
          </a:p>
          <a:p>
            <a:r>
              <a:rPr lang="en-US" sz="1200" kern="1200" dirty="0" smtClean="0">
                <a:solidFill>
                  <a:schemeClr val="tx1"/>
                </a:solidFill>
                <a:latin typeface="+mn-lt"/>
                <a:ea typeface="+mn-ea"/>
                <a:cs typeface="+mn-cs"/>
              </a:rPr>
              <a:t>Þ	Figure 10.15 (a) Feedforward network transformed into a recurrent network;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hidden Markov model;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recurrent network obtained by unwrapping (a)	358</a:t>
            </a:r>
          </a:p>
          <a:p>
            <a:r>
              <a:rPr lang="en-US" sz="1200" kern="1200" dirty="0" smtClean="0">
                <a:solidFill>
                  <a:schemeClr val="tx1"/>
                </a:solidFill>
                <a:latin typeface="+mn-lt"/>
                <a:ea typeface="+mn-ea"/>
                <a:cs typeface="+mn-cs"/>
              </a:rPr>
              <a:t>Þ	Figure 10.16 Structure of a “long short term memory” unit.	359</a:t>
            </a:r>
          </a:p>
          <a:p>
            <a:r>
              <a:rPr lang="en-US" sz="1200" kern="1200" dirty="0" smtClean="0">
                <a:solidFill>
                  <a:schemeClr val="tx1"/>
                </a:solidFill>
                <a:latin typeface="+mn-lt"/>
                <a:ea typeface="+mn-ea"/>
                <a:cs typeface="+mn-cs"/>
              </a:rPr>
              <a:t>Þ	Figure 10.17 Recurrent neural networks: (a) bidirectional,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encoder-decoder	360</a:t>
            </a:r>
          </a:p>
          <a:p>
            <a:r>
              <a:rPr lang="en-US" sz="1200" kern="1200" dirty="0" smtClean="0">
                <a:solidFill>
                  <a:schemeClr val="tx1"/>
                </a:solidFill>
                <a:latin typeface="+mn-lt"/>
                <a:ea typeface="+mn-ea"/>
                <a:cs typeface="+mn-cs"/>
              </a:rPr>
              <a:t>Þ	Figure 10.18 A deep encoder-decoder recurrent network.	360</a:t>
            </a:r>
          </a:p>
          <a:p>
            <a:endParaRPr lang="en-US"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20</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endParaRPr lang="en-US"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35</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54</a:t>
            </a:fld>
            <a:endParaRPr lang="en-CA"/>
          </a:p>
        </p:txBody>
      </p:sp>
    </p:spTree>
    <p:extLst>
      <p:ext uri="{BB962C8B-B14F-4D97-AF65-F5344CB8AC3E}">
        <p14:creationId xmlns:p14="http://schemas.microsoft.com/office/powerpoint/2010/main" val="9034172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Bergstra</a:t>
            </a:r>
            <a:r>
              <a:rPr lang="en-US" dirty="0" smtClean="0"/>
              <a:t> and </a:t>
            </a:r>
            <a:r>
              <a:rPr lang="en-US" dirty="0" err="1" smtClean="0"/>
              <a:t>Bengio</a:t>
            </a:r>
            <a:r>
              <a:rPr lang="en-US" dirty="0" smtClean="0"/>
              <a:t> (2012) give empirical and theoretical justification for the use of random search for </a:t>
            </a:r>
            <a:r>
              <a:rPr lang="en-US" dirty="0" err="1" smtClean="0"/>
              <a:t>hyperparameter</a:t>
            </a:r>
            <a:r>
              <a:rPr lang="en-US" dirty="0" smtClean="0"/>
              <a:t> settings. </a:t>
            </a:r>
          </a:p>
          <a:p>
            <a:r>
              <a:rPr lang="en-US" dirty="0" err="1" smtClean="0"/>
              <a:t>Snoek</a:t>
            </a:r>
            <a:r>
              <a:rPr lang="en-US" dirty="0" smtClean="0"/>
              <a:t> et al. (2012) propose the use of Bayesian learning methods to infer the next </a:t>
            </a:r>
            <a:r>
              <a:rPr lang="en-US" dirty="0" err="1" smtClean="0"/>
              <a:t>hyperparameter</a:t>
            </a:r>
            <a:r>
              <a:rPr lang="en-US" dirty="0" smtClean="0"/>
              <a:t> setting to explore, and their Spearmint software package performs Bayesian optimizations of both deep network </a:t>
            </a:r>
            <a:r>
              <a:rPr lang="en-US" dirty="0" err="1" smtClean="0"/>
              <a:t>hyperparameters</a:t>
            </a:r>
            <a:r>
              <a:rPr lang="en-US" dirty="0" smtClean="0"/>
              <a:t> and general machine learning algorithm </a:t>
            </a:r>
            <a:r>
              <a:rPr lang="en-US" dirty="0" err="1" smtClean="0"/>
              <a:t>hyperparameters</a:t>
            </a:r>
            <a:r>
              <a:rPr lang="en-US" dirty="0" smtClean="0"/>
              <a:t>. </a:t>
            </a:r>
            <a:endParaRPr lang="en-CA" dirty="0" smtClean="0"/>
          </a:p>
          <a:p>
            <a:endParaRPr lang="en-CA"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55</a:t>
            </a:fld>
            <a:endParaRPr lang="en-CA"/>
          </a:p>
        </p:txBody>
      </p:sp>
    </p:spTree>
    <p:extLst>
      <p:ext uri="{BB962C8B-B14F-4D97-AF65-F5344CB8AC3E}">
        <p14:creationId xmlns:p14="http://schemas.microsoft.com/office/powerpoint/2010/main" val="9034172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sz="1200" kern="1200" dirty="0" smtClean="0">
                <a:solidFill>
                  <a:schemeClr val="tx1"/>
                </a:solidFill>
                <a:latin typeface="+mn-lt"/>
                <a:ea typeface="+mn-ea"/>
                <a:cs typeface="+mn-cs"/>
              </a:rPr>
              <a:t>Þ	Figure 8.6 Comparing PCA and FLDA (adapted from </a:t>
            </a:r>
            <a:r>
              <a:rPr lang="en-US" sz="1200" kern="1200" dirty="0" err="1" smtClean="0">
                <a:solidFill>
                  <a:schemeClr val="tx1"/>
                </a:solidFill>
                <a:latin typeface="+mn-lt"/>
                <a:ea typeface="+mn-ea"/>
                <a:cs typeface="+mn-cs"/>
              </a:rPr>
              <a:t>Belhumeur</a:t>
            </a:r>
            <a:r>
              <a:rPr lang="en-US" sz="1200" kern="1200" dirty="0" smtClean="0">
                <a:solidFill>
                  <a:schemeClr val="tx1"/>
                </a:solidFill>
                <a:latin typeface="+mn-lt"/>
                <a:ea typeface="+mn-ea"/>
                <a:cs typeface="+mn-cs"/>
              </a:rPr>
              <a:t> et al., 1997)	245</a:t>
            </a:r>
          </a:p>
          <a:p>
            <a:r>
              <a:rPr lang="en-US" sz="1200" kern="1200" dirty="0" smtClean="0">
                <a:solidFill>
                  <a:schemeClr val="tx1"/>
                </a:solidFill>
                <a:latin typeface="+mn-lt"/>
                <a:ea typeface="+mn-ea"/>
                <a:cs typeface="+mn-cs"/>
              </a:rPr>
              <a:t>Þ	Figure 9.3 The Markov blanket for variable </a:t>
            </a:r>
            <a:r>
              <a:rPr lang="en-US" sz="1200" i="1" kern="1200" dirty="0" smtClean="0">
                <a:solidFill>
                  <a:schemeClr val="tx1"/>
                </a:solidFill>
                <a:latin typeface="+mn-lt"/>
                <a:ea typeface="+mn-ea"/>
                <a:cs typeface="+mn-cs"/>
              </a:rPr>
              <a:t>x</a:t>
            </a:r>
            <a:r>
              <a:rPr lang="en-US" sz="1200" kern="1200" baseline="-25000" dirty="0" smtClean="0">
                <a:solidFill>
                  <a:schemeClr val="tx1"/>
                </a:solidFill>
                <a:latin typeface="+mn-lt"/>
                <a:ea typeface="+mn-ea"/>
                <a:cs typeface="+mn-cs"/>
              </a:rPr>
              <a:t>6</a:t>
            </a:r>
            <a:r>
              <a:rPr lang="en-US" sz="1200" kern="1200" dirty="0" smtClean="0">
                <a:solidFill>
                  <a:schemeClr val="tx1"/>
                </a:solidFill>
                <a:latin typeface="+mn-lt"/>
                <a:ea typeface="+mn-ea"/>
                <a:cs typeface="+mn-cs"/>
              </a:rPr>
              <a:t> in a 10-variable Bayesian network.	273</a:t>
            </a:r>
          </a:p>
          <a:p>
            <a:r>
              <a:rPr lang="en-US" sz="1200" kern="1200" dirty="0" smtClean="0">
                <a:solidFill>
                  <a:schemeClr val="tx1"/>
                </a:solidFill>
                <a:latin typeface="+mn-lt"/>
                <a:ea typeface="+mn-ea"/>
                <a:cs typeface="+mn-cs"/>
              </a:rPr>
              <a:t>Þ	Figure 9.4 The weather data: (a) reduced version;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AD tree	275</a:t>
            </a:r>
          </a:p>
          <a:p>
            <a:r>
              <a:rPr lang="en-US" sz="1200" kern="1200" dirty="0" smtClean="0">
                <a:solidFill>
                  <a:schemeClr val="tx1"/>
                </a:solidFill>
                <a:latin typeface="+mn-lt"/>
                <a:ea typeface="+mn-ea"/>
                <a:cs typeface="+mn-cs"/>
              </a:rPr>
              <a:t>Þ	Figure 9.5 A two-class mixture model	277</a:t>
            </a:r>
          </a:p>
          <a:p>
            <a:r>
              <a:rPr lang="en-US" sz="1200" kern="1200" dirty="0" smtClean="0">
                <a:solidFill>
                  <a:schemeClr val="tx1"/>
                </a:solidFill>
                <a:latin typeface="+mn-lt"/>
                <a:ea typeface="+mn-ea"/>
                <a:cs typeface="+mn-cs"/>
              </a:rPr>
              <a:t>Þ	Figure 9.6 </a:t>
            </a:r>
            <a:r>
              <a:rPr lang="en-US" sz="1200" kern="1200" dirty="0" err="1" smtClean="0">
                <a:solidFill>
                  <a:schemeClr val="tx1"/>
                </a:solidFill>
                <a:latin typeface="+mn-lt"/>
                <a:ea typeface="+mn-ea"/>
                <a:cs typeface="+mn-cs"/>
              </a:rPr>
              <a:t>DensiTree</a:t>
            </a:r>
            <a:r>
              <a:rPr lang="en-US" sz="1200" kern="1200" dirty="0" smtClean="0">
                <a:solidFill>
                  <a:schemeClr val="tx1"/>
                </a:solidFill>
                <a:latin typeface="+mn-lt"/>
                <a:ea typeface="+mn-ea"/>
                <a:cs typeface="+mn-cs"/>
              </a:rPr>
              <a:t> showing possible hierarchical </a:t>
            </a:r>
            <a:r>
              <a:rPr lang="en-US" sz="1200" kern="1200" dirty="0" err="1" smtClean="0">
                <a:solidFill>
                  <a:schemeClr val="tx1"/>
                </a:solidFill>
                <a:latin typeface="+mn-lt"/>
                <a:ea typeface="+mn-ea"/>
                <a:cs typeface="+mn-cs"/>
              </a:rPr>
              <a:t>clusterings</a:t>
            </a:r>
            <a:r>
              <a:rPr lang="en-US" sz="1200" kern="1200" dirty="0" smtClean="0">
                <a:solidFill>
                  <a:schemeClr val="tx1"/>
                </a:solidFill>
                <a:latin typeface="+mn-lt"/>
                <a:ea typeface="+mn-ea"/>
                <a:cs typeface="+mn-cs"/>
              </a:rPr>
              <a:t> of a given dataset	282</a:t>
            </a:r>
          </a:p>
          <a:p>
            <a:r>
              <a:rPr lang="en-US" sz="1200" kern="1200" dirty="0" smtClean="0">
                <a:solidFill>
                  <a:schemeClr val="tx1"/>
                </a:solidFill>
                <a:latin typeface="+mn-lt"/>
                <a:ea typeface="+mn-ea"/>
                <a:cs typeface="+mn-cs"/>
              </a:rPr>
              <a:t>Þ	Figure 9.7 Probability contours for three types of model, all based on Gaussians	284</a:t>
            </a:r>
          </a:p>
          <a:p>
            <a:r>
              <a:rPr lang="en-US" sz="1200" kern="1200" dirty="0" smtClean="0">
                <a:solidFill>
                  <a:schemeClr val="tx1"/>
                </a:solidFill>
                <a:latin typeface="+mn-lt"/>
                <a:ea typeface="+mn-ea"/>
                <a:cs typeface="+mn-cs"/>
              </a:rPr>
              <a:t>Þ	Figure 9.8 (a) Bayesian network for a mixture model;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multiple copies of the Bayesian network, one for each observation;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plate notation version of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292</a:t>
            </a:r>
          </a:p>
          <a:p>
            <a:r>
              <a:rPr lang="en-US" sz="1200" kern="1200" dirty="0" smtClean="0">
                <a:solidFill>
                  <a:schemeClr val="tx1"/>
                </a:solidFill>
                <a:latin typeface="+mn-lt"/>
                <a:ea typeface="+mn-ea"/>
                <a:cs typeface="+mn-cs"/>
              </a:rPr>
              <a:t>Þ	Figure 9.9 (a) A Bayesian network for probabilistic PCA;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an equal-probability contour for a Gaussian distribution along with its covariance matrix’s principal eigenvector	293</a:t>
            </a:r>
          </a:p>
          <a:p>
            <a:r>
              <a:rPr lang="en-US" sz="1200" kern="1200" dirty="0" smtClean="0">
                <a:solidFill>
                  <a:schemeClr val="tx1"/>
                </a:solidFill>
                <a:latin typeface="+mn-lt"/>
                <a:ea typeface="+mn-ea"/>
                <a:cs typeface="+mn-cs"/>
              </a:rPr>
              <a:t>Þ	Figure 9.10 The singular value decomposition of a </a:t>
            </a:r>
            <a:r>
              <a:rPr lang="en-US" sz="1200" i="1" kern="1200" dirty="0" err="1" smtClean="0">
                <a:solidFill>
                  <a:schemeClr val="tx1"/>
                </a:solidFill>
                <a:latin typeface="+mn-lt"/>
                <a:ea typeface="+mn-ea"/>
                <a:cs typeface="+mn-cs"/>
              </a:rPr>
              <a:t>t</a:t>
            </a:r>
            <a:r>
              <a:rPr lang="en-US" sz="1200" kern="1200" dirty="0" smtClean="0">
                <a:solidFill>
                  <a:schemeClr val="tx1"/>
                </a:solidFill>
                <a:latin typeface="+mn-lt"/>
                <a:ea typeface="+mn-ea"/>
                <a:cs typeface="+mn-cs"/>
              </a:rPr>
              <a:t> by </a:t>
            </a:r>
            <a:r>
              <a:rPr lang="en-US" sz="1200" i="1"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matrix.	296</a:t>
            </a:r>
          </a:p>
          <a:p>
            <a:r>
              <a:rPr lang="en-US" sz="1200" kern="1200" dirty="0" smtClean="0">
                <a:solidFill>
                  <a:schemeClr val="tx1"/>
                </a:solidFill>
                <a:latin typeface="+mn-lt"/>
                <a:ea typeface="+mn-ea"/>
                <a:cs typeface="+mn-cs"/>
              </a:rPr>
              <a:t>Þ	Figure 9.11 Graphical models for (a) </a:t>
            </a:r>
            <a:r>
              <a:rPr lang="en-US" sz="1200" kern="1200" dirty="0" err="1" smtClean="0">
                <a:solidFill>
                  <a:schemeClr val="tx1"/>
                </a:solidFill>
                <a:latin typeface="+mn-lt"/>
                <a:ea typeface="+mn-ea"/>
                <a:cs typeface="+mn-cs"/>
              </a:rPr>
              <a:t>pLSA</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LDA</a:t>
            </a:r>
            <a:r>
              <a:rPr lang="en-US" sz="1200" kern="1200" baseline="300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and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smoothed </a:t>
            </a:r>
            <a:r>
              <a:rPr lang="en-US" sz="1200" kern="1200" dirty="0" err="1" smtClean="0">
                <a:solidFill>
                  <a:schemeClr val="tx1"/>
                </a:solidFill>
                <a:latin typeface="+mn-lt"/>
                <a:ea typeface="+mn-ea"/>
                <a:cs typeface="+mn-cs"/>
              </a:rPr>
              <a:t>LDA</a:t>
            </a:r>
            <a:r>
              <a:rPr lang="en-US" sz="1200" kern="1200" baseline="300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298</a:t>
            </a:r>
          </a:p>
          <a:p>
            <a:r>
              <a:rPr lang="en-US" sz="1200" kern="1200" dirty="0" smtClean="0">
                <a:solidFill>
                  <a:schemeClr val="tx1"/>
                </a:solidFill>
                <a:latin typeface="+mn-lt"/>
                <a:ea typeface="+mn-ea"/>
                <a:cs typeface="+mn-cs"/>
              </a:rPr>
              <a:t>Þ	Figure 9.12 (a) Bayesian network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factor graph.	300</a:t>
            </a:r>
          </a:p>
          <a:p>
            <a:r>
              <a:rPr lang="en-US" sz="1200" kern="1200" dirty="0" smtClean="0">
                <a:solidFill>
                  <a:schemeClr val="tx1"/>
                </a:solidFill>
                <a:latin typeface="+mn-lt"/>
                <a:ea typeface="+mn-ea"/>
                <a:cs typeface="+mn-cs"/>
              </a:rPr>
              <a:t>Þ	Figure 9.13 The Markov blanket for variable </a:t>
            </a:r>
            <a:r>
              <a:rPr lang="en-US" sz="1200" i="1" kern="1200" dirty="0" smtClean="0">
                <a:solidFill>
                  <a:schemeClr val="tx1"/>
                </a:solidFill>
                <a:latin typeface="+mn-lt"/>
                <a:ea typeface="+mn-ea"/>
                <a:cs typeface="+mn-cs"/>
              </a:rPr>
              <a:t>x</a:t>
            </a:r>
            <a:r>
              <a:rPr lang="en-US" sz="1200" kern="1200" baseline="-25000" dirty="0" smtClean="0">
                <a:solidFill>
                  <a:schemeClr val="tx1"/>
                </a:solidFill>
                <a:latin typeface="+mn-lt"/>
                <a:ea typeface="+mn-ea"/>
                <a:cs typeface="+mn-cs"/>
              </a:rPr>
              <a:t>6</a:t>
            </a:r>
            <a:r>
              <a:rPr lang="en-US" sz="1200" kern="1200" dirty="0" smtClean="0">
                <a:solidFill>
                  <a:schemeClr val="tx1"/>
                </a:solidFill>
                <a:latin typeface="+mn-lt"/>
                <a:ea typeface="+mn-ea"/>
                <a:cs typeface="+mn-cs"/>
              </a:rPr>
              <a:t> in a 10-variable factor graph	300</a:t>
            </a:r>
          </a:p>
          <a:p>
            <a:r>
              <a:rPr lang="en-US" sz="1200" kern="1200" dirty="0" smtClean="0">
                <a:solidFill>
                  <a:schemeClr val="tx1"/>
                </a:solidFill>
                <a:latin typeface="+mn-lt"/>
                <a:ea typeface="+mn-ea"/>
                <a:cs typeface="+mn-cs"/>
              </a:rPr>
              <a:t>Þ	Figure 9.14 (a)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Bayesian network and corresponding factor graph;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and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Naïve </a:t>
            </a:r>
            <a:r>
              <a:rPr lang="en-US" sz="1200" kern="1200" dirty="0" err="1" smtClean="0">
                <a:solidFill>
                  <a:schemeClr val="tx1"/>
                </a:solidFill>
                <a:latin typeface="+mn-lt"/>
                <a:ea typeface="+mn-ea"/>
                <a:cs typeface="+mn-cs"/>
              </a:rPr>
              <a:t>Bayes</a:t>
            </a:r>
            <a:r>
              <a:rPr lang="en-US" sz="1200" kern="1200" dirty="0" smtClean="0">
                <a:solidFill>
                  <a:schemeClr val="tx1"/>
                </a:solidFill>
                <a:latin typeface="+mn-lt"/>
                <a:ea typeface="+mn-ea"/>
                <a:cs typeface="+mn-cs"/>
              </a:rPr>
              <a:t> model and corresponding factor graph.	301</a:t>
            </a:r>
          </a:p>
          <a:p>
            <a:r>
              <a:rPr lang="en-US" sz="1200" kern="1200" dirty="0" smtClean="0">
                <a:solidFill>
                  <a:schemeClr val="tx1"/>
                </a:solidFill>
                <a:latin typeface="+mn-lt"/>
                <a:ea typeface="+mn-ea"/>
                <a:cs typeface="+mn-cs"/>
              </a:rPr>
              <a:t>Þ	Figure 9.15 (a) Bayesian network representing the </a:t>
            </a:r>
            <a:r>
              <a:rPr lang="en-US" sz="1200" i="1" kern="1200" dirty="0" smtClean="0">
                <a:solidFill>
                  <a:schemeClr val="tx1"/>
                </a:solidFill>
                <a:latin typeface="+mn-lt"/>
                <a:ea typeface="+mn-ea"/>
                <a:cs typeface="+mn-cs"/>
              </a:rPr>
              <a:t>joint</a:t>
            </a:r>
            <a:r>
              <a:rPr lang="en-US" sz="1200" kern="1200" dirty="0" smtClean="0">
                <a:solidFill>
                  <a:schemeClr val="tx1"/>
                </a:solidFill>
                <a:latin typeface="+mn-lt"/>
                <a:ea typeface="+mn-ea"/>
                <a:cs typeface="+mn-cs"/>
              </a:rPr>
              <a:t> distribution of </a:t>
            </a:r>
            <a:r>
              <a:rPr lang="en-US" sz="1200" i="1" kern="1200" dirty="0" err="1" smtClean="0">
                <a:solidFill>
                  <a:schemeClr val="tx1"/>
                </a:solidFill>
                <a:latin typeface="+mn-lt"/>
                <a:ea typeface="+mn-ea"/>
                <a:cs typeface="+mn-cs"/>
              </a:rPr>
              <a:t>y</a:t>
            </a:r>
            <a:r>
              <a:rPr lang="en-US" sz="120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and</a:t>
            </a:r>
            <a:r>
              <a:rPr lang="en-US" sz="1200" kern="1200" dirty="0" smtClean="0">
                <a:solidFill>
                  <a:schemeClr val="tx1"/>
                </a:solidFill>
                <a:latin typeface="+mn-lt"/>
                <a:ea typeface="+mn-ea"/>
                <a:cs typeface="+mn-cs"/>
              </a:rPr>
              <a:t> its parents;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 factor graph for a logistic regression for the </a:t>
            </a:r>
            <a:r>
              <a:rPr lang="en-US" sz="1200" i="1" kern="1200" dirty="0" smtClean="0">
                <a:solidFill>
                  <a:schemeClr val="tx1"/>
                </a:solidFill>
                <a:latin typeface="+mn-lt"/>
                <a:ea typeface="+mn-ea"/>
                <a:cs typeface="+mn-cs"/>
              </a:rPr>
              <a:t>conditional</a:t>
            </a:r>
            <a:r>
              <a:rPr lang="en-US" sz="1200" kern="1200" dirty="0" smtClean="0">
                <a:solidFill>
                  <a:schemeClr val="tx1"/>
                </a:solidFill>
                <a:latin typeface="+mn-lt"/>
                <a:ea typeface="+mn-ea"/>
                <a:cs typeface="+mn-cs"/>
              </a:rPr>
              <a:t> distribution of </a:t>
            </a:r>
            <a:r>
              <a:rPr lang="en-US" sz="1200" i="1" kern="1200" dirty="0" err="1" smtClean="0">
                <a:solidFill>
                  <a:schemeClr val="tx1"/>
                </a:solidFill>
                <a:latin typeface="+mn-lt"/>
                <a:ea typeface="+mn-ea"/>
                <a:cs typeface="+mn-cs"/>
              </a:rPr>
              <a:t>y</a:t>
            </a:r>
            <a:r>
              <a:rPr lang="en-US" sz="120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given</a:t>
            </a:r>
            <a:r>
              <a:rPr lang="en-US" sz="1200" kern="1200" dirty="0" smtClean="0">
                <a:solidFill>
                  <a:schemeClr val="tx1"/>
                </a:solidFill>
                <a:latin typeface="+mn-lt"/>
                <a:ea typeface="+mn-ea"/>
                <a:cs typeface="+mn-cs"/>
              </a:rPr>
              <a:t> its parents.	301</a:t>
            </a:r>
          </a:p>
          <a:p>
            <a:r>
              <a:rPr lang="en-US" sz="1200" kern="1200" dirty="0" smtClean="0">
                <a:solidFill>
                  <a:schemeClr val="tx1"/>
                </a:solidFill>
                <a:latin typeface="+mn-lt"/>
                <a:ea typeface="+mn-ea"/>
                <a:cs typeface="+mn-cs"/>
              </a:rPr>
              <a:t>Þ	Figure 9.16 (a) Undirected graph representing a Markov random field structure;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factor graph.	302</a:t>
            </a:r>
          </a:p>
          <a:p>
            <a:r>
              <a:rPr lang="en-US" sz="1200" kern="1200" dirty="0" smtClean="0">
                <a:solidFill>
                  <a:schemeClr val="tx1"/>
                </a:solidFill>
                <a:latin typeface="+mn-lt"/>
                <a:ea typeface="+mn-ea"/>
                <a:cs typeface="+mn-cs"/>
              </a:rPr>
              <a:t>Þ	Figure 9.17 Message sequence in an example factor graph	305</a:t>
            </a:r>
          </a:p>
          <a:p>
            <a:r>
              <a:rPr lang="en-US" sz="1200" kern="1200" dirty="0" smtClean="0">
                <a:solidFill>
                  <a:schemeClr val="tx1"/>
                </a:solidFill>
                <a:latin typeface="+mn-lt"/>
                <a:ea typeface="+mn-ea"/>
                <a:cs typeface="+mn-cs"/>
              </a:rPr>
              <a:t>Þ	Figure 9.18 (a)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First- and second-order Markov models for a sequence of variables;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Hidden Markov model;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Markov random field.	318</a:t>
            </a:r>
          </a:p>
          <a:p>
            <a:r>
              <a:rPr lang="en-US" sz="1200" kern="1200" dirty="0" smtClean="0">
                <a:solidFill>
                  <a:schemeClr val="tx1"/>
                </a:solidFill>
                <a:latin typeface="+mn-lt"/>
                <a:ea typeface="+mn-ea"/>
                <a:cs typeface="+mn-cs"/>
              </a:rPr>
              <a:t>Þ	Figure 9.19 Mining emails for meeting details	319</a:t>
            </a:r>
          </a:p>
          <a:p>
            <a:r>
              <a:rPr lang="en-US" sz="1200" kern="1200" dirty="0" smtClean="0">
                <a:solidFill>
                  <a:schemeClr val="tx1"/>
                </a:solidFill>
                <a:latin typeface="+mn-lt"/>
                <a:ea typeface="+mn-ea"/>
                <a:cs typeface="+mn-cs"/>
              </a:rPr>
              <a:t>Þ	Figure 9.20 (a) Dynamic Bayesian network representation of a hidden Markov model;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Similarly structured Markov random field;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Factor graph for (a);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factor graph for a linear chain conditional random field.	319</a:t>
            </a:r>
          </a:p>
          <a:p>
            <a:r>
              <a:rPr lang="en-US" sz="1200" kern="1200" dirty="0" smtClean="0">
                <a:solidFill>
                  <a:schemeClr val="tx1"/>
                </a:solidFill>
                <a:latin typeface="+mn-lt"/>
                <a:ea typeface="+mn-ea"/>
                <a:cs typeface="+mn-cs"/>
              </a:rPr>
              <a:t>Þ	Figure 10.1 A feedforward neural network.	333</a:t>
            </a:r>
          </a:p>
          <a:p>
            <a:r>
              <a:rPr lang="en-US" sz="1200" kern="1200" dirty="0" smtClean="0">
                <a:solidFill>
                  <a:schemeClr val="tx1"/>
                </a:solidFill>
                <a:latin typeface="+mn-lt"/>
                <a:ea typeface="+mn-ea"/>
                <a:cs typeface="+mn-cs"/>
              </a:rPr>
              <a:t>Þ	Figure 10.2 Computation graph showing forward propagation in a deep network	334</a:t>
            </a:r>
          </a:p>
          <a:p>
            <a:r>
              <a:rPr lang="en-US" sz="1200" kern="1200" dirty="0" smtClean="0">
                <a:solidFill>
                  <a:schemeClr val="tx1"/>
                </a:solidFill>
                <a:latin typeface="+mn-lt"/>
                <a:ea typeface="+mn-ea"/>
                <a:cs typeface="+mn-cs"/>
              </a:rPr>
              <a:t>Þ	Figure 10.3 Backpropagation in a deep network (the forward computation is shown with gray arrows)	337</a:t>
            </a:r>
          </a:p>
          <a:p>
            <a:r>
              <a:rPr lang="en-US" sz="1200" kern="1200" dirty="0" smtClean="0">
                <a:solidFill>
                  <a:schemeClr val="tx1"/>
                </a:solidFill>
                <a:latin typeface="+mn-lt"/>
                <a:ea typeface="+mn-ea"/>
                <a:cs typeface="+mn-cs"/>
              </a:rPr>
              <a:t>Þ	Figure 10.4 Parameter update that follow the forward and backward propagation steps (shown with gray arrows)	337</a:t>
            </a:r>
          </a:p>
          <a:p>
            <a:r>
              <a:rPr lang="en-US" sz="1200" kern="1200" dirty="0" smtClean="0">
                <a:solidFill>
                  <a:schemeClr val="tx1"/>
                </a:solidFill>
                <a:latin typeface="+mn-lt"/>
                <a:ea typeface="+mn-ea"/>
                <a:cs typeface="+mn-cs"/>
              </a:rPr>
              <a:t>Þ	Figure 10.5 Typical learning curves for the training and validation sets	339</a:t>
            </a:r>
          </a:p>
          <a:p>
            <a:r>
              <a:rPr lang="en-US" sz="1200" kern="1200" dirty="0" smtClean="0">
                <a:solidFill>
                  <a:schemeClr val="tx1"/>
                </a:solidFill>
                <a:latin typeface="+mn-lt"/>
                <a:ea typeface="+mn-ea"/>
                <a:cs typeface="+mn-cs"/>
              </a:rPr>
              <a:t>Þ	Figure 10.6 </a:t>
            </a:r>
            <a:r>
              <a:rPr lang="en-US" sz="1200" kern="1200" dirty="0" err="1" smtClean="0">
                <a:solidFill>
                  <a:schemeClr val="tx1"/>
                </a:solidFill>
                <a:latin typeface="+mn-lt"/>
                <a:ea typeface="+mn-ea"/>
                <a:cs typeface="+mn-cs"/>
              </a:rPr>
              <a:t>Pseudocode</a:t>
            </a:r>
            <a:r>
              <a:rPr lang="en-US" sz="1200" kern="1200" dirty="0" smtClean="0">
                <a:solidFill>
                  <a:schemeClr val="tx1"/>
                </a:solidFill>
                <a:latin typeface="+mn-lt"/>
                <a:ea typeface="+mn-ea"/>
                <a:cs typeface="+mn-cs"/>
              </a:rPr>
              <a:t> for mini-batch based stochastic gradient descent	341</a:t>
            </a:r>
          </a:p>
          <a:p>
            <a:r>
              <a:rPr lang="en-US" sz="1200" kern="1200" dirty="0" smtClean="0">
                <a:solidFill>
                  <a:schemeClr val="tx1"/>
                </a:solidFill>
                <a:latin typeface="+mn-lt"/>
                <a:ea typeface="+mn-ea"/>
                <a:cs typeface="+mn-cs"/>
              </a:rPr>
              <a:t>Þ	Figure 10.7 Typical convolutional neural network architecture	344</a:t>
            </a:r>
          </a:p>
          <a:p>
            <a:r>
              <a:rPr lang="en-US" sz="1200" kern="1200" dirty="0" smtClean="0">
                <a:solidFill>
                  <a:schemeClr val="tx1"/>
                </a:solidFill>
                <a:latin typeface="+mn-lt"/>
                <a:ea typeface="+mn-ea"/>
                <a:cs typeface="+mn-cs"/>
              </a:rPr>
              <a:t>Þ	Figure 10.8 Original image; filtered with the two </a:t>
            </a:r>
            <a:r>
              <a:rPr lang="en-US" sz="1200" kern="1200" dirty="0" err="1" smtClean="0">
                <a:solidFill>
                  <a:schemeClr val="tx1"/>
                </a:solidFill>
                <a:latin typeface="+mn-lt"/>
                <a:ea typeface="+mn-ea"/>
                <a:cs typeface="+mn-cs"/>
              </a:rPr>
              <a:t>Sobel</a:t>
            </a:r>
            <a:r>
              <a:rPr lang="en-US" sz="1200" kern="1200" dirty="0" smtClean="0">
                <a:solidFill>
                  <a:schemeClr val="tx1"/>
                </a:solidFill>
                <a:latin typeface="+mn-lt"/>
                <a:ea typeface="+mn-ea"/>
                <a:cs typeface="+mn-cs"/>
              </a:rPr>
              <a:t> operators; magnitude of the result	346</a:t>
            </a:r>
          </a:p>
          <a:p>
            <a:r>
              <a:rPr lang="en-US" sz="1200" kern="1200" dirty="0" smtClean="0">
                <a:solidFill>
                  <a:schemeClr val="tx1"/>
                </a:solidFill>
                <a:latin typeface="+mn-lt"/>
                <a:ea typeface="+mn-ea"/>
                <a:cs typeface="+mn-cs"/>
              </a:rPr>
              <a:t>Þ	Figure 10.9 Example of the convolution, pooling and decimation operations used in convolutional neural networks	347</a:t>
            </a:r>
          </a:p>
          <a:p>
            <a:r>
              <a:rPr lang="en-US" sz="1200" kern="1200" dirty="0" smtClean="0">
                <a:solidFill>
                  <a:schemeClr val="tx1"/>
                </a:solidFill>
                <a:latin typeface="+mn-lt"/>
                <a:ea typeface="+mn-ea"/>
                <a:cs typeface="+mn-cs"/>
              </a:rPr>
              <a:t>Þ	Figure 10.10 A simple autoencoder	350</a:t>
            </a:r>
          </a:p>
          <a:p>
            <a:r>
              <a:rPr lang="en-US" sz="1200" kern="1200" dirty="0" smtClean="0">
                <a:solidFill>
                  <a:schemeClr val="tx1"/>
                </a:solidFill>
                <a:latin typeface="+mn-lt"/>
                <a:ea typeface="+mn-ea"/>
                <a:cs typeface="+mn-cs"/>
              </a:rPr>
              <a:t>Þ	Figure 10.11 A deep autoencoder with multiple layers of transformation	350</a:t>
            </a:r>
          </a:p>
          <a:p>
            <a:r>
              <a:rPr lang="en-US" sz="1200" kern="1200" dirty="0" smtClean="0">
                <a:solidFill>
                  <a:schemeClr val="tx1"/>
                </a:solidFill>
                <a:latin typeface="+mn-lt"/>
                <a:ea typeface="+mn-ea"/>
                <a:cs typeface="+mn-cs"/>
              </a:rPr>
              <a:t>Þ	Figure 10.12 Low dimensional principal component space (left) compared with one learned by a deep autoencoder (right), from Hinton and Salakhutdinov (2006).	350</a:t>
            </a:r>
          </a:p>
          <a:p>
            <a:r>
              <a:rPr lang="en-US" sz="1200" kern="1200" dirty="0" smtClean="0">
                <a:solidFill>
                  <a:schemeClr val="tx1"/>
                </a:solidFill>
                <a:latin typeface="+mn-lt"/>
                <a:ea typeface="+mn-ea"/>
                <a:cs typeface="+mn-cs"/>
              </a:rPr>
              <a:t>Þ	Figure 10.13 Boltzmann machines: (a) fully connected;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restricted;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more general form of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352</a:t>
            </a:r>
          </a:p>
          <a:p>
            <a:r>
              <a:rPr lang="en-US" sz="1200" kern="1200" dirty="0" smtClean="0">
                <a:solidFill>
                  <a:schemeClr val="tx1"/>
                </a:solidFill>
                <a:latin typeface="+mn-lt"/>
                <a:ea typeface="+mn-ea"/>
                <a:cs typeface="+mn-cs"/>
              </a:rPr>
              <a:t>Þ	Figure 10.14 (a) Deep Boltzmann machine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deep belief network	356</a:t>
            </a:r>
          </a:p>
          <a:p>
            <a:r>
              <a:rPr lang="en-US" sz="1200" kern="1200" dirty="0" smtClean="0">
                <a:solidFill>
                  <a:schemeClr val="tx1"/>
                </a:solidFill>
                <a:latin typeface="+mn-lt"/>
                <a:ea typeface="+mn-ea"/>
                <a:cs typeface="+mn-cs"/>
              </a:rPr>
              <a:t>Þ	Figure 10.15 (a) Feedforward network transformed into a recurrent network;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hidden Markov model;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recurrent network obtained by unwrapping (a)	358</a:t>
            </a:r>
          </a:p>
          <a:p>
            <a:r>
              <a:rPr lang="en-US" sz="1200" kern="1200" dirty="0" smtClean="0">
                <a:solidFill>
                  <a:schemeClr val="tx1"/>
                </a:solidFill>
                <a:latin typeface="+mn-lt"/>
                <a:ea typeface="+mn-ea"/>
                <a:cs typeface="+mn-cs"/>
              </a:rPr>
              <a:t>Þ	Figure 10.16 Structure of a “long short term memory” unit.	359</a:t>
            </a:r>
          </a:p>
          <a:p>
            <a:r>
              <a:rPr lang="en-US" sz="1200" kern="1200" dirty="0" smtClean="0">
                <a:solidFill>
                  <a:schemeClr val="tx1"/>
                </a:solidFill>
                <a:latin typeface="+mn-lt"/>
                <a:ea typeface="+mn-ea"/>
                <a:cs typeface="+mn-cs"/>
              </a:rPr>
              <a:t>Þ	Figure 10.17 Recurrent neural networks: (a) bidirectional,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encoder-decoder	360</a:t>
            </a:r>
          </a:p>
          <a:p>
            <a:r>
              <a:rPr lang="en-US" sz="1200" kern="1200" dirty="0" smtClean="0">
                <a:solidFill>
                  <a:schemeClr val="tx1"/>
                </a:solidFill>
                <a:latin typeface="+mn-lt"/>
                <a:ea typeface="+mn-ea"/>
                <a:cs typeface="+mn-cs"/>
              </a:rPr>
              <a:t>Þ	Figure 10.18 A deep encoder-decoder recurrent network.	360</a:t>
            </a:r>
          </a:p>
          <a:p>
            <a:endParaRPr lang="en-US"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56</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sz="1200" kern="1200" dirty="0" smtClean="0">
                <a:solidFill>
                  <a:schemeClr val="tx1"/>
                </a:solidFill>
                <a:latin typeface="+mn-lt"/>
                <a:ea typeface="+mn-ea"/>
                <a:cs typeface="+mn-cs"/>
              </a:rPr>
              <a:t>Þ	Figure 8.6 Comparing PCA and FLDA (adapted from </a:t>
            </a:r>
            <a:r>
              <a:rPr lang="en-US" sz="1200" kern="1200" dirty="0" err="1" smtClean="0">
                <a:solidFill>
                  <a:schemeClr val="tx1"/>
                </a:solidFill>
                <a:latin typeface="+mn-lt"/>
                <a:ea typeface="+mn-ea"/>
                <a:cs typeface="+mn-cs"/>
              </a:rPr>
              <a:t>Belhumeur</a:t>
            </a:r>
            <a:r>
              <a:rPr lang="en-US" sz="1200" kern="1200" dirty="0" smtClean="0">
                <a:solidFill>
                  <a:schemeClr val="tx1"/>
                </a:solidFill>
                <a:latin typeface="+mn-lt"/>
                <a:ea typeface="+mn-ea"/>
                <a:cs typeface="+mn-cs"/>
              </a:rPr>
              <a:t> et al., 1997)	245</a:t>
            </a:r>
          </a:p>
          <a:p>
            <a:r>
              <a:rPr lang="en-US" sz="1200" kern="1200" dirty="0" smtClean="0">
                <a:solidFill>
                  <a:schemeClr val="tx1"/>
                </a:solidFill>
                <a:latin typeface="+mn-lt"/>
                <a:ea typeface="+mn-ea"/>
                <a:cs typeface="+mn-cs"/>
              </a:rPr>
              <a:t>Þ	Figure 9.3 The Markov blanket for variable </a:t>
            </a:r>
            <a:r>
              <a:rPr lang="en-US" sz="1200" i="1" kern="1200" dirty="0" smtClean="0">
                <a:solidFill>
                  <a:schemeClr val="tx1"/>
                </a:solidFill>
                <a:latin typeface="+mn-lt"/>
                <a:ea typeface="+mn-ea"/>
                <a:cs typeface="+mn-cs"/>
              </a:rPr>
              <a:t>x</a:t>
            </a:r>
            <a:r>
              <a:rPr lang="en-US" sz="1200" kern="1200" baseline="-25000" dirty="0" smtClean="0">
                <a:solidFill>
                  <a:schemeClr val="tx1"/>
                </a:solidFill>
                <a:latin typeface="+mn-lt"/>
                <a:ea typeface="+mn-ea"/>
                <a:cs typeface="+mn-cs"/>
              </a:rPr>
              <a:t>6</a:t>
            </a:r>
            <a:r>
              <a:rPr lang="en-US" sz="1200" kern="1200" dirty="0" smtClean="0">
                <a:solidFill>
                  <a:schemeClr val="tx1"/>
                </a:solidFill>
                <a:latin typeface="+mn-lt"/>
                <a:ea typeface="+mn-ea"/>
                <a:cs typeface="+mn-cs"/>
              </a:rPr>
              <a:t> in a 10-variable Bayesian network.	273</a:t>
            </a:r>
          </a:p>
          <a:p>
            <a:r>
              <a:rPr lang="en-US" sz="1200" kern="1200" dirty="0" smtClean="0">
                <a:solidFill>
                  <a:schemeClr val="tx1"/>
                </a:solidFill>
                <a:latin typeface="+mn-lt"/>
                <a:ea typeface="+mn-ea"/>
                <a:cs typeface="+mn-cs"/>
              </a:rPr>
              <a:t>Þ	Figure 9.4 The weather data: (a) reduced version;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AD tree	275</a:t>
            </a:r>
          </a:p>
          <a:p>
            <a:r>
              <a:rPr lang="en-US" sz="1200" kern="1200" dirty="0" smtClean="0">
                <a:solidFill>
                  <a:schemeClr val="tx1"/>
                </a:solidFill>
                <a:latin typeface="+mn-lt"/>
                <a:ea typeface="+mn-ea"/>
                <a:cs typeface="+mn-cs"/>
              </a:rPr>
              <a:t>Þ	Figure 9.5 A two-class mixture model	277</a:t>
            </a:r>
          </a:p>
          <a:p>
            <a:r>
              <a:rPr lang="en-US" sz="1200" kern="1200" dirty="0" smtClean="0">
                <a:solidFill>
                  <a:schemeClr val="tx1"/>
                </a:solidFill>
                <a:latin typeface="+mn-lt"/>
                <a:ea typeface="+mn-ea"/>
                <a:cs typeface="+mn-cs"/>
              </a:rPr>
              <a:t>Þ	Figure 9.6 </a:t>
            </a:r>
            <a:r>
              <a:rPr lang="en-US" sz="1200" kern="1200" dirty="0" err="1" smtClean="0">
                <a:solidFill>
                  <a:schemeClr val="tx1"/>
                </a:solidFill>
                <a:latin typeface="+mn-lt"/>
                <a:ea typeface="+mn-ea"/>
                <a:cs typeface="+mn-cs"/>
              </a:rPr>
              <a:t>DensiTree</a:t>
            </a:r>
            <a:r>
              <a:rPr lang="en-US" sz="1200" kern="1200" dirty="0" smtClean="0">
                <a:solidFill>
                  <a:schemeClr val="tx1"/>
                </a:solidFill>
                <a:latin typeface="+mn-lt"/>
                <a:ea typeface="+mn-ea"/>
                <a:cs typeface="+mn-cs"/>
              </a:rPr>
              <a:t> showing possible hierarchical </a:t>
            </a:r>
            <a:r>
              <a:rPr lang="en-US" sz="1200" kern="1200" dirty="0" err="1" smtClean="0">
                <a:solidFill>
                  <a:schemeClr val="tx1"/>
                </a:solidFill>
                <a:latin typeface="+mn-lt"/>
                <a:ea typeface="+mn-ea"/>
                <a:cs typeface="+mn-cs"/>
              </a:rPr>
              <a:t>clusterings</a:t>
            </a:r>
            <a:r>
              <a:rPr lang="en-US" sz="1200" kern="1200" dirty="0" smtClean="0">
                <a:solidFill>
                  <a:schemeClr val="tx1"/>
                </a:solidFill>
                <a:latin typeface="+mn-lt"/>
                <a:ea typeface="+mn-ea"/>
                <a:cs typeface="+mn-cs"/>
              </a:rPr>
              <a:t> of a given dataset	282</a:t>
            </a:r>
          </a:p>
          <a:p>
            <a:r>
              <a:rPr lang="en-US" sz="1200" kern="1200" dirty="0" smtClean="0">
                <a:solidFill>
                  <a:schemeClr val="tx1"/>
                </a:solidFill>
                <a:latin typeface="+mn-lt"/>
                <a:ea typeface="+mn-ea"/>
                <a:cs typeface="+mn-cs"/>
              </a:rPr>
              <a:t>Þ	Figure 9.7 Probability contours for three types of model, all based on Gaussians	284</a:t>
            </a:r>
          </a:p>
          <a:p>
            <a:r>
              <a:rPr lang="en-US" sz="1200" kern="1200" dirty="0" smtClean="0">
                <a:solidFill>
                  <a:schemeClr val="tx1"/>
                </a:solidFill>
                <a:latin typeface="+mn-lt"/>
                <a:ea typeface="+mn-ea"/>
                <a:cs typeface="+mn-cs"/>
              </a:rPr>
              <a:t>Þ	Figure 9.8 (a) Bayesian network for a mixture model;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multiple copies of the Bayesian network, one for each observation;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plate notation version of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292</a:t>
            </a:r>
          </a:p>
          <a:p>
            <a:r>
              <a:rPr lang="en-US" sz="1200" kern="1200" dirty="0" smtClean="0">
                <a:solidFill>
                  <a:schemeClr val="tx1"/>
                </a:solidFill>
                <a:latin typeface="+mn-lt"/>
                <a:ea typeface="+mn-ea"/>
                <a:cs typeface="+mn-cs"/>
              </a:rPr>
              <a:t>Þ	Figure 9.9 (a) A Bayesian network for probabilistic PCA;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an equal-probability contour for a Gaussian distribution along with its covariance matrix’s principal eigenvector	293</a:t>
            </a:r>
          </a:p>
          <a:p>
            <a:r>
              <a:rPr lang="en-US" sz="1200" kern="1200" dirty="0" smtClean="0">
                <a:solidFill>
                  <a:schemeClr val="tx1"/>
                </a:solidFill>
                <a:latin typeface="+mn-lt"/>
                <a:ea typeface="+mn-ea"/>
                <a:cs typeface="+mn-cs"/>
              </a:rPr>
              <a:t>Þ	Figure 9.10 The singular value decomposition of a </a:t>
            </a:r>
            <a:r>
              <a:rPr lang="en-US" sz="1200" i="1" kern="1200" dirty="0" err="1" smtClean="0">
                <a:solidFill>
                  <a:schemeClr val="tx1"/>
                </a:solidFill>
                <a:latin typeface="+mn-lt"/>
                <a:ea typeface="+mn-ea"/>
                <a:cs typeface="+mn-cs"/>
              </a:rPr>
              <a:t>t</a:t>
            </a:r>
            <a:r>
              <a:rPr lang="en-US" sz="1200" kern="1200" dirty="0" smtClean="0">
                <a:solidFill>
                  <a:schemeClr val="tx1"/>
                </a:solidFill>
                <a:latin typeface="+mn-lt"/>
                <a:ea typeface="+mn-ea"/>
                <a:cs typeface="+mn-cs"/>
              </a:rPr>
              <a:t> by </a:t>
            </a:r>
            <a:r>
              <a:rPr lang="en-US" sz="1200" i="1"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matrix.	296</a:t>
            </a:r>
          </a:p>
          <a:p>
            <a:r>
              <a:rPr lang="en-US" sz="1200" kern="1200" dirty="0" smtClean="0">
                <a:solidFill>
                  <a:schemeClr val="tx1"/>
                </a:solidFill>
                <a:latin typeface="+mn-lt"/>
                <a:ea typeface="+mn-ea"/>
                <a:cs typeface="+mn-cs"/>
              </a:rPr>
              <a:t>Þ	Figure 9.11 Graphical models for (a) </a:t>
            </a:r>
            <a:r>
              <a:rPr lang="en-US" sz="1200" kern="1200" dirty="0" err="1" smtClean="0">
                <a:solidFill>
                  <a:schemeClr val="tx1"/>
                </a:solidFill>
                <a:latin typeface="+mn-lt"/>
                <a:ea typeface="+mn-ea"/>
                <a:cs typeface="+mn-cs"/>
              </a:rPr>
              <a:t>pLSA</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LDA</a:t>
            </a:r>
            <a:r>
              <a:rPr lang="en-US" sz="1200" kern="1200" baseline="300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and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smoothed </a:t>
            </a:r>
            <a:r>
              <a:rPr lang="en-US" sz="1200" kern="1200" dirty="0" err="1" smtClean="0">
                <a:solidFill>
                  <a:schemeClr val="tx1"/>
                </a:solidFill>
                <a:latin typeface="+mn-lt"/>
                <a:ea typeface="+mn-ea"/>
                <a:cs typeface="+mn-cs"/>
              </a:rPr>
              <a:t>LDA</a:t>
            </a:r>
            <a:r>
              <a:rPr lang="en-US" sz="1200" kern="1200" baseline="300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298</a:t>
            </a:r>
          </a:p>
          <a:p>
            <a:r>
              <a:rPr lang="en-US" sz="1200" kern="1200" dirty="0" smtClean="0">
                <a:solidFill>
                  <a:schemeClr val="tx1"/>
                </a:solidFill>
                <a:latin typeface="+mn-lt"/>
                <a:ea typeface="+mn-ea"/>
                <a:cs typeface="+mn-cs"/>
              </a:rPr>
              <a:t>Þ	Figure 9.12 (a) Bayesian network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factor graph.	300</a:t>
            </a:r>
          </a:p>
          <a:p>
            <a:r>
              <a:rPr lang="en-US" sz="1200" kern="1200" dirty="0" smtClean="0">
                <a:solidFill>
                  <a:schemeClr val="tx1"/>
                </a:solidFill>
                <a:latin typeface="+mn-lt"/>
                <a:ea typeface="+mn-ea"/>
                <a:cs typeface="+mn-cs"/>
              </a:rPr>
              <a:t>Þ	Figure 9.13 The Markov blanket for variable </a:t>
            </a:r>
            <a:r>
              <a:rPr lang="en-US" sz="1200" i="1" kern="1200" dirty="0" smtClean="0">
                <a:solidFill>
                  <a:schemeClr val="tx1"/>
                </a:solidFill>
                <a:latin typeface="+mn-lt"/>
                <a:ea typeface="+mn-ea"/>
                <a:cs typeface="+mn-cs"/>
              </a:rPr>
              <a:t>x</a:t>
            </a:r>
            <a:r>
              <a:rPr lang="en-US" sz="1200" kern="1200" baseline="-25000" dirty="0" smtClean="0">
                <a:solidFill>
                  <a:schemeClr val="tx1"/>
                </a:solidFill>
                <a:latin typeface="+mn-lt"/>
                <a:ea typeface="+mn-ea"/>
                <a:cs typeface="+mn-cs"/>
              </a:rPr>
              <a:t>6</a:t>
            </a:r>
            <a:r>
              <a:rPr lang="en-US" sz="1200" kern="1200" dirty="0" smtClean="0">
                <a:solidFill>
                  <a:schemeClr val="tx1"/>
                </a:solidFill>
                <a:latin typeface="+mn-lt"/>
                <a:ea typeface="+mn-ea"/>
                <a:cs typeface="+mn-cs"/>
              </a:rPr>
              <a:t> in a 10-variable factor graph	300</a:t>
            </a:r>
          </a:p>
          <a:p>
            <a:r>
              <a:rPr lang="en-US" sz="1200" kern="1200" dirty="0" smtClean="0">
                <a:solidFill>
                  <a:schemeClr val="tx1"/>
                </a:solidFill>
                <a:latin typeface="+mn-lt"/>
                <a:ea typeface="+mn-ea"/>
                <a:cs typeface="+mn-cs"/>
              </a:rPr>
              <a:t>Þ	Figure 9.14 (a)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Bayesian network and corresponding factor graph;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and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Naïve </a:t>
            </a:r>
            <a:r>
              <a:rPr lang="en-US" sz="1200" kern="1200" dirty="0" err="1" smtClean="0">
                <a:solidFill>
                  <a:schemeClr val="tx1"/>
                </a:solidFill>
                <a:latin typeface="+mn-lt"/>
                <a:ea typeface="+mn-ea"/>
                <a:cs typeface="+mn-cs"/>
              </a:rPr>
              <a:t>Bayes</a:t>
            </a:r>
            <a:r>
              <a:rPr lang="en-US" sz="1200" kern="1200" dirty="0" smtClean="0">
                <a:solidFill>
                  <a:schemeClr val="tx1"/>
                </a:solidFill>
                <a:latin typeface="+mn-lt"/>
                <a:ea typeface="+mn-ea"/>
                <a:cs typeface="+mn-cs"/>
              </a:rPr>
              <a:t> model and corresponding factor graph.	301</a:t>
            </a:r>
          </a:p>
          <a:p>
            <a:r>
              <a:rPr lang="en-US" sz="1200" kern="1200" dirty="0" smtClean="0">
                <a:solidFill>
                  <a:schemeClr val="tx1"/>
                </a:solidFill>
                <a:latin typeface="+mn-lt"/>
                <a:ea typeface="+mn-ea"/>
                <a:cs typeface="+mn-cs"/>
              </a:rPr>
              <a:t>Þ	Figure 9.15 (a) Bayesian network representing the </a:t>
            </a:r>
            <a:r>
              <a:rPr lang="en-US" sz="1200" i="1" kern="1200" dirty="0" smtClean="0">
                <a:solidFill>
                  <a:schemeClr val="tx1"/>
                </a:solidFill>
                <a:latin typeface="+mn-lt"/>
                <a:ea typeface="+mn-ea"/>
                <a:cs typeface="+mn-cs"/>
              </a:rPr>
              <a:t>joint</a:t>
            </a:r>
            <a:r>
              <a:rPr lang="en-US" sz="1200" kern="1200" dirty="0" smtClean="0">
                <a:solidFill>
                  <a:schemeClr val="tx1"/>
                </a:solidFill>
                <a:latin typeface="+mn-lt"/>
                <a:ea typeface="+mn-ea"/>
                <a:cs typeface="+mn-cs"/>
              </a:rPr>
              <a:t> distribution of </a:t>
            </a:r>
            <a:r>
              <a:rPr lang="en-US" sz="1200" i="1" kern="1200" dirty="0" err="1" smtClean="0">
                <a:solidFill>
                  <a:schemeClr val="tx1"/>
                </a:solidFill>
                <a:latin typeface="+mn-lt"/>
                <a:ea typeface="+mn-ea"/>
                <a:cs typeface="+mn-cs"/>
              </a:rPr>
              <a:t>y</a:t>
            </a:r>
            <a:r>
              <a:rPr lang="en-US" sz="120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and</a:t>
            </a:r>
            <a:r>
              <a:rPr lang="en-US" sz="1200" kern="1200" dirty="0" smtClean="0">
                <a:solidFill>
                  <a:schemeClr val="tx1"/>
                </a:solidFill>
                <a:latin typeface="+mn-lt"/>
                <a:ea typeface="+mn-ea"/>
                <a:cs typeface="+mn-cs"/>
              </a:rPr>
              <a:t> its parents;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 factor graph for a logistic regression for the </a:t>
            </a:r>
            <a:r>
              <a:rPr lang="en-US" sz="1200" i="1" kern="1200" dirty="0" smtClean="0">
                <a:solidFill>
                  <a:schemeClr val="tx1"/>
                </a:solidFill>
                <a:latin typeface="+mn-lt"/>
                <a:ea typeface="+mn-ea"/>
                <a:cs typeface="+mn-cs"/>
              </a:rPr>
              <a:t>conditional</a:t>
            </a:r>
            <a:r>
              <a:rPr lang="en-US" sz="1200" kern="1200" dirty="0" smtClean="0">
                <a:solidFill>
                  <a:schemeClr val="tx1"/>
                </a:solidFill>
                <a:latin typeface="+mn-lt"/>
                <a:ea typeface="+mn-ea"/>
                <a:cs typeface="+mn-cs"/>
              </a:rPr>
              <a:t> distribution of </a:t>
            </a:r>
            <a:r>
              <a:rPr lang="en-US" sz="1200" i="1" kern="1200" dirty="0" err="1" smtClean="0">
                <a:solidFill>
                  <a:schemeClr val="tx1"/>
                </a:solidFill>
                <a:latin typeface="+mn-lt"/>
                <a:ea typeface="+mn-ea"/>
                <a:cs typeface="+mn-cs"/>
              </a:rPr>
              <a:t>y</a:t>
            </a:r>
            <a:r>
              <a:rPr lang="en-US" sz="120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given</a:t>
            </a:r>
            <a:r>
              <a:rPr lang="en-US" sz="1200" kern="1200" dirty="0" smtClean="0">
                <a:solidFill>
                  <a:schemeClr val="tx1"/>
                </a:solidFill>
                <a:latin typeface="+mn-lt"/>
                <a:ea typeface="+mn-ea"/>
                <a:cs typeface="+mn-cs"/>
              </a:rPr>
              <a:t> its parents.	301</a:t>
            </a:r>
          </a:p>
          <a:p>
            <a:r>
              <a:rPr lang="en-US" sz="1200" kern="1200" dirty="0" smtClean="0">
                <a:solidFill>
                  <a:schemeClr val="tx1"/>
                </a:solidFill>
                <a:latin typeface="+mn-lt"/>
                <a:ea typeface="+mn-ea"/>
                <a:cs typeface="+mn-cs"/>
              </a:rPr>
              <a:t>Þ	Figure 9.16 (a) Undirected graph representing a Markov random field structure;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factor graph.	302</a:t>
            </a:r>
          </a:p>
          <a:p>
            <a:r>
              <a:rPr lang="en-US" sz="1200" kern="1200" dirty="0" smtClean="0">
                <a:solidFill>
                  <a:schemeClr val="tx1"/>
                </a:solidFill>
                <a:latin typeface="+mn-lt"/>
                <a:ea typeface="+mn-ea"/>
                <a:cs typeface="+mn-cs"/>
              </a:rPr>
              <a:t>Þ	Figure 9.17 Message sequence in an example factor graph	305</a:t>
            </a:r>
          </a:p>
          <a:p>
            <a:r>
              <a:rPr lang="en-US" sz="1200" kern="1200" dirty="0" smtClean="0">
                <a:solidFill>
                  <a:schemeClr val="tx1"/>
                </a:solidFill>
                <a:latin typeface="+mn-lt"/>
                <a:ea typeface="+mn-ea"/>
                <a:cs typeface="+mn-cs"/>
              </a:rPr>
              <a:t>Þ	Figure 9.18 (a)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First- and second-order Markov models for a sequence of variables;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Hidden Markov model;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Markov random field.	318</a:t>
            </a:r>
          </a:p>
          <a:p>
            <a:r>
              <a:rPr lang="en-US" sz="1200" kern="1200" dirty="0" smtClean="0">
                <a:solidFill>
                  <a:schemeClr val="tx1"/>
                </a:solidFill>
                <a:latin typeface="+mn-lt"/>
                <a:ea typeface="+mn-ea"/>
                <a:cs typeface="+mn-cs"/>
              </a:rPr>
              <a:t>Þ	Figure 9.19 Mining emails for meeting details	319</a:t>
            </a:r>
          </a:p>
          <a:p>
            <a:r>
              <a:rPr lang="en-US" sz="1200" kern="1200" dirty="0" smtClean="0">
                <a:solidFill>
                  <a:schemeClr val="tx1"/>
                </a:solidFill>
                <a:latin typeface="+mn-lt"/>
                <a:ea typeface="+mn-ea"/>
                <a:cs typeface="+mn-cs"/>
              </a:rPr>
              <a:t>Þ	Figure 9.20 (a) Dynamic Bayesian network representation of a hidden Markov model;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Similarly structured Markov random field;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Factor graph for (a);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factor graph for a linear chain conditional random field.	319</a:t>
            </a:r>
          </a:p>
          <a:p>
            <a:r>
              <a:rPr lang="en-US" sz="1200" kern="1200" dirty="0" smtClean="0">
                <a:solidFill>
                  <a:schemeClr val="tx1"/>
                </a:solidFill>
                <a:latin typeface="+mn-lt"/>
                <a:ea typeface="+mn-ea"/>
                <a:cs typeface="+mn-cs"/>
              </a:rPr>
              <a:t>Þ	Figure 10.1 A feedforward neural network.	333</a:t>
            </a:r>
          </a:p>
          <a:p>
            <a:r>
              <a:rPr lang="en-US" sz="1200" kern="1200" dirty="0" smtClean="0">
                <a:solidFill>
                  <a:schemeClr val="tx1"/>
                </a:solidFill>
                <a:latin typeface="+mn-lt"/>
                <a:ea typeface="+mn-ea"/>
                <a:cs typeface="+mn-cs"/>
              </a:rPr>
              <a:t>Þ	Figure 10.2 Computation graph showing forward propagation in a deep network	334</a:t>
            </a:r>
          </a:p>
          <a:p>
            <a:r>
              <a:rPr lang="en-US" sz="1200" kern="1200" dirty="0" smtClean="0">
                <a:solidFill>
                  <a:schemeClr val="tx1"/>
                </a:solidFill>
                <a:latin typeface="+mn-lt"/>
                <a:ea typeface="+mn-ea"/>
                <a:cs typeface="+mn-cs"/>
              </a:rPr>
              <a:t>Þ	Figure 10.3 Backpropagation in a deep network (the forward computation is shown with gray arrows)	337</a:t>
            </a:r>
          </a:p>
          <a:p>
            <a:r>
              <a:rPr lang="en-US" sz="1200" kern="1200" dirty="0" smtClean="0">
                <a:solidFill>
                  <a:schemeClr val="tx1"/>
                </a:solidFill>
                <a:latin typeface="+mn-lt"/>
                <a:ea typeface="+mn-ea"/>
                <a:cs typeface="+mn-cs"/>
              </a:rPr>
              <a:t>Þ	Figure 10.4 Parameter update that follow the forward and backward propagation steps (shown with gray arrows)	337</a:t>
            </a:r>
          </a:p>
          <a:p>
            <a:r>
              <a:rPr lang="en-US" sz="1200" kern="1200" dirty="0" smtClean="0">
                <a:solidFill>
                  <a:schemeClr val="tx1"/>
                </a:solidFill>
                <a:latin typeface="+mn-lt"/>
                <a:ea typeface="+mn-ea"/>
                <a:cs typeface="+mn-cs"/>
              </a:rPr>
              <a:t>Þ	Figure 10.5 Typical learning curves for the training and validation sets	339</a:t>
            </a:r>
          </a:p>
          <a:p>
            <a:r>
              <a:rPr lang="en-US" sz="1200" kern="1200" dirty="0" smtClean="0">
                <a:solidFill>
                  <a:schemeClr val="tx1"/>
                </a:solidFill>
                <a:latin typeface="+mn-lt"/>
                <a:ea typeface="+mn-ea"/>
                <a:cs typeface="+mn-cs"/>
              </a:rPr>
              <a:t>Þ	Figure 10.6 </a:t>
            </a:r>
            <a:r>
              <a:rPr lang="en-US" sz="1200" kern="1200" dirty="0" err="1" smtClean="0">
                <a:solidFill>
                  <a:schemeClr val="tx1"/>
                </a:solidFill>
                <a:latin typeface="+mn-lt"/>
                <a:ea typeface="+mn-ea"/>
                <a:cs typeface="+mn-cs"/>
              </a:rPr>
              <a:t>Pseudocode</a:t>
            </a:r>
            <a:r>
              <a:rPr lang="en-US" sz="1200" kern="1200" dirty="0" smtClean="0">
                <a:solidFill>
                  <a:schemeClr val="tx1"/>
                </a:solidFill>
                <a:latin typeface="+mn-lt"/>
                <a:ea typeface="+mn-ea"/>
                <a:cs typeface="+mn-cs"/>
              </a:rPr>
              <a:t> for mini-batch based stochastic gradient descent	341</a:t>
            </a:r>
          </a:p>
          <a:p>
            <a:r>
              <a:rPr lang="en-US" sz="1200" kern="1200" dirty="0" smtClean="0">
                <a:solidFill>
                  <a:schemeClr val="tx1"/>
                </a:solidFill>
                <a:latin typeface="+mn-lt"/>
                <a:ea typeface="+mn-ea"/>
                <a:cs typeface="+mn-cs"/>
              </a:rPr>
              <a:t>Þ	Figure 10.7 Typical convolutional neural network architecture	344</a:t>
            </a:r>
          </a:p>
          <a:p>
            <a:r>
              <a:rPr lang="en-US" sz="1200" kern="1200" dirty="0" smtClean="0">
                <a:solidFill>
                  <a:schemeClr val="tx1"/>
                </a:solidFill>
                <a:latin typeface="+mn-lt"/>
                <a:ea typeface="+mn-ea"/>
                <a:cs typeface="+mn-cs"/>
              </a:rPr>
              <a:t>Þ	Figure 10.8 Original image; filtered with the two </a:t>
            </a:r>
            <a:r>
              <a:rPr lang="en-US" sz="1200" kern="1200" dirty="0" err="1" smtClean="0">
                <a:solidFill>
                  <a:schemeClr val="tx1"/>
                </a:solidFill>
                <a:latin typeface="+mn-lt"/>
                <a:ea typeface="+mn-ea"/>
                <a:cs typeface="+mn-cs"/>
              </a:rPr>
              <a:t>Sobel</a:t>
            </a:r>
            <a:r>
              <a:rPr lang="en-US" sz="1200" kern="1200" dirty="0" smtClean="0">
                <a:solidFill>
                  <a:schemeClr val="tx1"/>
                </a:solidFill>
                <a:latin typeface="+mn-lt"/>
                <a:ea typeface="+mn-ea"/>
                <a:cs typeface="+mn-cs"/>
              </a:rPr>
              <a:t> operators; magnitude of the result	346</a:t>
            </a:r>
          </a:p>
          <a:p>
            <a:r>
              <a:rPr lang="en-US" sz="1200" kern="1200" dirty="0" smtClean="0">
                <a:solidFill>
                  <a:schemeClr val="tx1"/>
                </a:solidFill>
                <a:latin typeface="+mn-lt"/>
                <a:ea typeface="+mn-ea"/>
                <a:cs typeface="+mn-cs"/>
              </a:rPr>
              <a:t>Þ	Figure 10.9 Example of the convolution, pooling and decimation operations used in convolutional neural networks	347</a:t>
            </a:r>
          </a:p>
          <a:p>
            <a:r>
              <a:rPr lang="en-US" sz="1200" kern="1200" dirty="0" smtClean="0">
                <a:solidFill>
                  <a:schemeClr val="tx1"/>
                </a:solidFill>
                <a:latin typeface="+mn-lt"/>
                <a:ea typeface="+mn-ea"/>
                <a:cs typeface="+mn-cs"/>
              </a:rPr>
              <a:t>Þ	Figure 10.10 A simple autoencoder	350</a:t>
            </a:r>
          </a:p>
          <a:p>
            <a:r>
              <a:rPr lang="en-US" sz="1200" kern="1200" dirty="0" smtClean="0">
                <a:solidFill>
                  <a:schemeClr val="tx1"/>
                </a:solidFill>
                <a:latin typeface="+mn-lt"/>
                <a:ea typeface="+mn-ea"/>
                <a:cs typeface="+mn-cs"/>
              </a:rPr>
              <a:t>Þ	Figure 10.11 A deep autoencoder with multiple layers of transformation	350</a:t>
            </a:r>
          </a:p>
          <a:p>
            <a:r>
              <a:rPr lang="en-US" sz="1200" kern="1200" dirty="0" smtClean="0">
                <a:solidFill>
                  <a:schemeClr val="tx1"/>
                </a:solidFill>
                <a:latin typeface="+mn-lt"/>
                <a:ea typeface="+mn-ea"/>
                <a:cs typeface="+mn-cs"/>
              </a:rPr>
              <a:t>Þ	Figure 10.12 Low dimensional principal component space (left) compared with one learned by a deep autoencoder (right), from Hinton and Salakhutdinov (2006).	350</a:t>
            </a:r>
          </a:p>
          <a:p>
            <a:r>
              <a:rPr lang="en-US" sz="1200" kern="1200" dirty="0" smtClean="0">
                <a:solidFill>
                  <a:schemeClr val="tx1"/>
                </a:solidFill>
                <a:latin typeface="+mn-lt"/>
                <a:ea typeface="+mn-ea"/>
                <a:cs typeface="+mn-cs"/>
              </a:rPr>
              <a:t>Þ	Figure 10.13 Boltzmann machines: (a) fully connected;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restricted;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more general form of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352</a:t>
            </a:r>
          </a:p>
          <a:p>
            <a:r>
              <a:rPr lang="en-US" sz="1200" kern="1200" dirty="0" smtClean="0">
                <a:solidFill>
                  <a:schemeClr val="tx1"/>
                </a:solidFill>
                <a:latin typeface="+mn-lt"/>
                <a:ea typeface="+mn-ea"/>
                <a:cs typeface="+mn-cs"/>
              </a:rPr>
              <a:t>Þ	Figure 10.14 (a) Deep Boltzmann machine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deep belief network	356</a:t>
            </a:r>
          </a:p>
          <a:p>
            <a:r>
              <a:rPr lang="en-US" sz="1200" kern="1200" dirty="0" smtClean="0">
                <a:solidFill>
                  <a:schemeClr val="tx1"/>
                </a:solidFill>
                <a:latin typeface="+mn-lt"/>
                <a:ea typeface="+mn-ea"/>
                <a:cs typeface="+mn-cs"/>
              </a:rPr>
              <a:t>Þ	Figure 10.15 (a) Feedforward network transformed into a recurrent network;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hidden Markov model;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recurrent network obtained by unwrapping (a)	358</a:t>
            </a:r>
          </a:p>
          <a:p>
            <a:r>
              <a:rPr lang="en-US" sz="1200" kern="1200" dirty="0" smtClean="0">
                <a:solidFill>
                  <a:schemeClr val="tx1"/>
                </a:solidFill>
                <a:latin typeface="+mn-lt"/>
                <a:ea typeface="+mn-ea"/>
                <a:cs typeface="+mn-cs"/>
              </a:rPr>
              <a:t>Þ	Figure 10.16 Structure of a “long short term memory” unit.	359</a:t>
            </a:r>
          </a:p>
          <a:p>
            <a:r>
              <a:rPr lang="en-US" sz="1200" kern="1200" dirty="0" smtClean="0">
                <a:solidFill>
                  <a:schemeClr val="tx1"/>
                </a:solidFill>
                <a:latin typeface="+mn-lt"/>
                <a:ea typeface="+mn-ea"/>
                <a:cs typeface="+mn-cs"/>
              </a:rPr>
              <a:t>Þ	Figure 10.17 Recurrent neural networks: (a) bidirectional,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encoder-decoder	360</a:t>
            </a:r>
          </a:p>
          <a:p>
            <a:r>
              <a:rPr lang="en-US" sz="1200" kern="1200" dirty="0" smtClean="0">
                <a:solidFill>
                  <a:schemeClr val="tx1"/>
                </a:solidFill>
                <a:latin typeface="+mn-lt"/>
                <a:ea typeface="+mn-ea"/>
                <a:cs typeface="+mn-cs"/>
              </a:rPr>
              <a:t>Þ	Figure 10.18 A deep encoder-decoder recurrent network.	360</a:t>
            </a:r>
          </a:p>
          <a:p>
            <a:endParaRPr lang="en-US"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76</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sz="1200" kern="1200" dirty="0" smtClean="0">
                <a:solidFill>
                  <a:schemeClr val="tx1"/>
                </a:solidFill>
                <a:latin typeface="+mn-lt"/>
                <a:ea typeface="+mn-ea"/>
                <a:cs typeface="+mn-cs"/>
              </a:rPr>
              <a:t>Þ	Figure 8.6 Comparing PCA and FLDA (adapted from </a:t>
            </a:r>
            <a:r>
              <a:rPr lang="en-US" sz="1200" kern="1200" dirty="0" err="1" smtClean="0">
                <a:solidFill>
                  <a:schemeClr val="tx1"/>
                </a:solidFill>
                <a:latin typeface="+mn-lt"/>
                <a:ea typeface="+mn-ea"/>
                <a:cs typeface="+mn-cs"/>
              </a:rPr>
              <a:t>Belhumeur</a:t>
            </a:r>
            <a:r>
              <a:rPr lang="en-US" sz="1200" kern="1200" dirty="0" smtClean="0">
                <a:solidFill>
                  <a:schemeClr val="tx1"/>
                </a:solidFill>
                <a:latin typeface="+mn-lt"/>
                <a:ea typeface="+mn-ea"/>
                <a:cs typeface="+mn-cs"/>
              </a:rPr>
              <a:t> et al., 1997)	245</a:t>
            </a:r>
          </a:p>
          <a:p>
            <a:r>
              <a:rPr lang="en-US" sz="1200" kern="1200" dirty="0" smtClean="0">
                <a:solidFill>
                  <a:schemeClr val="tx1"/>
                </a:solidFill>
                <a:latin typeface="+mn-lt"/>
                <a:ea typeface="+mn-ea"/>
                <a:cs typeface="+mn-cs"/>
              </a:rPr>
              <a:t>Þ	Figure 9.3 The Markov blanket for variable </a:t>
            </a:r>
            <a:r>
              <a:rPr lang="en-US" sz="1200" i="1" kern="1200" dirty="0" smtClean="0">
                <a:solidFill>
                  <a:schemeClr val="tx1"/>
                </a:solidFill>
                <a:latin typeface="+mn-lt"/>
                <a:ea typeface="+mn-ea"/>
                <a:cs typeface="+mn-cs"/>
              </a:rPr>
              <a:t>x</a:t>
            </a:r>
            <a:r>
              <a:rPr lang="en-US" sz="1200" kern="1200" baseline="-25000" dirty="0" smtClean="0">
                <a:solidFill>
                  <a:schemeClr val="tx1"/>
                </a:solidFill>
                <a:latin typeface="+mn-lt"/>
                <a:ea typeface="+mn-ea"/>
                <a:cs typeface="+mn-cs"/>
              </a:rPr>
              <a:t>6</a:t>
            </a:r>
            <a:r>
              <a:rPr lang="en-US" sz="1200" kern="1200" dirty="0" smtClean="0">
                <a:solidFill>
                  <a:schemeClr val="tx1"/>
                </a:solidFill>
                <a:latin typeface="+mn-lt"/>
                <a:ea typeface="+mn-ea"/>
                <a:cs typeface="+mn-cs"/>
              </a:rPr>
              <a:t> in a 10-variable Bayesian network.	273</a:t>
            </a:r>
          </a:p>
          <a:p>
            <a:r>
              <a:rPr lang="en-US" sz="1200" kern="1200" dirty="0" smtClean="0">
                <a:solidFill>
                  <a:schemeClr val="tx1"/>
                </a:solidFill>
                <a:latin typeface="+mn-lt"/>
                <a:ea typeface="+mn-ea"/>
                <a:cs typeface="+mn-cs"/>
              </a:rPr>
              <a:t>Þ	Figure 9.4 The weather data: (a) reduced version;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AD tree	275</a:t>
            </a:r>
          </a:p>
          <a:p>
            <a:r>
              <a:rPr lang="en-US" sz="1200" kern="1200" dirty="0" smtClean="0">
                <a:solidFill>
                  <a:schemeClr val="tx1"/>
                </a:solidFill>
                <a:latin typeface="+mn-lt"/>
                <a:ea typeface="+mn-ea"/>
                <a:cs typeface="+mn-cs"/>
              </a:rPr>
              <a:t>Þ	Figure 9.5 A two-class mixture model	277</a:t>
            </a:r>
          </a:p>
          <a:p>
            <a:r>
              <a:rPr lang="en-US" sz="1200" kern="1200" dirty="0" smtClean="0">
                <a:solidFill>
                  <a:schemeClr val="tx1"/>
                </a:solidFill>
                <a:latin typeface="+mn-lt"/>
                <a:ea typeface="+mn-ea"/>
                <a:cs typeface="+mn-cs"/>
              </a:rPr>
              <a:t>Þ	Figure 9.6 </a:t>
            </a:r>
            <a:r>
              <a:rPr lang="en-US" sz="1200" kern="1200" dirty="0" err="1" smtClean="0">
                <a:solidFill>
                  <a:schemeClr val="tx1"/>
                </a:solidFill>
                <a:latin typeface="+mn-lt"/>
                <a:ea typeface="+mn-ea"/>
                <a:cs typeface="+mn-cs"/>
              </a:rPr>
              <a:t>DensiTree</a:t>
            </a:r>
            <a:r>
              <a:rPr lang="en-US" sz="1200" kern="1200" dirty="0" smtClean="0">
                <a:solidFill>
                  <a:schemeClr val="tx1"/>
                </a:solidFill>
                <a:latin typeface="+mn-lt"/>
                <a:ea typeface="+mn-ea"/>
                <a:cs typeface="+mn-cs"/>
              </a:rPr>
              <a:t> showing possible hierarchical </a:t>
            </a:r>
            <a:r>
              <a:rPr lang="en-US" sz="1200" kern="1200" dirty="0" err="1" smtClean="0">
                <a:solidFill>
                  <a:schemeClr val="tx1"/>
                </a:solidFill>
                <a:latin typeface="+mn-lt"/>
                <a:ea typeface="+mn-ea"/>
                <a:cs typeface="+mn-cs"/>
              </a:rPr>
              <a:t>clusterings</a:t>
            </a:r>
            <a:r>
              <a:rPr lang="en-US" sz="1200" kern="1200" dirty="0" smtClean="0">
                <a:solidFill>
                  <a:schemeClr val="tx1"/>
                </a:solidFill>
                <a:latin typeface="+mn-lt"/>
                <a:ea typeface="+mn-ea"/>
                <a:cs typeface="+mn-cs"/>
              </a:rPr>
              <a:t> of a given dataset	282</a:t>
            </a:r>
          </a:p>
          <a:p>
            <a:r>
              <a:rPr lang="en-US" sz="1200" kern="1200" dirty="0" smtClean="0">
                <a:solidFill>
                  <a:schemeClr val="tx1"/>
                </a:solidFill>
                <a:latin typeface="+mn-lt"/>
                <a:ea typeface="+mn-ea"/>
                <a:cs typeface="+mn-cs"/>
              </a:rPr>
              <a:t>Þ	Figure 9.7 Probability contours for three types of model, all based on Gaussians	284</a:t>
            </a:r>
          </a:p>
          <a:p>
            <a:r>
              <a:rPr lang="en-US" sz="1200" kern="1200" dirty="0" smtClean="0">
                <a:solidFill>
                  <a:schemeClr val="tx1"/>
                </a:solidFill>
                <a:latin typeface="+mn-lt"/>
                <a:ea typeface="+mn-ea"/>
                <a:cs typeface="+mn-cs"/>
              </a:rPr>
              <a:t>Þ	Figure 9.8 (a) Bayesian network for a mixture model;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multiple copies of the Bayesian network, one for each observation;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plate notation version of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292</a:t>
            </a:r>
          </a:p>
          <a:p>
            <a:r>
              <a:rPr lang="en-US" sz="1200" kern="1200" dirty="0" smtClean="0">
                <a:solidFill>
                  <a:schemeClr val="tx1"/>
                </a:solidFill>
                <a:latin typeface="+mn-lt"/>
                <a:ea typeface="+mn-ea"/>
                <a:cs typeface="+mn-cs"/>
              </a:rPr>
              <a:t>Þ	Figure 9.9 (a) A Bayesian network for probabilistic PCA;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an equal-probability contour for a Gaussian distribution along with its covariance matrix’s principal eigenvector	293</a:t>
            </a:r>
          </a:p>
          <a:p>
            <a:r>
              <a:rPr lang="en-US" sz="1200" kern="1200" dirty="0" smtClean="0">
                <a:solidFill>
                  <a:schemeClr val="tx1"/>
                </a:solidFill>
                <a:latin typeface="+mn-lt"/>
                <a:ea typeface="+mn-ea"/>
                <a:cs typeface="+mn-cs"/>
              </a:rPr>
              <a:t>Þ	Figure 9.10 The singular value decomposition of a </a:t>
            </a:r>
            <a:r>
              <a:rPr lang="en-US" sz="1200" i="1" kern="1200" dirty="0" err="1" smtClean="0">
                <a:solidFill>
                  <a:schemeClr val="tx1"/>
                </a:solidFill>
                <a:latin typeface="+mn-lt"/>
                <a:ea typeface="+mn-ea"/>
                <a:cs typeface="+mn-cs"/>
              </a:rPr>
              <a:t>t</a:t>
            </a:r>
            <a:r>
              <a:rPr lang="en-US" sz="1200" kern="1200" dirty="0" smtClean="0">
                <a:solidFill>
                  <a:schemeClr val="tx1"/>
                </a:solidFill>
                <a:latin typeface="+mn-lt"/>
                <a:ea typeface="+mn-ea"/>
                <a:cs typeface="+mn-cs"/>
              </a:rPr>
              <a:t> by </a:t>
            </a:r>
            <a:r>
              <a:rPr lang="en-US" sz="1200" i="1"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matrix.	296</a:t>
            </a:r>
          </a:p>
          <a:p>
            <a:r>
              <a:rPr lang="en-US" sz="1200" kern="1200" dirty="0" smtClean="0">
                <a:solidFill>
                  <a:schemeClr val="tx1"/>
                </a:solidFill>
                <a:latin typeface="+mn-lt"/>
                <a:ea typeface="+mn-ea"/>
                <a:cs typeface="+mn-cs"/>
              </a:rPr>
              <a:t>Þ	Figure 9.11 Graphical models for (a) </a:t>
            </a:r>
            <a:r>
              <a:rPr lang="en-US" sz="1200" kern="1200" dirty="0" err="1" smtClean="0">
                <a:solidFill>
                  <a:schemeClr val="tx1"/>
                </a:solidFill>
                <a:latin typeface="+mn-lt"/>
                <a:ea typeface="+mn-ea"/>
                <a:cs typeface="+mn-cs"/>
              </a:rPr>
              <a:t>pLSA</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LDA</a:t>
            </a:r>
            <a:r>
              <a:rPr lang="en-US" sz="1200" kern="1200" baseline="300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and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smoothed </a:t>
            </a:r>
            <a:r>
              <a:rPr lang="en-US" sz="1200" kern="1200" dirty="0" err="1" smtClean="0">
                <a:solidFill>
                  <a:schemeClr val="tx1"/>
                </a:solidFill>
                <a:latin typeface="+mn-lt"/>
                <a:ea typeface="+mn-ea"/>
                <a:cs typeface="+mn-cs"/>
              </a:rPr>
              <a:t>LDA</a:t>
            </a:r>
            <a:r>
              <a:rPr lang="en-US" sz="1200" kern="1200" baseline="300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298</a:t>
            </a:r>
          </a:p>
          <a:p>
            <a:r>
              <a:rPr lang="en-US" sz="1200" kern="1200" dirty="0" smtClean="0">
                <a:solidFill>
                  <a:schemeClr val="tx1"/>
                </a:solidFill>
                <a:latin typeface="+mn-lt"/>
                <a:ea typeface="+mn-ea"/>
                <a:cs typeface="+mn-cs"/>
              </a:rPr>
              <a:t>Þ	Figure 9.12 (a) Bayesian network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factor graph.	300</a:t>
            </a:r>
          </a:p>
          <a:p>
            <a:r>
              <a:rPr lang="en-US" sz="1200" kern="1200" dirty="0" smtClean="0">
                <a:solidFill>
                  <a:schemeClr val="tx1"/>
                </a:solidFill>
                <a:latin typeface="+mn-lt"/>
                <a:ea typeface="+mn-ea"/>
                <a:cs typeface="+mn-cs"/>
              </a:rPr>
              <a:t>Þ	Figure 9.13 The Markov blanket for variable </a:t>
            </a:r>
            <a:r>
              <a:rPr lang="en-US" sz="1200" i="1" kern="1200" dirty="0" smtClean="0">
                <a:solidFill>
                  <a:schemeClr val="tx1"/>
                </a:solidFill>
                <a:latin typeface="+mn-lt"/>
                <a:ea typeface="+mn-ea"/>
                <a:cs typeface="+mn-cs"/>
              </a:rPr>
              <a:t>x</a:t>
            </a:r>
            <a:r>
              <a:rPr lang="en-US" sz="1200" kern="1200" baseline="-25000" dirty="0" smtClean="0">
                <a:solidFill>
                  <a:schemeClr val="tx1"/>
                </a:solidFill>
                <a:latin typeface="+mn-lt"/>
                <a:ea typeface="+mn-ea"/>
                <a:cs typeface="+mn-cs"/>
              </a:rPr>
              <a:t>6</a:t>
            </a:r>
            <a:r>
              <a:rPr lang="en-US" sz="1200" kern="1200" dirty="0" smtClean="0">
                <a:solidFill>
                  <a:schemeClr val="tx1"/>
                </a:solidFill>
                <a:latin typeface="+mn-lt"/>
                <a:ea typeface="+mn-ea"/>
                <a:cs typeface="+mn-cs"/>
              </a:rPr>
              <a:t> in a 10-variable factor graph	300</a:t>
            </a:r>
          </a:p>
          <a:p>
            <a:r>
              <a:rPr lang="en-US" sz="1200" kern="1200" dirty="0" smtClean="0">
                <a:solidFill>
                  <a:schemeClr val="tx1"/>
                </a:solidFill>
                <a:latin typeface="+mn-lt"/>
                <a:ea typeface="+mn-ea"/>
                <a:cs typeface="+mn-cs"/>
              </a:rPr>
              <a:t>Þ	Figure 9.14 (a)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Bayesian network and corresponding factor graph;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and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Naïve </a:t>
            </a:r>
            <a:r>
              <a:rPr lang="en-US" sz="1200" kern="1200" dirty="0" err="1" smtClean="0">
                <a:solidFill>
                  <a:schemeClr val="tx1"/>
                </a:solidFill>
                <a:latin typeface="+mn-lt"/>
                <a:ea typeface="+mn-ea"/>
                <a:cs typeface="+mn-cs"/>
              </a:rPr>
              <a:t>Bayes</a:t>
            </a:r>
            <a:r>
              <a:rPr lang="en-US" sz="1200" kern="1200" dirty="0" smtClean="0">
                <a:solidFill>
                  <a:schemeClr val="tx1"/>
                </a:solidFill>
                <a:latin typeface="+mn-lt"/>
                <a:ea typeface="+mn-ea"/>
                <a:cs typeface="+mn-cs"/>
              </a:rPr>
              <a:t> model and corresponding factor graph.	301</a:t>
            </a:r>
          </a:p>
          <a:p>
            <a:r>
              <a:rPr lang="en-US" sz="1200" kern="1200" dirty="0" smtClean="0">
                <a:solidFill>
                  <a:schemeClr val="tx1"/>
                </a:solidFill>
                <a:latin typeface="+mn-lt"/>
                <a:ea typeface="+mn-ea"/>
                <a:cs typeface="+mn-cs"/>
              </a:rPr>
              <a:t>Þ	Figure 9.15 (a) Bayesian network representing the </a:t>
            </a:r>
            <a:r>
              <a:rPr lang="en-US" sz="1200" i="1" kern="1200" dirty="0" smtClean="0">
                <a:solidFill>
                  <a:schemeClr val="tx1"/>
                </a:solidFill>
                <a:latin typeface="+mn-lt"/>
                <a:ea typeface="+mn-ea"/>
                <a:cs typeface="+mn-cs"/>
              </a:rPr>
              <a:t>joint</a:t>
            </a:r>
            <a:r>
              <a:rPr lang="en-US" sz="1200" kern="1200" dirty="0" smtClean="0">
                <a:solidFill>
                  <a:schemeClr val="tx1"/>
                </a:solidFill>
                <a:latin typeface="+mn-lt"/>
                <a:ea typeface="+mn-ea"/>
                <a:cs typeface="+mn-cs"/>
              </a:rPr>
              <a:t> distribution of </a:t>
            </a:r>
            <a:r>
              <a:rPr lang="en-US" sz="1200" i="1" kern="1200" dirty="0" err="1" smtClean="0">
                <a:solidFill>
                  <a:schemeClr val="tx1"/>
                </a:solidFill>
                <a:latin typeface="+mn-lt"/>
                <a:ea typeface="+mn-ea"/>
                <a:cs typeface="+mn-cs"/>
              </a:rPr>
              <a:t>y</a:t>
            </a:r>
            <a:r>
              <a:rPr lang="en-US" sz="120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and</a:t>
            </a:r>
            <a:r>
              <a:rPr lang="en-US" sz="1200" kern="1200" dirty="0" smtClean="0">
                <a:solidFill>
                  <a:schemeClr val="tx1"/>
                </a:solidFill>
                <a:latin typeface="+mn-lt"/>
                <a:ea typeface="+mn-ea"/>
                <a:cs typeface="+mn-cs"/>
              </a:rPr>
              <a:t> its parents;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 factor graph for a logistic regression for the </a:t>
            </a:r>
            <a:r>
              <a:rPr lang="en-US" sz="1200" i="1" kern="1200" dirty="0" smtClean="0">
                <a:solidFill>
                  <a:schemeClr val="tx1"/>
                </a:solidFill>
                <a:latin typeface="+mn-lt"/>
                <a:ea typeface="+mn-ea"/>
                <a:cs typeface="+mn-cs"/>
              </a:rPr>
              <a:t>conditional</a:t>
            </a:r>
            <a:r>
              <a:rPr lang="en-US" sz="1200" kern="1200" dirty="0" smtClean="0">
                <a:solidFill>
                  <a:schemeClr val="tx1"/>
                </a:solidFill>
                <a:latin typeface="+mn-lt"/>
                <a:ea typeface="+mn-ea"/>
                <a:cs typeface="+mn-cs"/>
              </a:rPr>
              <a:t> distribution of </a:t>
            </a:r>
            <a:r>
              <a:rPr lang="en-US" sz="1200" i="1" kern="1200" dirty="0" err="1" smtClean="0">
                <a:solidFill>
                  <a:schemeClr val="tx1"/>
                </a:solidFill>
                <a:latin typeface="+mn-lt"/>
                <a:ea typeface="+mn-ea"/>
                <a:cs typeface="+mn-cs"/>
              </a:rPr>
              <a:t>y</a:t>
            </a:r>
            <a:r>
              <a:rPr lang="en-US" sz="120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given</a:t>
            </a:r>
            <a:r>
              <a:rPr lang="en-US" sz="1200" kern="1200" dirty="0" smtClean="0">
                <a:solidFill>
                  <a:schemeClr val="tx1"/>
                </a:solidFill>
                <a:latin typeface="+mn-lt"/>
                <a:ea typeface="+mn-ea"/>
                <a:cs typeface="+mn-cs"/>
              </a:rPr>
              <a:t> its parents.	301</a:t>
            </a:r>
          </a:p>
          <a:p>
            <a:r>
              <a:rPr lang="en-US" sz="1200" kern="1200" dirty="0" smtClean="0">
                <a:solidFill>
                  <a:schemeClr val="tx1"/>
                </a:solidFill>
                <a:latin typeface="+mn-lt"/>
                <a:ea typeface="+mn-ea"/>
                <a:cs typeface="+mn-cs"/>
              </a:rPr>
              <a:t>Þ	Figure 9.16 (a) Undirected graph representing a Markov random field structure;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factor graph.	302</a:t>
            </a:r>
          </a:p>
          <a:p>
            <a:r>
              <a:rPr lang="en-US" sz="1200" kern="1200" dirty="0" smtClean="0">
                <a:solidFill>
                  <a:schemeClr val="tx1"/>
                </a:solidFill>
                <a:latin typeface="+mn-lt"/>
                <a:ea typeface="+mn-ea"/>
                <a:cs typeface="+mn-cs"/>
              </a:rPr>
              <a:t>Þ	Figure 9.17 Message sequence in an example factor graph	305</a:t>
            </a:r>
          </a:p>
          <a:p>
            <a:r>
              <a:rPr lang="en-US" sz="1200" kern="1200" dirty="0" smtClean="0">
                <a:solidFill>
                  <a:schemeClr val="tx1"/>
                </a:solidFill>
                <a:latin typeface="+mn-lt"/>
                <a:ea typeface="+mn-ea"/>
                <a:cs typeface="+mn-cs"/>
              </a:rPr>
              <a:t>Þ	Figure 9.18 (a)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First- and second-order Markov models for a sequence of variables;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Hidden Markov model;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Markov random field.	318</a:t>
            </a:r>
          </a:p>
          <a:p>
            <a:r>
              <a:rPr lang="en-US" sz="1200" kern="1200" dirty="0" smtClean="0">
                <a:solidFill>
                  <a:schemeClr val="tx1"/>
                </a:solidFill>
                <a:latin typeface="+mn-lt"/>
                <a:ea typeface="+mn-ea"/>
                <a:cs typeface="+mn-cs"/>
              </a:rPr>
              <a:t>Þ	Figure 9.19 Mining emails for meeting details	319</a:t>
            </a:r>
          </a:p>
          <a:p>
            <a:r>
              <a:rPr lang="en-US" sz="1200" kern="1200" dirty="0" smtClean="0">
                <a:solidFill>
                  <a:schemeClr val="tx1"/>
                </a:solidFill>
                <a:latin typeface="+mn-lt"/>
                <a:ea typeface="+mn-ea"/>
                <a:cs typeface="+mn-cs"/>
              </a:rPr>
              <a:t>Þ	Figure 9.20 (a) Dynamic Bayesian network representation of a hidden Markov model;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Similarly structured Markov random field;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Factor graph for (a);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factor graph for a linear chain conditional random field.	319</a:t>
            </a:r>
          </a:p>
          <a:p>
            <a:r>
              <a:rPr lang="en-US" sz="1200" kern="1200" dirty="0" smtClean="0">
                <a:solidFill>
                  <a:schemeClr val="tx1"/>
                </a:solidFill>
                <a:latin typeface="+mn-lt"/>
                <a:ea typeface="+mn-ea"/>
                <a:cs typeface="+mn-cs"/>
              </a:rPr>
              <a:t>Þ	Figure 10.1 A feedforward neural network.	333</a:t>
            </a:r>
          </a:p>
          <a:p>
            <a:r>
              <a:rPr lang="en-US" sz="1200" kern="1200" dirty="0" smtClean="0">
                <a:solidFill>
                  <a:schemeClr val="tx1"/>
                </a:solidFill>
                <a:latin typeface="+mn-lt"/>
                <a:ea typeface="+mn-ea"/>
                <a:cs typeface="+mn-cs"/>
              </a:rPr>
              <a:t>Þ	Figure 10.2 Computation graph showing forward propagation in a deep network	334</a:t>
            </a:r>
          </a:p>
          <a:p>
            <a:r>
              <a:rPr lang="en-US" sz="1200" kern="1200" dirty="0" smtClean="0">
                <a:solidFill>
                  <a:schemeClr val="tx1"/>
                </a:solidFill>
                <a:latin typeface="+mn-lt"/>
                <a:ea typeface="+mn-ea"/>
                <a:cs typeface="+mn-cs"/>
              </a:rPr>
              <a:t>Þ	Figure 10.3 Backpropagation in a deep network (the forward computation is shown with gray arrows)	337</a:t>
            </a:r>
          </a:p>
          <a:p>
            <a:r>
              <a:rPr lang="en-US" sz="1200" kern="1200" dirty="0" smtClean="0">
                <a:solidFill>
                  <a:schemeClr val="tx1"/>
                </a:solidFill>
                <a:latin typeface="+mn-lt"/>
                <a:ea typeface="+mn-ea"/>
                <a:cs typeface="+mn-cs"/>
              </a:rPr>
              <a:t>Þ	Figure 10.4 Parameter update that follow the forward and backward propagation steps (shown with gray arrows)	337</a:t>
            </a:r>
          </a:p>
          <a:p>
            <a:r>
              <a:rPr lang="en-US" sz="1200" kern="1200" dirty="0" smtClean="0">
                <a:solidFill>
                  <a:schemeClr val="tx1"/>
                </a:solidFill>
                <a:latin typeface="+mn-lt"/>
                <a:ea typeface="+mn-ea"/>
                <a:cs typeface="+mn-cs"/>
              </a:rPr>
              <a:t>Þ	Figure 10.5 Typical learning curves for the training and validation sets	339</a:t>
            </a:r>
          </a:p>
          <a:p>
            <a:r>
              <a:rPr lang="en-US" sz="1200" kern="1200" dirty="0" smtClean="0">
                <a:solidFill>
                  <a:schemeClr val="tx1"/>
                </a:solidFill>
                <a:latin typeface="+mn-lt"/>
                <a:ea typeface="+mn-ea"/>
                <a:cs typeface="+mn-cs"/>
              </a:rPr>
              <a:t>Þ	Figure 10.6 </a:t>
            </a:r>
            <a:r>
              <a:rPr lang="en-US" sz="1200" kern="1200" dirty="0" err="1" smtClean="0">
                <a:solidFill>
                  <a:schemeClr val="tx1"/>
                </a:solidFill>
                <a:latin typeface="+mn-lt"/>
                <a:ea typeface="+mn-ea"/>
                <a:cs typeface="+mn-cs"/>
              </a:rPr>
              <a:t>Pseudocode</a:t>
            </a:r>
            <a:r>
              <a:rPr lang="en-US" sz="1200" kern="1200" dirty="0" smtClean="0">
                <a:solidFill>
                  <a:schemeClr val="tx1"/>
                </a:solidFill>
                <a:latin typeface="+mn-lt"/>
                <a:ea typeface="+mn-ea"/>
                <a:cs typeface="+mn-cs"/>
              </a:rPr>
              <a:t> for mini-batch based stochastic gradient descent	341</a:t>
            </a:r>
          </a:p>
          <a:p>
            <a:r>
              <a:rPr lang="en-US" sz="1200" kern="1200" dirty="0" smtClean="0">
                <a:solidFill>
                  <a:schemeClr val="tx1"/>
                </a:solidFill>
                <a:latin typeface="+mn-lt"/>
                <a:ea typeface="+mn-ea"/>
                <a:cs typeface="+mn-cs"/>
              </a:rPr>
              <a:t>Þ	Figure 10.7 Typical convolutional neural network architecture	344</a:t>
            </a:r>
          </a:p>
          <a:p>
            <a:r>
              <a:rPr lang="en-US" sz="1200" kern="1200" dirty="0" smtClean="0">
                <a:solidFill>
                  <a:schemeClr val="tx1"/>
                </a:solidFill>
                <a:latin typeface="+mn-lt"/>
                <a:ea typeface="+mn-ea"/>
                <a:cs typeface="+mn-cs"/>
              </a:rPr>
              <a:t>Þ	Figure 10.8 Original image; filtered with the two </a:t>
            </a:r>
            <a:r>
              <a:rPr lang="en-US" sz="1200" kern="1200" dirty="0" err="1" smtClean="0">
                <a:solidFill>
                  <a:schemeClr val="tx1"/>
                </a:solidFill>
                <a:latin typeface="+mn-lt"/>
                <a:ea typeface="+mn-ea"/>
                <a:cs typeface="+mn-cs"/>
              </a:rPr>
              <a:t>Sobel</a:t>
            </a:r>
            <a:r>
              <a:rPr lang="en-US" sz="1200" kern="1200" dirty="0" smtClean="0">
                <a:solidFill>
                  <a:schemeClr val="tx1"/>
                </a:solidFill>
                <a:latin typeface="+mn-lt"/>
                <a:ea typeface="+mn-ea"/>
                <a:cs typeface="+mn-cs"/>
              </a:rPr>
              <a:t> operators; magnitude of the result	346</a:t>
            </a:r>
          </a:p>
          <a:p>
            <a:r>
              <a:rPr lang="en-US" sz="1200" kern="1200" dirty="0" smtClean="0">
                <a:solidFill>
                  <a:schemeClr val="tx1"/>
                </a:solidFill>
                <a:latin typeface="+mn-lt"/>
                <a:ea typeface="+mn-ea"/>
                <a:cs typeface="+mn-cs"/>
              </a:rPr>
              <a:t>Þ	Figure 10.9 Example of the convolution, pooling and decimation operations used in convolutional neural networks	347</a:t>
            </a:r>
          </a:p>
          <a:p>
            <a:r>
              <a:rPr lang="en-US" sz="1200" kern="1200" dirty="0" smtClean="0">
                <a:solidFill>
                  <a:schemeClr val="tx1"/>
                </a:solidFill>
                <a:latin typeface="+mn-lt"/>
                <a:ea typeface="+mn-ea"/>
                <a:cs typeface="+mn-cs"/>
              </a:rPr>
              <a:t>Þ	Figure 10.10 A simple autoencoder	350</a:t>
            </a:r>
          </a:p>
          <a:p>
            <a:r>
              <a:rPr lang="en-US" sz="1200" kern="1200" dirty="0" smtClean="0">
                <a:solidFill>
                  <a:schemeClr val="tx1"/>
                </a:solidFill>
                <a:latin typeface="+mn-lt"/>
                <a:ea typeface="+mn-ea"/>
                <a:cs typeface="+mn-cs"/>
              </a:rPr>
              <a:t>Þ	Figure 10.11 A deep autoencoder with multiple layers of transformation	350</a:t>
            </a:r>
          </a:p>
          <a:p>
            <a:r>
              <a:rPr lang="en-US" sz="1200" kern="1200" dirty="0" smtClean="0">
                <a:solidFill>
                  <a:schemeClr val="tx1"/>
                </a:solidFill>
                <a:latin typeface="+mn-lt"/>
                <a:ea typeface="+mn-ea"/>
                <a:cs typeface="+mn-cs"/>
              </a:rPr>
              <a:t>Þ	Figure 10.12 Low dimensional principal component space (left) compared with one learned by a deep autoencoder (right), from Hinton and Salakhutdinov (2006).	350</a:t>
            </a:r>
          </a:p>
          <a:p>
            <a:r>
              <a:rPr lang="en-US" sz="1200" kern="1200" dirty="0" smtClean="0">
                <a:solidFill>
                  <a:schemeClr val="tx1"/>
                </a:solidFill>
                <a:latin typeface="+mn-lt"/>
                <a:ea typeface="+mn-ea"/>
                <a:cs typeface="+mn-cs"/>
              </a:rPr>
              <a:t>Þ	Figure 10.13 Boltzmann machines: (a) fully connected;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restricted;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more general form of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352</a:t>
            </a:r>
          </a:p>
          <a:p>
            <a:r>
              <a:rPr lang="en-US" sz="1200" kern="1200" dirty="0" smtClean="0">
                <a:solidFill>
                  <a:schemeClr val="tx1"/>
                </a:solidFill>
                <a:latin typeface="+mn-lt"/>
                <a:ea typeface="+mn-ea"/>
                <a:cs typeface="+mn-cs"/>
              </a:rPr>
              <a:t>Þ	Figure 10.14 (a) Deep Boltzmann machine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deep belief network	356</a:t>
            </a:r>
          </a:p>
          <a:p>
            <a:r>
              <a:rPr lang="en-US" sz="1200" kern="1200" dirty="0" smtClean="0">
                <a:solidFill>
                  <a:schemeClr val="tx1"/>
                </a:solidFill>
                <a:latin typeface="+mn-lt"/>
                <a:ea typeface="+mn-ea"/>
                <a:cs typeface="+mn-cs"/>
              </a:rPr>
              <a:t>Þ	Figure 10.15 (a) Feedforward network transformed into a recurrent network;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hidden Markov model;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recurrent network obtained by unwrapping (a)	358</a:t>
            </a:r>
          </a:p>
          <a:p>
            <a:r>
              <a:rPr lang="en-US" sz="1200" kern="1200" dirty="0" smtClean="0">
                <a:solidFill>
                  <a:schemeClr val="tx1"/>
                </a:solidFill>
                <a:latin typeface="+mn-lt"/>
                <a:ea typeface="+mn-ea"/>
                <a:cs typeface="+mn-cs"/>
              </a:rPr>
              <a:t>Þ	Figure 10.16 Structure of a “long short term memory” unit.	359</a:t>
            </a:r>
          </a:p>
          <a:p>
            <a:r>
              <a:rPr lang="en-US" sz="1200" kern="1200" dirty="0" smtClean="0">
                <a:solidFill>
                  <a:schemeClr val="tx1"/>
                </a:solidFill>
                <a:latin typeface="+mn-lt"/>
                <a:ea typeface="+mn-ea"/>
                <a:cs typeface="+mn-cs"/>
              </a:rPr>
              <a:t>Þ	Figure 10.17 Recurrent neural networks: (a) bidirectional,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encoder-decoder	360</a:t>
            </a:r>
          </a:p>
          <a:p>
            <a:r>
              <a:rPr lang="en-US" sz="1200" kern="1200" dirty="0" smtClean="0">
                <a:solidFill>
                  <a:schemeClr val="tx1"/>
                </a:solidFill>
                <a:latin typeface="+mn-lt"/>
                <a:ea typeface="+mn-ea"/>
                <a:cs typeface="+mn-cs"/>
              </a:rPr>
              <a:t>Þ	Figure 10.18 A deep encoder-decoder recurrent network.	360</a:t>
            </a:r>
          </a:p>
          <a:p>
            <a:endParaRPr lang="en-US"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88</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sz="1200" kern="1200" dirty="0" smtClean="0">
                <a:solidFill>
                  <a:schemeClr val="tx1"/>
                </a:solidFill>
                <a:latin typeface="+mn-lt"/>
                <a:ea typeface="+mn-ea"/>
                <a:cs typeface="+mn-cs"/>
              </a:rPr>
              <a:t>Þ	Figure 8.6 Comparing PCA and FLDA (adapted from </a:t>
            </a:r>
            <a:r>
              <a:rPr lang="en-US" sz="1200" kern="1200" dirty="0" err="1" smtClean="0">
                <a:solidFill>
                  <a:schemeClr val="tx1"/>
                </a:solidFill>
                <a:latin typeface="+mn-lt"/>
                <a:ea typeface="+mn-ea"/>
                <a:cs typeface="+mn-cs"/>
              </a:rPr>
              <a:t>Belhumeur</a:t>
            </a:r>
            <a:r>
              <a:rPr lang="en-US" sz="1200" kern="1200" dirty="0" smtClean="0">
                <a:solidFill>
                  <a:schemeClr val="tx1"/>
                </a:solidFill>
                <a:latin typeface="+mn-lt"/>
                <a:ea typeface="+mn-ea"/>
                <a:cs typeface="+mn-cs"/>
              </a:rPr>
              <a:t> et al., 1997)	245</a:t>
            </a:r>
          </a:p>
          <a:p>
            <a:r>
              <a:rPr lang="en-US" sz="1200" kern="1200" dirty="0" smtClean="0">
                <a:solidFill>
                  <a:schemeClr val="tx1"/>
                </a:solidFill>
                <a:latin typeface="+mn-lt"/>
                <a:ea typeface="+mn-ea"/>
                <a:cs typeface="+mn-cs"/>
              </a:rPr>
              <a:t>Þ	Figure 9.3 The Markov blanket for variable </a:t>
            </a:r>
            <a:r>
              <a:rPr lang="en-US" sz="1200" i="1" kern="1200" dirty="0" smtClean="0">
                <a:solidFill>
                  <a:schemeClr val="tx1"/>
                </a:solidFill>
                <a:latin typeface="+mn-lt"/>
                <a:ea typeface="+mn-ea"/>
                <a:cs typeface="+mn-cs"/>
              </a:rPr>
              <a:t>x</a:t>
            </a:r>
            <a:r>
              <a:rPr lang="en-US" sz="1200" kern="1200" baseline="-25000" dirty="0" smtClean="0">
                <a:solidFill>
                  <a:schemeClr val="tx1"/>
                </a:solidFill>
                <a:latin typeface="+mn-lt"/>
                <a:ea typeface="+mn-ea"/>
                <a:cs typeface="+mn-cs"/>
              </a:rPr>
              <a:t>6</a:t>
            </a:r>
            <a:r>
              <a:rPr lang="en-US" sz="1200" kern="1200" dirty="0" smtClean="0">
                <a:solidFill>
                  <a:schemeClr val="tx1"/>
                </a:solidFill>
                <a:latin typeface="+mn-lt"/>
                <a:ea typeface="+mn-ea"/>
                <a:cs typeface="+mn-cs"/>
              </a:rPr>
              <a:t> in a 10-variable Bayesian network.	273</a:t>
            </a:r>
          </a:p>
          <a:p>
            <a:r>
              <a:rPr lang="en-US" sz="1200" kern="1200" dirty="0" smtClean="0">
                <a:solidFill>
                  <a:schemeClr val="tx1"/>
                </a:solidFill>
                <a:latin typeface="+mn-lt"/>
                <a:ea typeface="+mn-ea"/>
                <a:cs typeface="+mn-cs"/>
              </a:rPr>
              <a:t>Þ	Figure 9.4 The weather data: (a) reduced version;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AD tree	275</a:t>
            </a:r>
          </a:p>
          <a:p>
            <a:r>
              <a:rPr lang="en-US" sz="1200" kern="1200" dirty="0" smtClean="0">
                <a:solidFill>
                  <a:schemeClr val="tx1"/>
                </a:solidFill>
                <a:latin typeface="+mn-lt"/>
                <a:ea typeface="+mn-ea"/>
                <a:cs typeface="+mn-cs"/>
              </a:rPr>
              <a:t>Þ	Figure 9.5 A two-class mixture model	277</a:t>
            </a:r>
          </a:p>
          <a:p>
            <a:r>
              <a:rPr lang="en-US" sz="1200" kern="1200" dirty="0" smtClean="0">
                <a:solidFill>
                  <a:schemeClr val="tx1"/>
                </a:solidFill>
                <a:latin typeface="+mn-lt"/>
                <a:ea typeface="+mn-ea"/>
                <a:cs typeface="+mn-cs"/>
              </a:rPr>
              <a:t>Þ	Figure 9.6 </a:t>
            </a:r>
            <a:r>
              <a:rPr lang="en-US" sz="1200" kern="1200" dirty="0" err="1" smtClean="0">
                <a:solidFill>
                  <a:schemeClr val="tx1"/>
                </a:solidFill>
                <a:latin typeface="+mn-lt"/>
                <a:ea typeface="+mn-ea"/>
                <a:cs typeface="+mn-cs"/>
              </a:rPr>
              <a:t>DensiTree</a:t>
            </a:r>
            <a:r>
              <a:rPr lang="en-US" sz="1200" kern="1200" dirty="0" smtClean="0">
                <a:solidFill>
                  <a:schemeClr val="tx1"/>
                </a:solidFill>
                <a:latin typeface="+mn-lt"/>
                <a:ea typeface="+mn-ea"/>
                <a:cs typeface="+mn-cs"/>
              </a:rPr>
              <a:t> showing possible hierarchical </a:t>
            </a:r>
            <a:r>
              <a:rPr lang="en-US" sz="1200" kern="1200" dirty="0" err="1" smtClean="0">
                <a:solidFill>
                  <a:schemeClr val="tx1"/>
                </a:solidFill>
                <a:latin typeface="+mn-lt"/>
                <a:ea typeface="+mn-ea"/>
                <a:cs typeface="+mn-cs"/>
              </a:rPr>
              <a:t>clusterings</a:t>
            </a:r>
            <a:r>
              <a:rPr lang="en-US" sz="1200" kern="1200" dirty="0" smtClean="0">
                <a:solidFill>
                  <a:schemeClr val="tx1"/>
                </a:solidFill>
                <a:latin typeface="+mn-lt"/>
                <a:ea typeface="+mn-ea"/>
                <a:cs typeface="+mn-cs"/>
              </a:rPr>
              <a:t> of a given dataset	282</a:t>
            </a:r>
          </a:p>
          <a:p>
            <a:r>
              <a:rPr lang="en-US" sz="1200" kern="1200" dirty="0" smtClean="0">
                <a:solidFill>
                  <a:schemeClr val="tx1"/>
                </a:solidFill>
                <a:latin typeface="+mn-lt"/>
                <a:ea typeface="+mn-ea"/>
                <a:cs typeface="+mn-cs"/>
              </a:rPr>
              <a:t>Þ	Figure 9.7 Probability contours for three types of model, all based on Gaussians	284</a:t>
            </a:r>
          </a:p>
          <a:p>
            <a:r>
              <a:rPr lang="en-US" sz="1200" kern="1200" dirty="0" smtClean="0">
                <a:solidFill>
                  <a:schemeClr val="tx1"/>
                </a:solidFill>
                <a:latin typeface="+mn-lt"/>
                <a:ea typeface="+mn-ea"/>
                <a:cs typeface="+mn-cs"/>
              </a:rPr>
              <a:t>Þ	Figure 9.8 (a) Bayesian network for a mixture model;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multiple copies of the Bayesian network, one for each observation;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plate notation version of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292</a:t>
            </a:r>
          </a:p>
          <a:p>
            <a:r>
              <a:rPr lang="en-US" sz="1200" kern="1200" dirty="0" smtClean="0">
                <a:solidFill>
                  <a:schemeClr val="tx1"/>
                </a:solidFill>
                <a:latin typeface="+mn-lt"/>
                <a:ea typeface="+mn-ea"/>
                <a:cs typeface="+mn-cs"/>
              </a:rPr>
              <a:t>Þ	Figure 9.9 (a) A Bayesian network for probabilistic PCA;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an equal-probability contour for a Gaussian distribution along with its covariance matrix’s principal eigenvector	293</a:t>
            </a:r>
          </a:p>
          <a:p>
            <a:r>
              <a:rPr lang="en-US" sz="1200" kern="1200" dirty="0" smtClean="0">
                <a:solidFill>
                  <a:schemeClr val="tx1"/>
                </a:solidFill>
                <a:latin typeface="+mn-lt"/>
                <a:ea typeface="+mn-ea"/>
                <a:cs typeface="+mn-cs"/>
              </a:rPr>
              <a:t>Þ	Figure 9.10 The singular value decomposition of a </a:t>
            </a:r>
            <a:r>
              <a:rPr lang="en-US" sz="1200" i="1" kern="1200" dirty="0" err="1" smtClean="0">
                <a:solidFill>
                  <a:schemeClr val="tx1"/>
                </a:solidFill>
                <a:latin typeface="+mn-lt"/>
                <a:ea typeface="+mn-ea"/>
                <a:cs typeface="+mn-cs"/>
              </a:rPr>
              <a:t>t</a:t>
            </a:r>
            <a:r>
              <a:rPr lang="en-US" sz="1200" kern="1200" dirty="0" smtClean="0">
                <a:solidFill>
                  <a:schemeClr val="tx1"/>
                </a:solidFill>
                <a:latin typeface="+mn-lt"/>
                <a:ea typeface="+mn-ea"/>
                <a:cs typeface="+mn-cs"/>
              </a:rPr>
              <a:t> by </a:t>
            </a:r>
            <a:r>
              <a:rPr lang="en-US" sz="1200" i="1"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matrix.	296</a:t>
            </a:r>
          </a:p>
          <a:p>
            <a:r>
              <a:rPr lang="en-US" sz="1200" kern="1200" dirty="0" smtClean="0">
                <a:solidFill>
                  <a:schemeClr val="tx1"/>
                </a:solidFill>
                <a:latin typeface="+mn-lt"/>
                <a:ea typeface="+mn-ea"/>
                <a:cs typeface="+mn-cs"/>
              </a:rPr>
              <a:t>Þ	Figure 9.11 Graphical models for (a) </a:t>
            </a:r>
            <a:r>
              <a:rPr lang="en-US" sz="1200" kern="1200" dirty="0" err="1" smtClean="0">
                <a:solidFill>
                  <a:schemeClr val="tx1"/>
                </a:solidFill>
                <a:latin typeface="+mn-lt"/>
                <a:ea typeface="+mn-ea"/>
                <a:cs typeface="+mn-cs"/>
              </a:rPr>
              <a:t>pLSA</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LDA</a:t>
            </a:r>
            <a:r>
              <a:rPr lang="en-US" sz="1200" kern="1200" baseline="300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and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smoothed </a:t>
            </a:r>
            <a:r>
              <a:rPr lang="en-US" sz="1200" kern="1200" dirty="0" err="1" smtClean="0">
                <a:solidFill>
                  <a:schemeClr val="tx1"/>
                </a:solidFill>
                <a:latin typeface="+mn-lt"/>
                <a:ea typeface="+mn-ea"/>
                <a:cs typeface="+mn-cs"/>
              </a:rPr>
              <a:t>LDA</a:t>
            </a:r>
            <a:r>
              <a:rPr lang="en-US" sz="1200" kern="1200" baseline="300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298</a:t>
            </a:r>
          </a:p>
          <a:p>
            <a:r>
              <a:rPr lang="en-US" sz="1200" kern="1200" dirty="0" smtClean="0">
                <a:solidFill>
                  <a:schemeClr val="tx1"/>
                </a:solidFill>
                <a:latin typeface="+mn-lt"/>
                <a:ea typeface="+mn-ea"/>
                <a:cs typeface="+mn-cs"/>
              </a:rPr>
              <a:t>Þ	Figure 9.12 (a) Bayesian network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factor graph.	300</a:t>
            </a:r>
          </a:p>
          <a:p>
            <a:r>
              <a:rPr lang="en-US" sz="1200" kern="1200" dirty="0" smtClean="0">
                <a:solidFill>
                  <a:schemeClr val="tx1"/>
                </a:solidFill>
                <a:latin typeface="+mn-lt"/>
                <a:ea typeface="+mn-ea"/>
                <a:cs typeface="+mn-cs"/>
              </a:rPr>
              <a:t>Þ	Figure 9.13 The Markov blanket for variable </a:t>
            </a:r>
            <a:r>
              <a:rPr lang="en-US" sz="1200" i="1" kern="1200" dirty="0" smtClean="0">
                <a:solidFill>
                  <a:schemeClr val="tx1"/>
                </a:solidFill>
                <a:latin typeface="+mn-lt"/>
                <a:ea typeface="+mn-ea"/>
                <a:cs typeface="+mn-cs"/>
              </a:rPr>
              <a:t>x</a:t>
            </a:r>
            <a:r>
              <a:rPr lang="en-US" sz="1200" kern="1200" baseline="-25000" dirty="0" smtClean="0">
                <a:solidFill>
                  <a:schemeClr val="tx1"/>
                </a:solidFill>
                <a:latin typeface="+mn-lt"/>
                <a:ea typeface="+mn-ea"/>
                <a:cs typeface="+mn-cs"/>
              </a:rPr>
              <a:t>6</a:t>
            </a:r>
            <a:r>
              <a:rPr lang="en-US" sz="1200" kern="1200" dirty="0" smtClean="0">
                <a:solidFill>
                  <a:schemeClr val="tx1"/>
                </a:solidFill>
                <a:latin typeface="+mn-lt"/>
                <a:ea typeface="+mn-ea"/>
                <a:cs typeface="+mn-cs"/>
              </a:rPr>
              <a:t> in a 10-variable factor graph	300</a:t>
            </a:r>
          </a:p>
          <a:p>
            <a:r>
              <a:rPr lang="en-US" sz="1200" kern="1200" dirty="0" smtClean="0">
                <a:solidFill>
                  <a:schemeClr val="tx1"/>
                </a:solidFill>
                <a:latin typeface="+mn-lt"/>
                <a:ea typeface="+mn-ea"/>
                <a:cs typeface="+mn-cs"/>
              </a:rPr>
              <a:t>Þ	Figure 9.14 (a)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Bayesian network and corresponding factor graph;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and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Naïve </a:t>
            </a:r>
            <a:r>
              <a:rPr lang="en-US" sz="1200" kern="1200" dirty="0" err="1" smtClean="0">
                <a:solidFill>
                  <a:schemeClr val="tx1"/>
                </a:solidFill>
                <a:latin typeface="+mn-lt"/>
                <a:ea typeface="+mn-ea"/>
                <a:cs typeface="+mn-cs"/>
              </a:rPr>
              <a:t>Bayes</a:t>
            </a:r>
            <a:r>
              <a:rPr lang="en-US" sz="1200" kern="1200" dirty="0" smtClean="0">
                <a:solidFill>
                  <a:schemeClr val="tx1"/>
                </a:solidFill>
                <a:latin typeface="+mn-lt"/>
                <a:ea typeface="+mn-ea"/>
                <a:cs typeface="+mn-cs"/>
              </a:rPr>
              <a:t> model and corresponding factor graph.	301</a:t>
            </a:r>
          </a:p>
          <a:p>
            <a:r>
              <a:rPr lang="en-US" sz="1200" kern="1200" dirty="0" smtClean="0">
                <a:solidFill>
                  <a:schemeClr val="tx1"/>
                </a:solidFill>
                <a:latin typeface="+mn-lt"/>
                <a:ea typeface="+mn-ea"/>
                <a:cs typeface="+mn-cs"/>
              </a:rPr>
              <a:t>Þ	Figure 9.15 (a) Bayesian network representing the </a:t>
            </a:r>
            <a:r>
              <a:rPr lang="en-US" sz="1200" i="1" kern="1200" dirty="0" smtClean="0">
                <a:solidFill>
                  <a:schemeClr val="tx1"/>
                </a:solidFill>
                <a:latin typeface="+mn-lt"/>
                <a:ea typeface="+mn-ea"/>
                <a:cs typeface="+mn-cs"/>
              </a:rPr>
              <a:t>joint</a:t>
            </a:r>
            <a:r>
              <a:rPr lang="en-US" sz="1200" kern="1200" dirty="0" smtClean="0">
                <a:solidFill>
                  <a:schemeClr val="tx1"/>
                </a:solidFill>
                <a:latin typeface="+mn-lt"/>
                <a:ea typeface="+mn-ea"/>
                <a:cs typeface="+mn-cs"/>
              </a:rPr>
              <a:t> distribution of </a:t>
            </a:r>
            <a:r>
              <a:rPr lang="en-US" sz="1200" i="1" kern="1200" dirty="0" err="1" smtClean="0">
                <a:solidFill>
                  <a:schemeClr val="tx1"/>
                </a:solidFill>
                <a:latin typeface="+mn-lt"/>
                <a:ea typeface="+mn-ea"/>
                <a:cs typeface="+mn-cs"/>
              </a:rPr>
              <a:t>y</a:t>
            </a:r>
            <a:r>
              <a:rPr lang="en-US" sz="120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and</a:t>
            </a:r>
            <a:r>
              <a:rPr lang="en-US" sz="1200" kern="1200" dirty="0" smtClean="0">
                <a:solidFill>
                  <a:schemeClr val="tx1"/>
                </a:solidFill>
                <a:latin typeface="+mn-lt"/>
                <a:ea typeface="+mn-ea"/>
                <a:cs typeface="+mn-cs"/>
              </a:rPr>
              <a:t> its parents;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a factor graph for a logistic regression for the </a:t>
            </a:r>
            <a:r>
              <a:rPr lang="en-US" sz="1200" i="1" kern="1200" dirty="0" smtClean="0">
                <a:solidFill>
                  <a:schemeClr val="tx1"/>
                </a:solidFill>
                <a:latin typeface="+mn-lt"/>
                <a:ea typeface="+mn-ea"/>
                <a:cs typeface="+mn-cs"/>
              </a:rPr>
              <a:t>conditional</a:t>
            </a:r>
            <a:r>
              <a:rPr lang="en-US" sz="1200" kern="1200" dirty="0" smtClean="0">
                <a:solidFill>
                  <a:schemeClr val="tx1"/>
                </a:solidFill>
                <a:latin typeface="+mn-lt"/>
                <a:ea typeface="+mn-ea"/>
                <a:cs typeface="+mn-cs"/>
              </a:rPr>
              <a:t> distribution of </a:t>
            </a:r>
            <a:r>
              <a:rPr lang="en-US" sz="1200" i="1" kern="1200" dirty="0" err="1" smtClean="0">
                <a:solidFill>
                  <a:schemeClr val="tx1"/>
                </a:solidFill>
                <a:latin typeface="+mn-lt"/>
                <a:ea typeface="+mn-ea"/>
                <a:cs typeface="+mn-cs"/>
              </a:rPr>
              <a:t>y</a:t>
            </a:r>
            <a:r>
              <a:rPr lang="en-US" sz="120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given</a:t>
            </a:r>
            <a:r>
              <a:rPr lang="en-US" sz="1200" kern="1200" dirty="0" smtClean="0">
                <a:solidFill>
                  <a:schemeClr val="tx1"/>
                </a:solidFill>
                <a:latin typeface="+mn-lt"/>
                <a:ea typeface="+mn-ea"/>
                <a:cs typeface="+mn-cs"/>
              </a:rPr>
              <a:t> its parents.	301</a:t>
            </a:r>
          </a:p>
          <a:p>
            <a:r>
              <a:rPr lang="en-US" sz="1200" kern="1200" dirty="0" smtClean="0">
                <a:solidFill>
                  <a:schemeClr val="tx1"/>
                </a:solidFill>
                <a:latin typeface="+mn-lt"/>
                <a:ea typeface="+mn-ea"/>
                <a:cs typeface="+mn-cs"/>
              </a:rPr>
              <a:t>Þ	Figure 9.16 (a) Undirected graph representing a Markov random field structure;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corresponding factor graph.	302</a:t>
            </a:r>
          </a:p>
          <a:p>
            <a:r>
              <a:rPr lang="en-US" sz="1200" kern="1200" dirty="0" smtClean="0">
                <a:solidFill>
                  <a:schemeClr val="tx1"/>
                </a:solidFill>
                <a:latin typeface="+mn-lt"/>
                <a:ea typeface="+mn-ea"/>
                <a:cs typeface="+mn-cs"/>
              </a:rPr>
              <a:t>Þ	Figure 9.17 Message sequence in an example factor graph	305</a:t>
            </a:r>
          </a:p>
          <a:p>
            <a:r>
              <a:rPr lang="en-US" sz="1200" kern="1200" dirty="0" smtClean="0">
                <a:solidFill>
                  <a:schemeClr val="tx1"/>
                </a:solidFill>
                <a:latin typeface="+mn-lt"/>
                <a:ea typeface="+mn-ea"/>
                <a:cs typeface="+mn-cs"/>
              </a:rPr>
              <a:t>Þ	Figure 9.18 (a)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First- and second-order Markov models for a sequence of variables;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Hidden Markov model;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Markov random field.	318</a:t>
            </a:r>
          </a:p>
          <a:p>
            <a:r>
              <a:rPr lang="en-US" sz="1200" kern="1200" dirty="0" smtClean="0">
                <a:solidFill>
                  <a:schemeClr val="tx1"/>
                </a:solidFill>
                <a:latin typeface="+mn-lt"/>
                <a:ea typeface="+mn-ea"/>
                <a:cs typeface="+mn-cs"/>
              </a:rPr>
              <a:t>Þ	Figure 9.19 Mining emails for meeting details	319</a:t>
            </a:r>
          </a:p>
          <a:p>
            <a:r>
              <a:rPr lang="en-US" sz="1200" kern="1200" dirty="0" smtClean="0">
                <a:solidFill>
                  <a:schemeClr val="tx1"/>
                </a:solidFill>
                <a:latin typeface="+mn-lt"/>
                <a:ea typeface="+mn-ea"/>
                <a:cs typeface="+mn-cs"/>
              </a:rPr>
              <a:t>Þ	Figure 9.20 (a) Dynamic Bayesian network representation of a hidden Markov model;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Similarly structured Markov random field;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Factor graph for (a); (</a:t>
            </a:r>
            <a:r>
              <a:rPr lang="en-US" sz="1200" kern="1200" dirty="0" err="1" smtClean="0">
                <a:solidFill>
                  <a:schemeClr val="tx1"/>
                </a:solidFill>
                <a:latin typeface="+mn-lt"/>
                <a:ea typeface="+mn-ea"/>
                <a:cs typeface="+mn-cs"/>
              </a:rPr>
              <a:t>d</a:t>
            </a:r>
            <a:r>
              <a:rPr lang="en-US" sz="1200" kern="1200" dirty="0" smtClean="0">
                <a:solidFill>
                  <a:schemeClr val="tx1"/>
                </a:solidFill>
                <a:latin typeface="+mn-lt"/>
                <a:ea typeface="+mn-ea"/>
                <a:cs typeface="+mn-cs"/>
              </a:rPr>
              <a:t>) factor graph for a linear chain conditional random field.	319</a:t>
            </a:r>
          </a:p>
          <a:p>
            <a:r>
              <a:rPr lang="en-US" sz="1200" kern="1200" dirty="0" smtClean="0">
                <a:solidFill>
                  <a:schemeClr val="tx1"/>
                </a:solidFill>
                <a:latin typeface="+mn-lt"/>
                <a:ea typeface="+mn-ea"/>
                <a:cs typeface="+mn-cs"/>
              </a:rPr>
              <a:t>Þ	Figure 10.1 A feedforward neural network.	333</a:t>
            </a:r>
          </a:p>
          <a:p>
            <a:r>
              <a:rPr lang="en-US" sz="1200" kern="1200" dirty="0" smtClean="0">
                <a:solidFill>
                  <a:schemeClr val="tx1"/>
                </a:solidFill>
                <a:latin typeface="+mn-lt"/>
                <a:ea typeface="+mn-ea"/>
                <a:cs typeface="+mn-cs"/>
              </a:rPr>
              <a:t>Þ	Figure 10.2 Computation graph showing forward propagation in a deep network	334</a:t>
            </a:r>
          </a:p>
          <a:p>
            <a:r>
              <a:rPr lang="en-US" sz="1200" kern="1200" dirty="0" smtClean="0">
                <a:solidFill>
                  <a:schemeClr val="tx1"/>
                </a:solidFill>
                <a:latin typeface="+mn-lt"/>
                <a:ea typeface="+mn-ea"/>
                <a:cs typeface="+mn-cs"/>
              </a:rPr>
              <a:t>Þ	Figure 10.3 Backpropagation in a deep network (the forward computation is shown with gray arrows)	337</a:t>
            </a:r>
          </a:p>
          <a:p>
            <a:r>
              <a:rPr lang="en-US" sz="1200" kern="1200" dirty="0" smtClean="0">
                <a:solidFill>
                  <a:schemeClr val="tx1"/>
                </a:solidFill>
                <a:latin typeface="+mn-lt"/>
                <a:ea typeface="+mn-ea"/>
                <a:cs typeface="+mn-cs"/>
              </a:rPr>
              <a:t>Þ	Figure 10.4 Parameter update that follow the forward and backward propagation steps (shown with gray arrows)	337</a:t>
            </a:r>
          </a:p>
          <a:p>
            <a:r>
              <a:rPr lang="en-US" sz="1200" kern="1200" dirty="0" smtClean="0">
                <a:solidFill>
                  <a:schemeClr val="tx1"/>
                </a:solidFill>
                <a:latin typeface="+mn-lt"/>
                <a:ea typeface="+mn-ea"/>
                <a:cs typeface="+mn-cs"/>
              </a:rPr>
              <a:t>Þ	Figure 10.5 Typical learning curves for the training and validation sets	339</a:t>
            </a:r>
          </a:p>
          <a:p>
            <a:r>
              <a:rPr lang="en-US" sz="1200" kern="1200" dirty="0" smtClean="0">
                <a:solidFill>
                  <a:schemeClr val="tx1"/>
                </a:solidFill>
                <a:latin typeface="+mn-lt"/>
                <a:ea typeface="+mn-ea"/>
                <a:cs typeface="+mn-cs"/>
              </a:rPr>
              <a:t>Þ	Figure 10.6 </a:t>
            </a:r>
            <a:r>
              <a:rPr lang="en-US" sz="1200" kern="1200" dirty="0" err="1" smtClean="0">
                <a:solidFill>
                  <a:schemeClr val="tx1"/>
                </a:solidFill>
                <a:latin typeface="+mn-lt"/>
                <a:ea typeface="+mn-ea"/>
                <a:cs typeface="+mn-cs"/>
              </a:rPr>
              <a:t>Pseudocode</a:t>
            </a:r>
            <a:r>
              <a:rPr lang="en-US" sz="1200" kern="1200" dirty="0" smtClean="0">
                <a:solidFill>
                  <a:schemeClr val="tx1"/>
                </a:solidFill>
                <a:latin typeface="+mn-lt"/>
                <a:ea typeface="+mn-ea"/>
                <a:cs typeface="+mn-cs"/>
              </a:rPr>
              <a:t> for mini-batch based stochastic gradient descent	341</a:t>
            </a:r>
          </a:p>
          <a:p>
            <a:r>
              <a:rPr lang="en-US" sz="1200" kern="1200" dirty="0" smtClean="0">
                <a:solidFill>
                  <a:schemeClr val="tx1"/>
                </a:solidFill>
                <a:latin typeface="+mn-lt"/>
                <a:ea typeface="+mn-ea"/>
                <a:cs typeface="+mn-cs"/>
              </a:rPr>
              <a:t>Þ	Figure 10.7 Typical convolutional neural network architecture	344</a:t>
            </a:r>
          </a:p>
          <a:p>
            <a:r>
              <a:rPr lang="en-US" sz="1200" kern="1200" dirty="0" smtClean="0">
                <a:solidFill>
                  <a:schemeClr val="tx1"/>
                </a:solidFill>
                <a:latin typeface="+mn-lt"/>
                <a:ea typeface="+mn-ea"/>
                <a:cs typeface="+mn-cs"/>
              </a:rPr>
              <a:t>Þ	Figure 10.8 Original image; filtered with the two </a:t>
            </a:r>
            <a:r>
              <a:rPr lang="en-US" sz="1200" kern="1200" dirty="0" err="1" smtClean="0">
                <a:solidFill>
                  <a:schemeClr val="tx1"/>
                </a:solidFill>
                <a:latin typeface="+mn-lt"/>
                <a:ea typeface="+mn-ea"/>
                <a:cs typeface="+mn-cs"/>
              </a:rPr>
              <a:t>Sobel</a:t>
            </a:r>
            <a:r>
              <a:rPr lang="en-US" sz="1200" kern="1200" dirty="0" smtClean="0">
                <a:solidFill>
                  <a:schemeClr val="tx1"/>
                </a:solidFill>
                <a:latin typeface="+mn-lt"/>
                <a:ea typeface="+mn-ea"/>
                <a:cs typeface="+mn-cs"/>
              </a:rPr>
              <a:t> operators; magnitude of the result	346</a:t>
            </a:r>
          </a:p>
          <a:p>
            <a:r>
              <a:rPr lang="en-US" sz="1200" kern="1200" dirty="0" smtClean="0">
                <a:solidFill>
                  <a:schemeClr val="tx1"/>
                </a:solidFill>
                <a:latin typeface="+mn-lt"/>
                <a:ea typeface="+mn-ea"/>
                <a:cs typeface="+mn-cs"/>
              </a:rPr>
              <a:t>Þ	Figure 10.9 Example of the convolution, pooling and decimation operations used in convolutional neural networks	347</a:t>
            </a:r>
          </a:p>
          <a:p>
            <a:r>
              <a:rPr lang="en-US" sz="1200" kern="1200" dirty="0" smtClean="0">
                <a:solidFill>
                  <a:schemeClr val="tx1"/>
                </a:solidFill>
                <a:latin typeface="+mn-lt"/>
                <a:ea typeface="+mn-ea"/>
                <a:cs typeface="+mn-cs"/>
              </a:rPr>
              <a:t>Þ	Figure 10.10 A simple autoencoder	350</a:t>
            </a:r>
          </a:p>
          <a:p>
            <a:r>
              <a:rPr lang="en-US" sz="1200" kern="1200" dirty="0" smtClean="0">
                <a:solidFill>
                  <a:schemeClr val="tx1"/>
                </a:solidFill>
                <a:latin typeface="+mn-lt"/>
                <a:ea typeface="+mn-ea"/>
                <a:cs typeface="+mn-cs"/>
              </a:rPr>
              <a:t>Þ	Figure 10.11 A deep autoencoder with multiple layers of transformation	350</a:t>
            </a:r>
          </a:p>
          <a:p>
            <a:r>
              <a:rPr lang="en-US" sz="1200" kern="1200" dirty="0" smtClean="0">
                <a:solidFill>
                  <a:schemeClr val="tx1"/>
                </a:solidFill>
                <a:latin typeface="+mn-lt"/>
                <a:ea typeface="+mn-ea"/>
                <a:cs typeface="+mn-cs"/>
              </a:rPr>
              <a:t>Þ	Figure 10.12 Low dimensional principal component space (left) compared with one learned by a deep autoencoder (right), from Hinton and Salakhutdinov (2006).	350</a:t>
            </a:r>
          </a:p>
          <a:p>
            <a:r>
              <a:rPr lang="en-US" sz="1200" kern="1200" dirty="0" smtClean="0">
                <a:solidFill>
                  <a:schemeClr val="tx1"/>
                </a:solidFill>
                <a:latin typeface="+mn-lt"/>
                <a:ea typeface="+mn-ea"/>
                <a:cs typeface="+mn-cs"/>
              </a:rPr>
              <a:t>Þ	Figure 10.13 Boltzmann machines: (a) fully connected;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restricted;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more general form of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352</a:t>
            </a:r>
          </a:p>
          <a:p>
            <a:r>
              <a:rPr lang="en-US" sz="1200" kern="1200" dirty="0" smtClean="0">
                <a:solidFill>
                  <a:schemeClr val="tx1"/>
                </a:solidFill>
                <a:latin typeface="+mn-lt"/>
                <a:ea typeface="+mn-ea"/>
                <a:cs typeface="+mn-cs"/>
              </a:rPr>
              <a:t>Þ	Figure 10.14 (a) Deep Boltzmann machine and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deep belief network	356</a:t>
            </a:r>
          </a:p>
          <a:p>
            <a:r>
              <a:rPr lang="en-US" sz="1200" kern="1200" dirty="0" smtClean="0">
                <a:solidFill>
                  <a:schemeClr val="tx1"/>
                </a:solidFill>
                <a:latin typeface="+mn-lt"/>
                <a:ea typeface="+mn-ea"/>
                <a:cs typeface="+mn-cs"/>
              </a:rPr>
              <a:t>Þ	Figure 10.15 (a) Feedforward network transformed into a recurrent network;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hidden Markov model; (</a:t>
            </a:r>
            <a:r>
              <a:rPr lang="en-US" sz="1200" kern="1200" dirty="0" err="1" smtClean="0">
                <a:solidFill>
                  <a:schemeClr val="tx1"/>
                </a:solidFill>
                <a:latin typeface="+mn-lt"/>
                <a:ea typeface="+mn-ea"/>
                <a:cs typeface="+mn-cs"/>
              </a:rPr>
              <a:t>c</a:t>
            </a:r>
            <a:r>
              <a:rPr lang="en-US" sz="1200" kern="1200" dirty="0" smtClean="0">
                <a:solidFill>
                  <a:schemeClr val="tx1"/>
                </a:solidFill>
                <a:latin typeface="+mn-lt"/>
                <a:ea typeface="+mn-ea"/>
                <a:cs typeface="+mn-cs"/>
              </a:rPr>
              <a:t>) recurrent network obtained by unwrapping (a)	358</a:t>
            </a:r>
          </a:p>
          <a:p>
            <a:r>
              <a:rPr lang="en-US" sz="1200" kern="1200" dirty="0" smtClean="0">
                <a:solidFill>
                  <a:schemeClr val="tx1"/>
                </a:solidFill>
                <a:latin typeface="+mn-lt"/>
                <a:ea typeface="+mn-ea"/>
                <a:cs typeface="+mn-cs"/>
              </a:rPr>
              <a:t>Þ	Figure 10.16 Structure of a “long short term memory” unit.	359</a:t>
            </a:r>
          </a:p>
          <a:p>
            <a:r>
              <a:rPr lang="en-US" sz="1200" kern="1200" dirty="0" smtClean="0">
                <a:solidFill>
                  <a:schemeClr val="tx1"/>
                </a:solidFill>
                <a:latin typeface="+mn-lt"/>
                <a:ea typeface="+mn-ea"/>
                <a:cs typeface="+mn-cs"/>
              </a:rPr>
              <a:t>Þ	Figure 10.17 Recurrent neural networks: (a) bidirectional, (</a:t>
            </a:r>
            <a:r>
              <a:rPr lang="en-US" sz="1200" kern="1200" dirty="0" err="1" smtClean="0">
                <a:solidFill>
                  <a:schemeClr val="tx1"/>
                </a:solidFill>
                <a:latin typeface="+mn-lt"/>
                <a:ea typeface="+mn-ea"/>
                <a:cs typeface="+mn-cs"/>
              </a:rPr>
              <a:t>b</a:t>
            </a:r>
            <a:r>
              <a:rPr lang="en-US" sz="1200" kern="1200" dirty="0" smtClean="0">
                <a:solidFill>
                  <a:schemeClr val="tx1"/>
                </a:solidFill>
                <a:latin typeface="+mn-lt"/>
                <a:ea typeface="+mn-ea"/>
                <a:cs typeface="+mn-cs"/>
              </a:rPr>
              <a:t>) encoder-decoder	360</a:t>
            </a:r>
          </a:p>
          <a:p>
            <a:r>
              <a:rPr lang="en-US" sz="1200" kern="1200" dirty="0" smtClean="0">
                <a:solidFill>
                  <a:schemeClr val="tx1"/>
                </a:solidFill>
                <a:latin typeface="+mn-lt"/>
                <a:ea typeface="+mn-ea"/>
                <a:cs typeface="+mn-cs"/>
              </a:rPr>
              <a:t>Þ	Figure 10.18 A deep encoder-decoder recurrent network.	360</a:t>
            </a:r>
          </a:p>
          <a:p>
            <a:endParaRPr lang="en-US" dirty="0"/>
          </a:p>
        </p:txBody>
      </p:sp>
      <p:sp>
        <p:nvSpPr>
          <p:cNvPr id="4" name="Slide Number Placeholder 3"/>
          <p:cNvSpPr>
            <a:spLocks noGrp="1"/>
          </p:cNvSpPr>
          <p:nvPr>
            <p:ph type="sldNum" sz="quarter" idx="10"/>
          </p:nvPr>
        </p:nvSpPr>
        <p:spPr/>
        <p:txBody>
          <a:bodyPr/>
          <a:lstStyle/>
          <a:p>
            <a:fld id="{484E1879-774E-0543-A054-9A8E05C48EB5}" type="slidenum">
              <a:rPr lang="en-CA" smtClean="0"/>
              <a:pPr/>
              <a:t>100</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fr-CA" smtClean="0"/>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smtClean="0"/>
              <a:t>Click to edit Master subtitle style</a:t>
            </a:r>
            <a:endParaRPr lang="en-CA"/>
          </a:p>
        </p:txBody>
      </p:sp>
      <p:sp>
        <p:nvSpPr>
          <p:cNvPr id="4" name="Date Placeholder 3"/>
          <p:cNvSpPr>
            <a:spLocks noGrp="1"/>
          </p:cNvSpPr>
          <p:nvPr>
            <p:ph type="dt" sz="half" idx="10"/>
          </p:nvPr>
        </p:nvSpPr>
        <p:spPr/>
        <p:txBody>
          <a:bodyPr/>
          <a:lstStyle/>
          <a:p>
            <a:fld id="{2A21DD25-9A3C-8143-9BC3-E7AF9A96CD65}" type="datetimeFigureOut">
              <a:rPr lang="en-US" smtClean="0"/>
              <a:pPr/>
              <a:t>12/11/16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7AF0F54-3F64-0343-A34E-C01AD2B59C2C}" type="slidenum">
              <a:rPr lang="en-CA" smtClean="0"/>
              <a:pPr/>
              <a:t>‹#›</a:t>
            </a:fld>
            <a:endParaRPr lang="en-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CA"/>
          </a:p>
        </p:txBody>
      </p:sp>
      <p:sp>
        <p:nvSpPr>
          <p:cNvPr id="4" name="Date Placeholder 3"/>
          <p:cNvSpPr>
            <a:spLocks noGrp="1"/>
          </p:cNvSpPr>
          <p:nvPr>
            <p:ph type="dt" sz="half" idx="10"/>
          </p:nvPr>
        </p:nvSpPr>
        <p:spPr/>
        <p:txBody>
          <a:bodyPr/>
          <a:lstStyle/>
          <a:p>
            <a:fld id="{2A21DD25-9A3C-8143-9BC3-E7AF9A96CD65}" type="datetimeFigureOut">
              <a:rPr lang="en-US" smtClean="0"/>
              <a:pPr/>
              <a:t>12/11/16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7AF0F54-3F64-0343-A34E-C01AD2B59C2C}" type="slidenum">
              <a:rPr lang="en-CA" smtClean="0"/>
              <a:pPr/>
              <a:t>‹#›</a:t>
            </a:fld>
            <a:endParaRPr lang="en-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fr-CA" smtClean="0"/>
              <a:t>Click to edit Master title style</a:t>
            </a:r>
            <a:endParaRPr lang="en-CA"/>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CA"/>
          </a:p>
        </p:txBody>
      </p:sp>
      <p:sp>
        <p:nvSpPr>
          <p:cNvPr id="4" name="Date Placeholder 3"/>
          <p:cNvSpPr>
            <a:spLocks noGrp="1"/>
          </p:cNvSpPr>
          <p:nvPr>
            <p:ph type="dt" sz="half" idx="10"/>
          </p:nvPr>
        </p:nvSpPr>
        <p:spPr/>
        <p:txBody>
          <a:bodyPr/>
          <a:lstStyle/>
          <a:p>
            <a:fld id="{2A21DD25-9A3C-8143-9BC3-E7AF9A96CD65}" type="datetimeFigureOut">
              <a:rPr lang="en-US" smtClean="0"/>
              <a:pPr/>
              <a:t>12/11/16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7AF0F54-3F64-0343-A34E-C01AD2B59C2C}" type="slidenum">
              <a:rPr lang="en-CA" smtClean="0"/>
              <a:pPr/>
              <a:t>‹#›</a:t>
            </a:fld>
            <a:endParaRPr lang="en-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2848"/>
            <a:ext cx="8229600" cy="1143000"/>
          </a:xfrm>
        </p:spPr>
        <p:txBody>
          <a:bodyPr/>
          <a:lstStyle/>
          <a:p>
            <a:r>
              <a:rPr lang="fr-CA" smtClean="0"/>
              <a:t>Click to edit Master title style</a:t>
            </a:r>
            <a:endParaRPr lang="en-CA"/>
          </a:p>
        </p:txBody>
      </p:sp>
      <p:sp>
        <p:nvSpPr>
          <p:cNvPr id="3" name="Content Placeholder 2"/>
          <p:cNvSpPr>
            <a:spLocks noGrp="1"/>
          </p:cNvSpPr>
          <p:nvPr>
            <p:ph idx="1"/>
          </p:nvPr>
        </p:nvSpPr>
        <p:spPr>
          <a:xfrm>
            <a:off x="457200" y="1350932"/>
            <a:ext cx="8229600" cy="4880916"/>
          </a:xfrm>
        </p:spPr>
        <p:txBody>
          <a:bodyPr/>
          <a:lstStyle/>
          <a:p>
            <a:pPr lvl="0"/>
            <a:r>
              <a:rPr lang="fr-CA" dirty="0" smtClean="0"/>
              <a:t>Click to </a:t>
            </a:r>
            <a:r>
              <a:rPr lang="fr-CA" dirty="0" err="1" smtClean="0"/>
              <a:t>edit</a:t>
            </a:r>
            <a:r>
              <a:rPr lang="fr-CA" dirty="0" smtClean="0"/>
              <a:t> Master </a:t>
            </a:r>
            <a:r>
              <a:rPr lang="fr-CA" dirty="0" err="1" smtClean="0"/>
              <a:t>text</a:t>
            </a:r>
            <a:r>
              <a:rPr lang="fr-CA" dirty="0" smtClean="0"/>
              <a:t> styles</a:t>
            </a:r>
          </a:p>
          <a:p>
            <a:pPr lvl="1"/>
            <a:r>
              <a:rPr lang="fr-CA" dirty="0" smtClean="0"/>
              <a:t>Second </a:t>
            </a:r>
            <a:r>
              <a:rPr lang="fr-CA" dirty="0" err="1" smtClean="0"/>
              <a:t>level</a:t>
            </a:r>
            <a:endParaRPr lang="fr-CA" dirty="0" smtClean="0"/>
          </a:p>
          <a:p>
            <a:pPr lvl="2"/>
            <a:r>
              <a:rPr lang="fr-CA" dirty="0" err="1" smtClean="0"/>
              <a:t>Third</a:t>
            </a:r>
            <a:r>
              <a:rPr lang="fr-CA" dirty="0" smtClean="0"/>
              <a:t> </a:t>
            </a:r>
            <a:r>
              <a:rPr lang="fr-CA" dirty="0" err="1" smtClean="0"/>
              <a:t>level</a:t>
            </a:r>
            <a:endParaRPr lang="fr-CA" dirty="0" smtClean="0"/>
          </a:p>
          <a:p>
            <a:pPr lvl="3"/>
            <a:r>
              <a:rPr lang="fr-CA" dirty="0" err="1" smtClean="0"/>
              <a:t>Fourth</a:t>
            </a:r>
            <a:r>
              <a:rPr lang="fr-CA" dirty="0" smtClean="0"/>
              <a:t> </a:t>
            </a:r>
            <a:r>
              <a:rPr lang="fr-CA" dirty="0" err="1" smtClean="0"/>
              <a:t>level</a:t>
            </a:r>
            <a:endParaRPr lang="fr-CA" dirty="0" smtClean="0"/>
          </a:p>
          <a:p>
            <a:pPr lvl="4"/>
            <a:r>
              <a:rPr lang="fr-CA" dirty="0" err="1" smtClean="0"/>
              <a:t>Fifth</a:t>
            </a:r>
            <a:r>
              <a:rPr lang="fr-CA" dirty="0" smtClean="0"/>
              <a:t> </a:t>
            </a:r>
            <a:r>
              <a:rPr lang="fr-CA" dirty="0" err="1" smtClean="0"/>
              <a:t>level</a:t>
            </a:r>
            <a:endParaRPr lang="en-CA" dirty="0"/>
          </a:p>
        </p:txBody>
      </p:sp>
      <p:sp>
        <p:nvSpPr>
          <p:cNvPr id="4" name="Date Placeholder 3"/>
          <p:cNvSpPr>
            <a:spLocks noGrp="1"/>
          </p:cNvSpPr>
          <p:nvPr>
            <p:ph type="dt" sz="half" idx="10"/>
          </p:nvPr>
        </p:nvSpPr>
        <p:spPr/>
        <p:txBody>
          <a:bodyPr/>
          <a:lstStyle/>
          <a:p>
            <a:fld id="{2A21DD25-9A3C-8143-9BC3-E7AF9A96CD65}" type="datetimeFigureOut">
              <a:rPr lang="en-US" smtClean="0"/>
              <a:pPr/>
              <a:t>12/11/16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7AF0F54-3F64-0343-A34E-C01AD2B59C2C}" type="slidenum">
              <a:rPr lang="en-CA" smtClean="0"/>
              <a:pPr/>
              <a:t>‹#›</a:t>
            </a:fld>
            <a:endParaRPr lang="en-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fr-CA" smtClean="0"/>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smtClean="0"/>
              <a:t>Click to edit Master text styles</a:t>
            </a:r>
          </a:p>
        </p:txBody>
      </p:sp>
      <p:sp>
        <p:nvSpPr>
          <p:cNvPr id="4" name="Date Placeholder 3"/>
          <p:cNvSpPr>
            <a:spLocks noGrp="1"/>
          </p:cNvSpPr>
          <p:nvPr>
            <p:ph type="dt" sz="half" idx="10"/>
          </p:nvPr>
        </p:nvSpPr>
        <p:spPr/>
        <p:txBody>
          <a:bodyPr/>
          <a:lstStyle/>
          <a:p>
            <a:fld id="{2A21DD25-9A3C-8143-9BC3-E7AF9A96CD65}" type="datetimeFigureOut">
              <a:rPr lang="en-US" smtClean="0"/>
              <a:pPr/>
              <a:t>12/11/16</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7AF0F54-3F64-0343-A34E-C01AD2B59C2C}" type="slidenum">
              <a:rPr lang="en-CA" smtClean="0"/>
              <a:pPr/>
              <a:t>‹#›</a:t>
            </a:fld>
            <a:endParaRPr lang="en-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CA"/>
          </a:p>
        </p:txBody>
      </p:sp>
      <p:sp>
        <p:nvSpPr>
          <p:cNvPr id="3" name="Content Placeholder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CA"/>
          </a:p>
        </p:txBody>
      </p:sp>
      <p:sp>
        <p:nvSpPr>
          <p:cNvPr id="4" name="Content Placeholder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CA"/>
          </a:p>
        </p:txBody>
      </p:sp>
      <p:sp>
        <p:nvSpPr>
          <p:cNvPr id="5" name="Date Placeholder 4"/>
          <p:cNvSpPr>
            <a:spLocks noGrp="1"/>
          </p:cNvSpPr>
          <p:nvPr>
            <p:ph type="dt" sz="half" idx="10"/>
          </p:nvPr>
        </p:nvSpPr>
        <p:spPr/>
        <p:txBody>
          <a:bodyPr/>
          <a:lstStyle/>
          <a:p>
            <a:fld id="{2A21DD25-9A3C-8143-9BC3-E7AF9A96CD65}" type="datetimeFigureOut">
              <a:rPr lang="en-US" smtClean="0"/>
              <a:pPr/>
              <a:t>12/11/16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7AF0F54-3F64-0343-A34E-C01AD2B59C2C}" type="slidenum">
              <a:rPr lang="en-CA" smtClean="0"/>
              <a:pPr/>
              <a:t>‹#›</a:t>
            </a:fld>
            <a:endParaRPr lang="en-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smtClean="0"/>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CA"/>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CA"/>
          </a:p>
        </p:txBody>
      </p:sp>
      <p:sp>
        <p:nvSpPr>
          <p:cNvPr id="7" name="Date Placeholder 6"/>
          <p:cNvSpPr>
            <a:spLocks noGrp="1"/>
          </p:cNvSpPr>
          <p:nvPr>
            <p:ph type="dt" sz="half" idx="10"/>
          </p:nvPr>
        </p:nvSpPr>
        <p:spPr/>
        <p:txBody>
          <a:bodyPr/>
          <a:lstStyle/>
          <a:p>
            <a:fld id="{2A21DD25-9A3C-8143-9BC3-E7AF9A96CD65}" type="datetimeFigureOut">
              <a:rPr lang="en-US" smtClean="0"/>
              <a:pPr/>
              <a:t>12/11/16</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B7AF0F54-3F64-0343-A34E-C01AD2B59C2C}" type="slidenum">
              <a:rPr lang="en-CA" smtClean="0"/>
              <a:pPr/>
              <a:t>‹#›</a:t>
            </a:fld>
            <a:endParaRPr lang="en-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CA"/>
          </a:p>
        </p:txBody>
      </p:sp>
      <p:sp>
        <p:nvSpPr>
          <p:cNvPr id="3" name="Date Placeholder 2"/>
          <p:cNvSpPr>
            <a:spLocks noGrp="1"/>
          </p:cNvSpPr>
          <p:nvPr>
            <p:ph type="dt" sz="half" idx="10"/>
          </p:nvPr>
        </p:nvSpPr>
        <p:spPr/>
        <p:txBody>
          <a:bodyPr/>
          <a:lstStyle/>
          <a:p>
            <a:fld id="{2A21DD25-9A3C-8143-9BC3-E7AF9A96CD65}" type="datetimeFigureOut">
              <a:rPr lang="en-US" smtClean="0"/>
              <a:pPr/>
              <a:t>12/11/16</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B7AF0F54-3F64-0343-A34E-C01AD2B59C2C}" type="slidenum">
              <a:rPr lang="en-CA" smtClean="0"/>
              <a:pPr/>
              <a:t>‹#›</a:t>
            </a:fld>
            <a:endParaRPr lang="en-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21DD25-9A3C-8143-9BC3-E7AF9A96CD65}" type="datetimeFigureOut">
              <a:rPr lang="en-US" smtClean="0"/>
              <a:pPr/>
              <a:t>12/11/16</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B7AF0F54-3F64-0343-A34E-C01AD2B59C2C}" type="slidenum">
              <a:rPr lang="en-CA" smtClean="0"/>
              <a:pPr/>
              <a:t>‹#›</a:t>
            </a:fld>
            <a:endParaRPr lang="en-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fr-CA" smtClean="0"/>
              <a:t>Click to edit Master title style</a:t>
            </a:r>
            <a:endParaRPr lang="en-CA"/>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CA"/>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2A21DD25-9A3C-8143-9BC3-E7AF9A96CD65}" type="datetimeFigureOut">
              <a:rPr lang="en-US" smtClean="0"/>
              <a:pPr/>
              <a:t>12/11/16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7AF0F54-3F64-0343-A34E-C01AD2B59C2C}" type="slidenum">
              <a:rPr lang="en-CA" smtClean="0"/>
              <a:pPr/>
              <a:t>‹#›</a:t>
            </a:fld>
            <a:endParaRPr lang="en-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smtClean="0"/>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2A21DD25-9A3C-8143-9BC3-E7AF9A96CD65}" type="datetimeFigureOut">
              <a:rPr lang="en-US" smtClean="0"/>
              <a:pPr/>
              <a:t>12/11/16</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7AF0F54-3F64-0343-A34E-C01AD2B59C2C}" type="slidenum">
              <a:rPr lang="en-CA" smtClean="0"/>
              <a:pPr/>
              <a:t>‹#›</a:t>
            </a:fld>
            <a:endParaRPr lang="en-CA"/>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dirty="0" smtClean="0"/>
              <a:t>Click to </a:t>
            </a:r>
            <a:r>
              <a:rPr lang="fr-CA" dirty="0" err="1" smtClean="0"/>
              <a:t>edit</a:t>
            </a:r>
            <a:r>
              <a:rPr lang="fr-CA" dirty="0" smtClean="0"/>
              <a:t> Master </a:t>
            </a:r>
            <a:r>
              <a:rPr lang="fr-CA" dirty="0" err="1" smtClean="0"/>
              <a:t>title</a:t>
            </a:r>
            <a:r>
              <a:rPr lang="fr-CA" dirty="0" smtClean="0"/>
              <a:t> style</a:t>
            </a:r>
            <a:endParaRPr lang="en-CA" dirty="0"/>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fr-CA" dirty="0" smtClean="0"/>
              <a:t>Click to </a:t>
            </a:r>
            <a:r>
              <a:rPr lang="fr-CA" dirty="0" err="1" smtClean="0"/>
              <a:t>edit</a:t>
            </a:r>
            <a:r>
              <a:rPr lang="fr-CA" dirty="0" smtClean="0"/>
              <a:t> Master </a:t>
            </a:r>
            <a:r>
              <a:rPr lang="fr-CA" dirty="0" err="1" smtClean="0"/>
              <a:t>text</a:t>
            </a:r>
            <a:r>
              <a:rPr lang="fr-CA" dirty="0" smtClean="0"/>
              <a:t> styles</a:t>
            </a:r>
          </a:p>
          <a:p>
            <a:pPr lvl="1"/>
            <a:r>
              <a:rPr lang="fr-CA" dirty="0" smtClean="0"/>
              <a:t>Second </a:t>
            </a:r>
            <a:r>
              <a:rPr lang="fr-CA" dirty="0" err="1" smtClean="0"/>
              <a:t>level</a:t>
            </a:r>
            <a:endParaRPr lang="fr-CA" dirty="0" smtClean="0"/>
          </a:p>
          <a:p>
            <a:pPr lvl="2"/>
            <a:r>
              <a:rPr lang="fr-CA" dirty="0" err="1" smtClean="0"/>
              <a:t>Third</a:t>
            </a:r>
            <a:r>
              <a:rPr lang="fr-CA" dirty="0" smtClean="0"/>
              <a:t> </a:t>
            </a:r>
            <a:r>
              <a:rPr lang="fr-CA" dirty="0" err="1" smtClean="0"/>
              <a:t>level</a:t>
            </a:r>
            <a:endParaRPr lang="fr-CA" dirty="0" smtClean="0"/>
          </a:p>
          <a:p>
            <a:pPr lvl="3"/>
            <a:r>
              <a:rPr lang="fr-CA" dirty="0" err="1" smtClean="0"/>
              <a:t>Fourth</a:t>
            </a:r>
            <a:r>
              <a:rPr lang="fr-CA" dirty="0" smtClean="0"/>
              <a:t> </a:t>
            </a:r>
            <a:r>
              <a:rPr lang="fr-CA" dirty="0" err="1" smtClean="0"/>
              <a:t>level</a:t>
            </a:r>
            <a:endParaRPr lang="fr-CA" dirty="0" smtClean="0"/>
          </a:p>
          <a:p>
            <a:pPr lvl="4"/>
            <a:r>
              <a:rPr lang="fr-CA" dirty="0" err="1" smtClean="0"/>
              <a:t>Fifth</a:t>
            </a:r>
            <a:r>
              <a:rPr lang="fr-CA" dirty="0" smtClean="0"/>
              <a:t> </a:t>
            </a:r>
            <a:r>
              <a:rPr lang="fr-CA" dirty="0" err="1" smtClean="0"/>
              <a:t>level</a:t>
            </a:r>
            <a:endParaRPr lang="en-CA" dirty="0"/>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21DD25-9A3C-8143-9BC3-E7AF9A96CD65}" type="datetimeFigureOut">
              <a:rPr lang="en-US" smtClean="0"/>
              <a:pPr/>
              <a:t>12/11/16</a:t>
            </a:fld>
            <a:endParaRPr lang="en-CA"/>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AF0F54-3F64-0343-A34E-C01AD2B59C2C}" type="slidenum">
              <a:rPr lang="en-CA" smtClean="0"/>
              <a:pPr/>
              <a:t>‹#›</a:t>
            </a:fld>
            <a:endParaRPr lang="en-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4.bin"/><Relationship Id="rId4" Type="http://schemas.openxmlformats.org/officeDocument/2006/relationships/image" Target="../media/image5.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83.bin"/><Relationship Id="rId4" Type="http://schemas.openxmlformats.org/officeDocument/2006/relationships/image" Target="../media/image102.emf"/><Relationship Id="rId1" Type="http://schemas.openxmlformats.org/officeDocument/2006/relationships/vmlDrawing" Target="../drawings/vmlDrawing35.vml"/><Relationship Id="rId2"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84.bin"/><Relationship Id="rId4" Type="http://schemas.openxmlformats.org/officeDocument/2006/relationships/image" Target="../media/image103.emf"/><Relationship Id="rId1" Type="http://schemas.openxmlformats.org/officeDocument/2006/relationships/vmlDrawing" Target="../drawings/vmlDrawing36.vml"/><Relationship Id="rId2"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104.emf"/><Relationship Id="rId4" Type="http://schemas.openxmlformats.org/officeDocument/2006/relationships/image" Target="../media/image105.emf"/><Relationship Id="rId5" Type="http://schemas.openxmlformats.org/officeDocument/2006/relationships/image" Target="../media/image106.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08.xml.rels><?xml version="1.0" encoding="UTF-8" standalone="yes"?>
<Relationships xmlns="http://schemas.openxmlformats.org/package/2006/relationships"><Relationship Id="rId3" Type="http://schemas.openxmlformats.org/officeDocument/2006/relationships/image" Target="../media/image104.emf"/><Relationship Id="rId4" Type="http://schemas.openxmlformats.org/officeDocument/2006/relationships/image" Target="../media/image105.emf"/><Relationship Id="rId5" Type="http://schemas.openxmlformats.org/officeDocument/2006/relationships/image" Target="../media/image106.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09.xml.rels><?xml version="1.0" encoding="UTF-8" standalone="yes"?>
<Relationships xmlns="http://schemas.openxmlformats.org/package/2006/relationships"><Relationship Id="rId3" Type="http://schemas.openxmlformats.org/officeDocument/2006/relationships/image" Target="../media/image104.emf"/><Relationship Id="rId4" Type="http://schemas.openxmlformats.org/officeDocument/2006/relationships/image" Target="../media/image105.emf"/><Relationship Id="rId5" Type="http://schemas.openxmlformats.org/officeDocument/2006/relationships/image" Target="../media/image106.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7.emf"/></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5.bin"/><Relationship Id="rId4" Type="http://schemas.openxmlformats.org/officeDocument/2006/relationships/image" Target="../media/image7.emf"/><Relationship Id="rId5" Type="http://schemas.openxmlformats.org/officeDocument/2006/relationships/oleObject" Target="../embeddings/oleObject6.bin"/><Relationship Id="rId6" Type="http://schemas.openxmlformats.org/officeDocument/2006/relationships/image" Target="../media/image8.emf"/><Relationship Id="rId7" Type="http://schemas.openxmlformats.org/officeDocument/2006/relationships/oleObject" Target="../embeddings/oleObject7.bin"/><Relationship Id="rId8" Type="http://schemas.openxmlformats.org/officeDocument/2006/relationships/image" Target="../media/image9.emf"/><Relationship Id="rId9" Type="http://schemas.openxmlformats.org/officeDocument/2006/relationships/oleObject" Target="../embeddings/oleObject8.bin"/><Relationship Id="rId10" Type="http://schemas.openxmlformats.org/officeDocument/2006/relationships/image" Target="../media/image10.emf"/><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9.bin"/><Relationship Id="rId4" Type="http://schemas.openxmlformats.org/officeDocument/2006/relationships/image" Target="../media/image13.emf"/><Relationship Id="rId5" Type="http://schemas.openxmlformats.org/officeDocument/2006/relationships/oleObject" Target="../embeddings/oleObject10.bin"/><Relationship Id="rId6" Type="http://schemas.openxmlformats.org/officeDocument/2006/relationships/image" Target="../media/image14.emf"/><Relationship Id="rId7" Type="http://schemas.openxmlformats.org/officeDocument/2006/relationships/oleObject" Target="../embeddings/oleObject11.bin"/><Relationship Id="rId8" Type="http://schemas.openxmlformats.org/officeDocument/2006/relationships/image" Target="../media/image15.emf"/><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12.bin"/><Relationship Id="rId4" Type="http://schemas.openxmlformats.org/officeDocument/2006/relationships/image" Target="../media/image16.emf"/><Relationship Id="rId5" Type="http://schemas.openxmlformats.org/officeDocument/2006/relationships/oleObject" Target="../embeddings/oleObject13.bin"/><Relationship Id="rId6" Type="http://schemas.openxmlformats.org/officeDocument/2006/relationships/image" Target="../media/image17.emf"/><Relationship Id="rId7" Type="http://schemas.openxmlformats.org/officeDocument/2006/relationships/oleObject" Target="../embeddings/oleObject14.bin"/><Relationship Id="rId8" Type="http://schemas.openxmlformats.org/officeDocument/2006/relationships/image" Target="../media/image18.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15.bin"/><Relationship Id="rId4" Type="http://schemas.openxmlformats.org/officeDocument/2006/relationships/image" Target="../media/image19.emf"/><Relationship Id="rId5" Type="http://schemas.openxmlformats.org/officeDocument/2006/relationships/oleObject" Target="../embeddings/oleObject16.bin"/><Relationship Id="rId6" Type="http://schemas.openxmlformats.org/officeDocument/2006/relationships/image" Target="../media/image20.emf"/><Relationship Id="rId7" Type="http://schemas.openxmlformats.org/officeDocument/2006/relationships/oleObject" Target="../embeddings/oleObject17.bin"/><Relationship Id="rId8" Type="http://schemas.openxmlformats.org/officeDocument/2006/relationships/image" Target="../media/image21.emf"/><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18.bin"/><Relationship Id="rId4" Type="http://schemas.openxmlformats.org/officeDocument/2006/relationships/image" Target="../media/image22.emf"/><Relationship Id="rId5" Type="http://schemas.openxmlformats.org/officeDocument/2006/relationships/oleObject" Target="../embeddings/oleObject19.bin"/><Relationship Id="rId6" Type="http://schemas.openxmlformats.org/officeDocument/2006/relationships/image" Target="../media/image23.emf"/><Relationship Id="rId1" Type="http://schemas.openxmlformats.org/officeDocument/2006/relationships/vmlDrawing" Target="../drawings/vmlDrawing7.vml"/><Relationship Id="rId2"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0.bin"/><Relationship Id="rId4" Type="http://schemas.openxmlformats.org/officeDocument/2006/relationships/image" Target="../media/image24.emf"/><Relationship Id="rId1" Type="http://schemas.openxmlformats.org/officeDocument/2006/relationships/vmlDrawing" Target="../drawings/vmlDrawing8.vml"/><Relationship Id="rId2"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1.bin"/><Relationship Id="rId4" Type="http://schemas.openxmlformats.org/officeDocument/2006/relationships/image" Target="../media/image25.emf"/><Relationship Id="rId5" Type="http://schemas.openxmlformats.org/officeDocument/2006/relationships/oleObject" Target="../embeddings/oleObject22.bin"/><Relationship Id="rId6" Type="http://schemas.openxmlformats.org/officeDocument/2006/relationships/image" Target="../media/image26.emf"/><Relationship Id="rId7" Type="http://schemas.openxmlformats.org/officeDocument/2006/relationships/oleObject" Target="../embeddings/oleObject23.bin"/><Relationship Id="rId8" Type="http://schemas.openxmlformats.org/officeDocument/2006/relationships/image" Target="../media/image27.emf"/><Relationship Id="rId1" Type="http://schemas.openxmlformats.org/officeDocument/2006/relationships/vmlDrawing" Target="../drawings/vmlDrawing9.vml"/><Relationship Id="rId2"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4.bin"/><Relationship Id="rId4" Type="http://schemas.openxmlformats.org/officeDocument/2006/relationships/image" Target="../media/image28.emf"/><Relationship Id="rId1" Type="http://schemas.openxmlformats.org/officeDocument/2006/relationships/vmlDrawing" Target="../drawings/vmlDrawing10.vml"/><Relationship Id="rId2"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5.bin"/><Relationship Id="rId4" Type="http://schemas.openxmlformats.org/officeDocument/2006/relationships/image" Target="../media/image29.emf"/><Relationship Id="rId5" Type="http://schemas.openxmlformats.org/officeDocument/2006/relationships/oleObject" Target="../embeddings/oleObject26.bin"/><Relationship Id="rId6" Type="http://schemas.openxmlformats.org/officeDocument/2006/relationships/image" Target="../media/image30.emf"/><Relationship Id="rId7" Type="http://schemas.openxmlformats.org/officeDocument/2006/relationships/oleObject" Target="../embeddings/oleObject27.bin"/><Relationship Id="rId8" Type="http://schemas.openxmlformats.org/officeDocument/2006/relationships/image" Target="../media/image31.emf"/><Relationship Id="rId1" Type="http://schemas.openxmlformats.org/officeDocument/2006/relationships/vmlDrawing" Target="../drawings/vmlDrawing11.vml"/><Relationship Id="rId2"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1" Type="http://schemas.openxmlformats.org/officeDocument/2006/relationships/oleObject" Target="../embeddings/oleObject32.bin"/><Relationship Id="rId12" Type="http://schemas.openxmlformats.org/officeDocument/2006/relationships/image" Target="../media/image36.emf"/><Relationship Id="rId13" Type="http://schemas.openxmlformats.org/officeDocument/2006/relationships/oleObject" Target="../embeddings/oleObject33.bin"/><Relationship Id="rId14" Type="http://schemas.openxmlformats.org/officeDocument/2006/relationships/image" Target="../media/image37.emf"/><Relationship Id="rId1" Type="http://schemas.openxmlformats.org/officeDocument/2006/relationships/vmlDrawing" Target="../drawings/vmlDrawing12.vml"/><Relationship Id="rId2" Type="http://schemas.openxmlformats.org/officeDocument/2006/relationships/slideLayout" Target="../slideLayouts/slideLayout7.xml"/><Relationship Id="rId3" Type="http://schemas.openxmlformats.org/officeDocument/2006/relationships/oleObject" Target="../embeddings/oleObject28.bin"/><Relationship Id="rId4" Type="http://schemas.openxmlformats.org/officeDocument/2006/relationships/image" Target="../media/image32.emf"/><Relationship Id="rId5" Type="http://schemas.openxmlformats.org/officeDocument/2006/relationships/oleObject" Target="../embeddings/oleObject29.bin"/><Relationship Id="rId6" Type="http://schemas.openxmlformats.org/officeDocument/2006/relationships/image" Target="../media/image33.emf"/><Relationship Id="rId7" Type="http://schemas.openxmlformats.org/officeDocument/2006/relationships/oleObject" Target="../embeddings/oleObject30.bin"/><Relationship Id="rId8" Type="http://schemas.openxmlformats.org/officeDocument/2006/relationships/image" Target="../media/image34.emf"/><Relationship Id="rId9" Type="http://schemas.openxmlformats.org/officeDocument/2006/relationships/oleObject" Target="../embeddings/oleObject31.bin"/><Relationship Id="rId10" Type="http://schemas.openxmlformats.org/officeDocument/2006/relationships/image" Target="../media/image3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34.bin"/><Relationship Id="rId4" Type="http://schemas.openxmlformats.org/officeDocument/2006/relationships/image" Target="../media/image38.emf"/><Relationship Id="rId5" Type="http://schemas.openxmlformats.org/officeDocument/2006/relationships/oleObject" Target="../embeddings/oleObject35.bin"/><Relationship Id="rId6" Type="http://schemas.openxmlformats.org/officeDocument/2006/relationships/image" Target="../media/image39.emf"/><Relationship Id="rId7" Type="http://schemas.openxmlformats.org/officeDocument/2006/relationships/oleObject" Target="../embeddings/oleObject36.bin"/><Relationship Id="rId8" Type="http://schemas.openxmlformats.org/officeDocument/2006/relationships/image" Target="../media/image40.emf"/><Relationship Id="rId9" Type="http://schemas.openxmlformats.org/officeDocument/2006/relationships/oleObject" Target="../embeddings/oleObject37.bin"/><Relationship Id="rId10" Type="http://schemas.openxmlformats.org/officeDocument/2006/relationships/image" Target="../media/image41.emf"/><Relationship Id="rId1" Type="http://schemas.openxmlformats.org/officeDocument/2006/relationships/vmlDrawing" Target="../drawings/vmlDrawing13.vml"/><Relationship Id="rId2"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9" Type="http://schemas.openxmlformats.org/officeDocument/2006/relationships/oleObject" Target="../embeddings/oleObject41.bin"/><Relationship Id="rId20" Type="http://schemas.openxmlformats.org/officeDocument/2006/relationships/image" Target="../media/image50.emf"/><Relationship Id="rId21" Type="http://schemas.openxmlformats.org/officeDocument/2006/relationships/oleObject" Target="../embeddings/oleObject47.bin"/><Relationship Id="rId22" Type="http://schemas.openxmlformats.org/officeDocument/2006/relationships/image" Target="../media/image51.emf"/><Relationship Id="rId10" Type="http://schemas.openxmlformats.org/officeDocument/2006/relationships/image" Target="../media/image45.emf"/><Relationship Id="rId11" Type="http://schemas.openxmlformats.org/officeDocument/2006/relationships/oleObject" Target="../embeddings/oleObject42.bin"/><Relationship Id="rId12" Type="http://schemas.openxmlformats.org/officeDocument/2006/relationships/image" Target="../media/image46.emf"/><Relationship Id="rId13" Type="http://schemas.openxmlformats.org/officeDocument/2006/relationships/oleObject" Target="../embeddings/oleObject43.bin"/><Relationship Id="rId14" Type="http://schemas.openxmlformats.org/officeDocument/2006/relationships/image" Target="../media/image47.emf"/><Relationship Id="rId15" Type="http://schemas.openxmlformats.org/officeDocument/2006/relationships/oleObject" Target="../embeddings/oleObject44.bin"/><Relationship Id="rId16" Type="http://schemas.openxmlformats.org/officeDocument/2006/relationships/image" Target="../media/image48.emf"/><Relationship Id="rId17" Type="http://schemas.openxmlformats.org/officeDocument/2006/relationships/oleObject" Target="../embeddings/oleObject45.bin"/><Relationship Id="rId18" Type="http://schemas.openxmlformats.org/officeDocument/2006/relationships/image" Target="../media/image49.emf"/><Relationship Id="rId19" Type="http://schemas.openxmlformats.org/officeDocument/2006/relationships/oleObject" Target="../embeddings/oleObject46.bin"/><Relationship Id="rId1" Type="http://schemas.openxmlformats.org/officeDocument/2006/relationships/vmlDrawing" Target="../drawings/vmlDrawing14.vml"/><Relationship Id="rId2" Type="http://schemas.openxmlformats.org/officeDocument/2006/relationships/slideLayout" Target="../slideLayouts/slideLayout7.xml"/><Relationship Id="rId3" Type="http://schemas.openxmlformats.org/officeDocument/2006/relationships/oleObject" Target="../embeddings/oleObject38.bin"/><Relationship Id="rId4" Type="http://schemas.openxmlformats.org/officeDocument/2006/relationships/image" Target="../media/image42.emf"/><Relationship Id="rId5" Type="http://schemas.openxmlformats.org/officeDocument/2006/relationships/oleObject" Target="../embeddings/oleObject39.bin"/><Relationship Id="rId6" Type="http://schemas.openxmlformats.org/officeDocument/2006/relationships/image" Target="../media/image43.emf"/><Relationship Id="rId7" Type="http://schemas.openxmlformats.org/officeDocument/2006/relationships/oleObject" Target="../embeddings/oleObject40.bin"/><Relationship Id="rId8" Type="http://schemas.openxmlformats.org/officeDocument/2006/relationships/image" Target="../media/image44.emf"/></Relationships>
</file>

<file path=ppt/slides/_rels/slide32.xml.rels><?xml version="1.0" encoding="UTF-8" standalone="yes"?>
<Relationships xmlns="http://schemas.openxmlformats.org/package/2006/relationships"><Relationship Id="rId3" Type="http://schemas.openxmlformats.org/officeDocument/2006/relationships/image" Target="../media/image53.emf"/><Relationship Id="rId4" Type="http://schemas.openxmlformats.org/officeDocument/2006/relationships/oleObject" Target="../embeddings/oleObject48.bin"/><Relationship Id="rId5" Type="http://schemas.openxmlformats.org/officeDocument/2006/relationships/image" Target="../media/image52.emf"/><Relationship Id="rId1" Type="http://schemas.openxmlformats.org/officeDocument/2006/relationships/vmlDrawing" Target="../drawings/vmlDrawing15.vml"/><Relationship Id="rId2"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49.bin"/><Relationship Id="rId4" Type="http://schemas.openxmlformats.org/officeDocument/2006/relationships/image" Target="../media/image54.emf"/><Relationship Id="rId1" Type="http://schemas.openxmlformats.org/officeDocument/2006/relationships/vmlDrawing" Target="../drawings/vmlDrawing16.vml"/><Relationship Id="rId2"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50.bin"/><Relationship Id="rId4" Type="http://schemas.openxmlformats.org/officeDocument/2006/relationships/image" Target="../media/image55.emf"/><Relationship Id="rId1" Type="http://schemas.openxmlformats.org/officeDocument/2006/relationships/vmlDrawing" Target="../drawings/vmlDrawing17.vml"/><Relationship Id="rId2"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51.bin"/><Relationship Id="rId4" Type="http://schemas.openxmlformats.org/officeDocument/2006/relationships/image" Target="../media/image56.emf"/><Relationship Id="rId5" Type="http://schemas.openxmlformats.org/officeDocument/2006/relationships/oleObject" Target="../embeddings/oleObject52.bin"/><Relationship Id="rId6" Type="http://schemas.openxmlformats.org/officeDocument/2006/relationships/image" Target="../media/image57.emf"/><Relationship Id="rId1" Type="http://schemas.openxmlformats.org/officeDocument/2006/relationships/vmlDrawing" Target="../drawings/vmlDrawing18.vml"/><Relationship Id="rId2"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53.bin"/><Relationship Id="rId4" Type="http://schemas.openxmlformats.org/officeDocument/2006/relationships/image" Target="../media/image58.emf"/><Relationship Id="rId1" Type="http://schemas.openxmlformats.org/officeDocument/2006/relationships/vmlDrawing" Target="../drawings/vmlDrawing19.vml"/><Relationship Id="rId2"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9.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54.bin"/><Relationship Id="rId4" Type="http://schemas.openxmlformats.org/officeDocument/2006/relationships/image" Target="../media/image60.emf"/><Relationship Id="rId1" Type="http://schemas.openxmlformats.org/officeDocument/2006/relationships/vmlDrawing" Target="../drawings/vmlDrawing20.vml"/><Relationship Id="rId2"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62.png"/><Relationship Id="rId4" Type="http://schemas.openxmlformats.org/officeDocument/2006/relationships/image" Target="../media/image63.emf"/><Relationship Id="rId5" Type="http://schemas.openxmlformats.org/officeDocument/2006/relationships/image" Target="../media/image64.jpeg"/><Relationship Id="rId6" Type="http://schemas.openxmlformats.org/officeDocument/2006/relationships/image" Target="../media/image65.emf"/><Relationship Id="rId7" Type="http://schemas.openxmlformats.org/officeDocument/2006/relationships/oleObject" Target="../embeddings/oleObject55.bin"/><Relationship Id="rId8" Type="http://schemas.openxmlformats.org/officeDocument/2006/relationships/image" Target="../media/image61.emf"/><Relationship Id="rId1" Type="http://schemas.openxmlformats.org/officeDocument/2006/relationships/vmlDrawing" Target="../drawings/vmlDrawing21.vml"/><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6.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56.bin"/><Relationship Id="rId4" Type="http://schemas.openxmlformats.org/officeDocument/2006/relationships/image" Target="../media/image67.emf"/><Relationship Id="rId1" Type="http://schemas.openxmlformats.org/officeDocument/2006/relationships/vmlDrawing" Target="../drawings/vmlDrawing22.vml"/><Relationship Id="rId2"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57.bin"/><Relationship Id="rId4" Type="http://schemas.openxmlformats.org/officeDocument/2006/relationships/image" Target="../media/image68.emf"/><Relationship Id="rId5" Type="http://schemas.openxmlformats.org/officeDocument/2006/relationships/oleObject" Target="../embeddings/oleObject58.bin"/><Relationship Id="rId6" Type="http://schemas.openxmlformats.org/officeDocument/2006/relationships/image" Target="../media/image69.emf"/><Relationship Id="rId7" Type="http://schemas.openxmlformats.org/officeDocument/2006/relationships/oleObject" Target="../embeddings/oleObject59.bin"/><Relationship Id="rId8" Type="http://schemas.openxmlformats.org/officeDocument/2006/relationships/image" Target="../media/image70.emf"/><Relationship Id="rId1" Type="http://schemas.openxmlformats.org/officeDocument/2006/relationships/vmlDrawing" Target="../drawings/vmlDrawing23.vml"/><Relationship Id="rId2"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1" Type="http://schemas.openxmlformats.org/officeDocument/2006/relationships/image" Target="../media/image72.emf"/><Relationship Id="rId12" Type="http://schemas.openxmlformats.org/officeDocument/2006/relationships/oleObject" Target="../embeddings/oleObject62.bin"/><Relationship Id="rId13" Type="http://schemas.openxmlformats.org/officeDocument/2006/relationships/image" Target="../media/image73.emf"/><Relationship Id="rId14" Type="http://schemas.openxmlformats.org/officeDocument/2006/relationships/oleObject" Target="../embeddings/oleObject63.bin"/><Relationship Id="rId15" Type="http://schemas.openxmlformats.org/officeDocument/2006/relationships/image" Target="../media/image74.emf"/><Relationship Id="rId16" Type="http://schemas.openxmlformats.org/officeDocument/2006/relationships/oleObject" Target="../embeddings/oleObject64.bin"/><Relationship Id="rId17" Type="http://schemas.openxmlformats.org/officeDocument/2006/relationships/image" Target="../media/image75.emf"/><Relationship Id="rId1" Type="http://schemas.openxmlformats.org/officeDocument/2006/relationships/vmlDrawing" Target="../drawings/vmlDrawing24.vml"/><Relationship Id="rId2" Type="http://schemas.openxmlformats.org/officeDocument/2006/relationships/slideLayout" Target="../slideLayouts/slideLayout2.xml"/><Relationship Id="rId3" Type="http://schemas.openxmlformats.org/officeDocument/2006/relationships/oleObject" Target="../embeddings/oleObject60.bin"/><Relationship Id="rId4" Type="http://schemas.openxmlformats.org/officeDocument/2006/relationships/image" Target="../media/image71.emf"/><Relationship Id="rId5" Type="http://schemas.openxmlformats.org/officeDocument/2006/relationships/image" Target="../media/image64.jpeg"/><Relationship Id="rId6" Type="http://schemas.openxmlformats.org/officeDocument/2006/relationships/image" Target="../media/image76.emf"/><Relationship Id="rId7" Type="http://schemas.openxmlformats.org/officeDocument/2006/relationships/image" Target="../media/image62.png"/><Relationship Id="rId8" Type="http://schemas.openxmlformats.org/officeDocument/2006/relationships/image" Target="../media/image77.png"/><Relationship Id="rId9" Type="http://schemas.openxmlformats.org/officeDocument/2006/relationships/image" Target="../media/image78.png"/><Relationship Id="rId10" Type="http://schemas.openxmlformats.org/officeDocument/2006/relationships/oleObject" Target="../embeddings/oleObject61.bin"/></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9.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0.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65.bin"/><Relationship Id="rId4" Type="http://schemas.openxmlformats.org/officeDocument/2006/relationships/image" Target="../media/image81.emf"/><Relationship Id="rId1" Type="http://schemas.openxmlformats.org/officeDocument/2006/relationships/vmlDrawing" Target="../drawings/vmlDrawing25.vml"/><Relationship Id="rId2"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66.bin"/><Relationship Id="rId4" Type="http://schemas.openxmlformats.org/officeDocument/2006/relationships/image" Target="../media/image82.emf"/><Relationship Id="rId5" Type="http://schemas.openxmlformats.org/officeDocument/2006/relationships/oleObject" Target="../embeddings/oleObject67.bin"/><Relationship Id="rId6" Type="http://schemas.openxmlformats.org/officeDocument/2006/relationships/image" Target="../media/image83.emf"/><Relationship Id="rId1" Type="http://schemas.openxmlformats.org/officeDocument/2006/relationships/vmlDrawing" Target="../drawings/vmlDrawing26.vml"/><Relationship Id="rId2"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68.bin"/><Relationship Id="rId4" Type="http://schemas.openxmlformats.org/officeDocument/2006/relationships/image" Target="../media/image84.emf"/><Relationship Id="rId5" Type="http://schemas.openxmlformats.org/officeDocument/2006/relationships/oleObject" Target="../embeddings/oleObject69.bin"/><Relationship Id="rId6" Type="http://schemas.openxmlformats.org/officeDocument/2006/relationships/image" Target="../media/image85.emf"/><Relationship Id="rId1" Type="http://schemas.openxmlformats.org/officeDocument/2006/relationships/vmlDrawing" Target="../drawings/vmlDrawing27.vml"/><Relationship Id="rId2"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70.bin"/><Relationship Id="rId4" Type="http://schemas.openxmlformats.org/officeDocument/2006/relationships/image" Target="../media/image86.emf"/><Relationship Id="rId5" Type="http://schemas.openxmlformats.org/officeDocument/2006/relationships/oleObject" Target="../embeddings/oleObject71.bin"/><Relationship Id="rId6" Type="http://schemas.openxmlformats.org/officeDocument/2006/relationships/image" Target="../media/image87.emf"/><Relationship Id="rId7" Type="http://schemas.openxmlformats.org/officeDocument/2006/relationships/oleObject" Target="../embeddings/oleObject72.bin"/><Relationship Id="rId8" Type="http://schemas.openxmlformats.org/officeDocument/2006/relationships/image" Target="../media/image88.emf"/><Relationship Id="rId9" Type="http://schemas.openxmlformats.org/officeDocument/2006/relationships/oleObject" Target="../embeddings/oleObject73.bin"/><Relationship Id="rId10" Type="http://schemas.openxmlformats.org/officeDocument/2006/relationships/image" Target="../media/image89.emf"/><Relationship Id="rId1" Type="http://schemas.openxmlformats.org/officeDocument/2006/relationships/vmlDrawing" Target="../drawings/vmlDrawing28.vml"/><Relationship Id="rId2"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74.bin"/><Relationship Id="rId4" Type="http://schemas.openxmlformats.org/officeDocument/2006/relationships/image" Target="../media/image90.emf"/><Relationship Id="rId5" Type="http://schemas.openxmlformats.org/officeDocument/2006/relationships/oleObject" Target="../embeddings/oleObject75.bin"/><Relationship Id="rId6" Type="http://schemas.openxmlformats.org/officeDocument/2006/relationships/image" Target="../media/image91.emf"/><Relationship Id="rId7" Type="http://schemas.openxmlformats.org/officeDocument/2006/relationships/oleObject" Target="../embeddings/oleObject76.bin"/><Relationship Id="rId8" Type="http://schemas.openxmlformats.org/officeDocument/2006/relationships/image" Target="../media/image92.emf"/><Relationship Id="rId9" Type="http://schemas.openxmlformats.org/officeDocument/2006/relationships/image" Target="../media/image93.emf"/><Relationship Id="rId1" Type="http://schemas.openxmlformats.org/officeDocument/2006/relationships/vmlDrawing" Target="../drawings/vmlDrawing29.vml"/><Relationship Id="rId2"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77.bin"/><Relationship Id="rId4" Type="http://schemas.openxmlformats.org/officeDocument/2006/relationships/image" Target="../media/image94.emf"/><Relationship Id="rId1" Type="http://schemas.openxmlformats.org/officeDocument/2006/relationships/vmlDrawing" Target="../drawings/vmlDrawing30.vml"/><Relationship Id="rId2"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96.emf"/><Relationship Id="rId4" Type="http://schemas.openxmlformats.org/officeDocument/2006/relationships/oleObject" Target="../embeddings/oleObject78.bin"/><Relationship Id="rId5" Type="http://schemas.openxmlformats.org/officeDocument/2006/relationships/image" Target="../media/image95.emf"/><Relationship Id="rId1" Type="http://schemas.openxmlformats.org/officeDocument/2006/relationships/vmlDrawing" Target="../drawings/vmlDrawing31.vml"/><Relationship Id="rId2"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79.bin"/><Relationship Id="rId4" Type="http://schemas.openxmlformats.org/officeDocument/2006/relationships/image" Target="../media/image97.emf"/><Relationship Id="rId1" Type="http://schemas.openxmlformats.org/officeDocument/2006/relationships/vmlDrawing" Target="../drawings/vmlDrawing32.vml"/><Relationship Id="rId2"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2.emf"/><Relationship Id="rId5" Type="http://schemas.openxmlformats.org/officeDocument/2006/relationships/oleObject" Target="../embeddings/oleObject2.bin"/><Relationship Id="rId6" Type="http://schemas.openxmlformats.org/officeDocument/2006/relationships/image" Target="../media/image3.emf"/><Relationship Id="rId7" Type="http://schemas.openxmlformats.org/officeDocument/2006/relationships/oleObject" Target="../embeddings/oleObject3.bin"/><Relationship Id="rId8" Type="http://schemas.openxmlformats.org/officeDocument/2006/relationships/image" Target="../media/image4.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80.bin"/><Relationship Id="rId4" Type="http://schemas.openxmlformats.org/officeDocument/2006/relationships/image" Target="../media/image98.emf"/><Relationship Id="rId1" Type="http://schemas.openxmlformats.org/officeDocument/2006/relationships/vmlDrawing" Target="../drawings/vmlDrawing33.vml"/><Relationship Id="rId2"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81.bin"/><Relationship Id="rId4" Type="http://schemas.openxmlformats.org/officeDocument/2006/relationships/image" Target="../media/image99.emf"/><Relationship Id="rId5" Type="http://schemas.openxmlformats.org/officeDocument/2006/relationships/oleObject" Target="../embeddings/oleObject82.bin"/><Relationship Id="rId6" Type="http://schemas.openxmlformats.org/officeDocument/2006/relationships/image" Target="../media/image100.emf"/><Relationship Id="rId1" Type="http://schemas.openxmlformats.org/officeDocument/2006/relationships/vmlDrawing" Target="../drawings/vmlDrawing34.vml"/><Relationship Id="rId2"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1.emf"/></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
          <p:cNvSpPr/>
          <p:nvPr/>
        </p:nvSpPr>
        <p:spPr>
          <a:xfrm>
            <a:off x="0" y="990719"/>
            <a:ext cx="9144000" cy="80928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vert="horz" wrap="square" lIns="90360" tIns="44280" rIns="90360" bIns="44280" anchor="t" anchorCtr="0" compatLnSpc="0">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AU" sz="5400" b="0" i="0" u="none" strike="noStrike" baseline="0" dirty="0" smtClean="0">
                <a:ln>
                  <a:noFill/>
                </a:ln>
                <a:solidFill>
                  <a:srgbClr val="000000"/>
                </a:solidFill>
                <a:latin typeface="Utopia" pitchFamily="34"/>
                <a:ea typeface="Times New Roman" pitchFamily="2"/>
                <a:cs typeface="Times New Roman" pitchFamily="2"/>
              </a:rPr>
              <a:t>Data </a:t>
            </a:r>
            <a:r>
              <a:rPr lang="en-AU" sz="5400" b="0" i="0" u="none" strike="noStrike" baseline="0" dirty="0">
                <a:ln>
                  <a:noFill/>
                </a:ln>
                <a:solidFill>
                  <a:srgbClr val="000000"/>
                </a:solidFill>
                <a:latin typeface="Utopia" pitchFamily="34"/>
                <a:ea typeface="Times New Roman" pitchFamily="2"/>
                <a:cs typeface="Times New Roman" pitchFamily="2"/>
              </a:rPr>
              <a:t>Mining</a:t>
            </a: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AU" sz="2800" b="0" i="0" u="none" strike="noStrike" baseline="0" dirty="0">
                <a:ln>
                  <a:noFill/>
                </a:ln>
                <a:solidFill>
                  <a:srgbClr val="000000"/>
                </a:solidFill>
                <a:latin typeface="Utopia" pitchFamily="34"/>
                <a:ea typeface="Times New Roman" pitchFamily="2"/>
                <a:cs typeface="Times New Roman" pitchFamily="2"/>
              </a:rPr>
              <a:t>Practical Machine Learning Tools and Techniques</a:t>
            </a: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endParaRPr lang="en-AU" sz="2200" b="0" i="0" u="none" strike="noStrike" baseline="0" dirty="0">
              <a:ln>
                <a:noFill/>
              </a:ln>
              <a:solidFill>
                <a:srgbClr val="000000"/>
              </a:solidFill>
              <a:latin typeface="Utopia" pitchFamily="34"/>
              <a:ea typeface="Times New Roman" pitchFamily="2"/>
              <a:cs typeface="Times New Roman" pitchFamily="2"/>
            </a:endParaRP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AU" sz="2400" b="0" i="0" u="none" strike="noStrike" baseline="0" dirty="0">
                <a:ln>
                  <a:noFill/>
                </a:ln>
                <a:solidFill>
                  <a:srgbClr val="000000"/>
                </a:solidFill>
                <a:latin typeface="Utopia" pitchFamily="34"/>
                <a:ea typeface="Times New Roman" pitchFamily="2"/>
                <a:cs typeface="Times New Roman" pitchFamily="2"/>
              </a:rPr>
              <a:t>Slides for Chapter </a:t>
            </a:r>
            <a:r>
              <a:rPr lang="en-AU" sz="2400" b="0" i="0" u="none" strike="noStrike" baseline="0" dirty="0" smtClean="0">
                <a:ln>
                  <a:noFill/>
                </a:ln>
                <a:solidFill>
                  <a:srgbClr val="000000"/>
                </a:solidFill>
                <a:latin typeface="Utopia" pitchFamily="34"/>
                <a:ea typeface="Times New Roman" pitchFamily="2"/>
                <a:cs typeface="Times New Roman" pitchFamily="2"/>
              </a:rPr>
              <a:t>10, Deep learning</a:t>
            </a:r>
            <a:endParaRPr lang="en-AU" sz="2400" b="0" i="0" u="none" strike="noStrike" baseline="0" dirty="0" smtClean="0">
              <a:ln>
                <a:noFill/>
              </a:ln>
              <a:solidFill>
                <a:srgbClr val="000000"/>
              </a:solidFill>
              <a:latin typeface="Utopia" pitchFamily="34"/>
              <a:ea typeface="Times New Roman" pitchFamily="2"/>
              <a:cs typeface="Times New Roman" pitchFamily="2"/>
            </a:endParaRP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endParaRPr lang="en-AU" sz="2400" dirty="0">
              <a:solidFill>
                <a:srgbClr val="000000"/>
              </a:solidFill>
              <a:latin typeface="Utopia" pitchFamily="34"/>
              <a:ea typeface="Times New Roman" pitchFamily="2"/>
              <a:cs typeface="Times New Roman" pitchFamily="2"/>
            </a:endParaRP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AU" sz="2400" b="0" i="0" u="none" strike="noStrike" baseline="0" dirty="0" smtClean="0">
                <a:ln>
                  <a:noFill/>
                </a:ln>
                <a:solidFill>
                  <a:srgbClr val="000000"/>
                </a:solidFill>
                <a:latin typeface="Utopia" pitchFamily="34"/>
                <a:ea typeface="Times New Roman" pitchFamily="2"/>
                <a:cs typeface="Times New Roman" pitchFamily="2"/>
              </a:rPr>
              <a:t> </a:t>
            </a:r>
            <a:r>
              <a:rPr lang="en-AU" sz="2400" b="0" i="0" u="none" strike="noStrike" baseline="0" dirty="0">
                <a:ln>
                  <a:noFill/>
                </a:ln>
                <a:solidFill>
                  <a:srgbClr val="000000"/>
                </a:solidFill>
                <a:latin typeface="Utopia" pitchFamily="34"/>
                <a:ea typeface="Times New Roman" pitchFamily="2"/>
                <a:cs typeface="Times New Roman" pitchFamily="2"/>
              </a:rPr>
              <a:t>of </a:t>
            </a:r>
            <a:r>
              <a:rPr lang="en-AU" sz="2400" b="0" i="1" u="none" strike="noStrike" baseline="0" dirty="0">
                <a:ln>
                  <a:noFill/>
                </a:ln>
                <a:solidFill>
                  <a:srgbClr val="000000"/>
                </a:solidFill>
                <a:latin typeface="Utopia" pitchFamily="34"/>
                <a:ea typeface="Times New Roman" pitchFamily="2"/>
                <a:cs typeface="Times New Roman" pitchFamily="2"/>
              </a:rPr>
              <a:t>Data Mining</a:t>
            </a:r>
            <a:r>
              <a:rPr lang="en-AU" sz="2400" b="0" i="0" u="none" strike="noStrike" baseline="0" dirty="0">
                <a:ln>
                  <a:noFill/>
                </a:ln>
                <a:solidFill>
                  <a:srgbClr val="000000"/>
                </a:solidFill>
                <a:latin typeface="Utopia" pitchFamily="34"/>
                <a:ea typeface="Times New Roman" pitchFamily="2"/>
                <a:cs typeface="Times New Roman" pitchFamily="2"/>
              </a:rPr>
              <a:t> by I. H. Witten, E. </a:t>
            </a:r>
            <a:r>
              <a:rPr lang="en-AU" sz="2400" b="0" i="0" u="none" strike="noStrike" baseline="0" dirty="0" smtClean="0">
                <a:ln>
                  <a:noFill/>
                </a:ln>
                <a:solidFill>
                  <a:srgbClr val="000000"/>
                </a:solidFill>
                <a:latin typeface="Utopia" pitchFamily="34"/>
                <a:ea typeface="Times New Roman" pitchFamily="2"/>
                <a:cs typeface="Times New Roman" pitchFamily="2"/>
              </a:rPr>
              <a:t>Frank,</a:t>
            </a:r>
            <a:endParaRPr lang="en-AU" sz="2400" b="0" i="0" u="none" strike="noStrike" baseline="0" dirty="0">
              <a:ln>
                <a:noFill/>
              </a:ln>
              <a:solidFill>
                <a:srgbClr val="000000"/>
              </a:solidFill>
              <a:latin typeface="Utopia" pitchFamily="34"/>
              <a:ea typeface="Times New Roman" pitchFamily="2"/>
              <a:cs typeface="Times New Roman" pitchFamily="2"/>
            </a:endParaRP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AU" sz="2400" b="0" i="0" u="none" strike="noStrike" baseline="0" dirty="0">
                <a:ln>
                  <a:noFill/>
                </a:ln>
                <a:solidFill>
                  <a:srgbClr val="000000"/>
                </a:solidFill>
                <a:latin typeface="Utopia" pitchFamily="34"/>
                <a:ea typeface="Times New Roman" pitchFamily="2"/>
                <a:cs typeface="Times New Roman" pitchFamily="2"/>
              </a:rPr>
              <a:t>M. A. Hall, and C. </a:t>
            </a:r>
            <a:r>
              <a:rPr lang="en-AU" sz="2400" b="0" i="0" u="none" strike="noStrike" baseline="0" dirty="0" smtClean="0">
                <a:ln>
                  <a:noFill/>
                </a:ln>
                <a:solidFill>
                  <a:srgbClr val="000000"/>
                </a:solidFill>
                <a:latin typeface="Utopia" pitchFamily="34"/>
                <a:ea typeface="Times New Roman" pitchFamily="2"/>
                <a:cs typeface="Times New Roman" pitchFamily="2"/>
              </a:rPr>
              <a:t>J. Pal</a:t>
            </a:r>
            <a:endParaRPr lang="en-AU" sz="2200" b="0" i="0" u="none" strike="noStrike" baseline="0" dirty="0">
              <a:ln>
                <a:noFill/>
              </a:ln>
              <a:solidFill>
                <a:srgbClr val="000000"/>
              </a:solidFill>
              <a:latin typeface="Utopia" pitchFamily="34"/>
              <a:ea typeface="Times New Roman" pitchFamily="2"/>
              <a:cs typeface="Times New Roman" pitchFamily="2"/>
            </a:endParaRP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endParaRPr lang="en-AU" sz="2200" b="0" i="0" u="none" strike="noStrike" baseline="0" dirty="0">
              <a:ln>
                <a:noFill/>
              </a:ln>
              <a:solidFill>
                <a:srgbClr val="FFFF99"/>
              </a:solidFill>
              <a:latin typeface="Utopia" pitchFamily="34"/>
              <a:ea typeface="Gothic" pitchFamily="2"/>
              <a:cs typeface="Lucidasans" pitchFamily="2"/>
            </a:endParaRP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endParaRPr lang="en-AU" sz="2200" b="0" i="0" u="none" strike="noStrike" baseline="0" dirty="0">
              <a:ln>
                <a:noFill/>
              </a:ln>
              <a:solidFill>
                <a:srgbClr val="FFFF99"/>
              </a:solidFill>
              <a:latin typeface="Utopia" pitchFamily="34"/>
              <a:ea typeface="Gothic" pitchFamily="2"/>
              <a:cs typeface="Lucidasans" pitchFamily="2"/>
            </a:endParaRPr>
          </a:p>
        </p:txBody>
      </p:sp>
    </p:spTree>
    <p:extLst>
      <p:ext uri="{BB962C8B-B14F-4D97-AF65-F5344CB8AC3E}">
        <p14:creationId xmlns:p14="http://schemas.microsoft.com/office/powerpoint/2010/main" val="32960187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Empirical risk minimization</a:t>
            </a:r>
            <a:endParaRPr lang="en-CA" dirty="0"/>
          </a:p>
        </p:txBody>
      </p:sp>
      <p:sp>
        <p:nvSpPr>
          <p:cNvPr id="3" name="Content Placeholder 2"/>
          <p:cNvSpPr>
            <a:spLocks noGrp="1"/>
          </p:cNvSpPr>
          <p:nvPr>
            <p:ph idx="1"/>
          </p:nvPr>
        </p:nvSpPr>
        <p:spPr>
          <a:xfrm>
            <a:off x="457200" y="1350932"/>
            <a:ext cx="8229600" cy="5400074"/>
          </a:xfrm>
        </p:spPr>
        <p:txBody>
          <a:bodyPr>
            <a:normAutofit fontScale="85000" lnSpcReduction="20000"/>
          </a:bodyPr>
          <a:lstStyle/>
          <a:p>
            <a:r>
              <a:rPr lang="en-US" dirty="0"/>
              <a:t>This formulation as a loss- and </a:t>
            </a:r>
            <a:r>
              <a:rPr lang="en-US" dirty="0" err="1"/>
              <a:t>regularizer</a:t>
            </a:r>
            <a:r>
              <a:rPr lang="en-US" dirty="0"/>
              <a:t>-based objective function gives us the freedom to choose either probabilistic losses or other loss </a:t>
            </a:r>
            <a:r>
              <a:rPr lang="en-US" dirty="0" smtClean="0"/>
              <a:t>functions</a:t>
            </a:r>
          </a:p>
          <a:p>
            <a:r>
              <a:rPr lang="en-US" dirty="0"/>
              <a:t>U</a:t>
            </a:r>
            <a:r>
              <a:rPr lang="en-US" dirty="0" smtClean="0"/>
              <a:t>sing </a:t>
            </a:r>
            <a:r>
              <a:rPr lang="en-US" dirty="0"/>
              <a:t>the </a:t>
            </a:r>
            <a:r>
              <a:rPr lang="en-US" i="1" dirty="0"/>
              <a:t>average loss </a:t>
            </a:r>
            <a:r>
              <a:rPr lang="en-US" dirty="0"/>
              <a:t>over the training data, called the </a:t>
            </a:r>
            <a:r>
              <a:rPr lang="en-US" i="1" dirty="0"/>
              <a:t>empirical risk</a:t>
            </a:r>
            <a:r>
              <a:rPr lang="en-US" dirty="0"/>
              <a:t>, leads to the following formulation of the </a:t>
            </a:r>
            <a:r>
              <a:rPr lang="en-US" dirty="0" smtClean="0"/>
              <a:t>optimization problem: </a:t>
            </a:r>
            <a:r>
              <a:rPr lang="en-US" dirty="0"/>
              <a:t>minimize the empirical risk plus a regularization term, i.e. </a:t>
            </a:r>
            <a:endParaRPr lang="en-US" dirty="0" smtClean="0"/>
          </a:p>
          <a:p>
            <a:endParaRPr lang="en-US" dirty="0"/>
          </a:p>
          <a:p>
            <a:endParaRPr lang="en-US" dirty="0" smtClean="0"/>
          </a:p>
          <a:p>
            <a:endParaRPr lang="en-US" dirty="0" smtClean="0"/>
          </a:p>
          <a:p>
            <a:r>
              <a:rPr lang="en-US" dirty="0"/>
              <a:t>Note that the factor </a:t>
            </a:r>
            <a:r>
              <a:rPr lang="en-US" i="1" dirty="0"/>
              <a:t>N</a:t>
            </a:r>
            <a:r>
              <a:rPr lang="en-US" dirty="0"/>
              <a:t> must be accounted for if one relates the regularization weight  here to the corresponding parameter derived from a formal probabilistic model for a</a:t>
            </a:r>
            <a:r>
              <a:rPr lang="en-US" dirty="0" smtClean="0"/>
              <a:t> </a:t>
            </a:r>
            <a:r>
              <a:rPr lang="en-US" dirty="0"/>
              <a:t>distribution</a:t>
            </a:r>
            <a:r>
              <a:rPr lang="en-CA" dirty="0"/>
              <a:t> </a:t>
            </a:r>
            <a:r>
              <a:rPr lang="en-CA" dirty="0" smtClean="0"/>
              <a:t>on parameters</a:t>
            </a:r>
            <a:endParaRPr lang="en-CA" dirty="0"/>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1392752436"/>
              </p:ext>
            </p:extLst>
          </p:nvPr>
        </p:nvGraphicFramePr>
        <p:xfrm>
          <a:off x="2313016" y="3962243"/>
          <a:ext cx="4673600" cy="965200"/>
        </p:xfrm>
        <a:graphic>
          <a:graphicData uri="http://schemas.openxmlformats.org/presentationml/2006/ole">
            <mc:AlternateContent xmlns:mc="http://schemas.openxmlformats.org/markup-compatibility/2006">
              <mc:Choice xmlns:v="urn:schemas-microsoft-com:vml" Requires="v">
                <p:oleObj spid="_x0000_s428118" name="Equation" r:id="rId3" imgW="2336800" imgH="482600" progId="Equation.3">
                  <p:embed/>
                </p:oleObj>
              </mc:Choice>
              <mc:Fallback>
                <p:oleObj name="Equation" r:id="rId3" imgW="2336800" imgH="482600" progId="Equation.3">
                  <p:embed/>
                  <p:pic>
                    <p:nvPicPr>
                      <p:cNvPr id="0" name=""/>
                      <p:cNvPicPr/>
                      <p:nvPr/>
                    </p:nvPicPr>
                    <p:blipFill>
                      <a:blip r:embed="rId4"/>
                      <a:stretch>
                        <a:fillRect/>
                      </a:stretch>
                    </p:blipFill>
                    <p:spPr>
                      <a:xfrm>
                        <a:off x="2313016" y="3962243"/>
                        <a:ext cx="4673600" cy="965200"/>
                      </a:xfrm>
                      <a:prstGeom prst="rect">
                        <a:avLst/>
                      </a:prstGeom>
                    </p:spPr>
                  </p:pic>
                </p:oleObj>
              </mc:Fallback>
            </mc:AlternateContent>
          </a:graphicData>
        </a:graphic>
      </p:graphicFrame>
    </p:spTree>
    <p:extLst>
      <p:ext uri="{BB962C8B-B14F-4D97-AF65-F5344CB8AC3E}">
        <p14:creationId xmlns:p14="http://schemas.microsoft.com/office/powerpoint/2010/main" val="324222068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smtClean="0"/>
              <a:t>Recurrent neural networks</a:t>
            </a:r>
            <a:endParaRPr lang="en-CA" dirty="0"/>
          </a:p>
        </p:txBody>
      </p:sp>
      <p:sp>
        <p:nvSpPr>
          <p:cNvPr id="3" name="Subtitle 2"/>
          <p:cNvSpPr>
            <a:spLocks noGrp="1"/>
          </p:cNvSpPr>
          <p:nvPr>
            <p:ph type="subTitle" idx="1"/>
          </p:nvPr>
        </p:nvSpPr>
        <p:spPr/>
        <p:txBody>
          <a:bodyPr/>
          <a:lstStyle/>
          <a:p>
            <a:endParaRPr lang="en-CA" dirty="0"/>
          </a:p>
        </p:txBody>
      </p:sp>
    </p:spTree>
    <p:extLst>
      <p:ext uri="{BB962C8B-B14F-4D97-AF65-F5344CB8AC3E}">
        <p14:creationId xmlns:p14="http://schemas.microsoft.com/office/powerpoint/2010/main" val="1925776720"/>
      </p:ext>
    </p:extLst>
  </p:cSld>
  <p:clrMapOvr>
    <a:masterClrMapping/>
  </p:clrMapOvr>
  <p:timing>
    <p:tnLst>
      <p:par>
        <p:cTn xmlns:p14="http://schemas.microsoft.com/office/powerpoint/2010/mai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702"/>
            <a:ext cx="8229600" cy="1143000"/>
          </a:xfrm>
        </p:spPr>
        <p:txBody>
          <a:bodyPr/>
          <a:lstStyle/>
          <a:p>
            <a:r>
              <a:rPr lang="en-CA" dirty="0" smtClean="0"/>
              <a:t>Recurrent neural networks</a:t>
            </a:r>
            <a:endParaRPr lang="en-CA" dirty="0"/>
          </a:p>
        </p:txBody>
      </p:sp>
      <p:sp>
        <p:nvSpPr>
          <p:cNvPr id="3" name="Content Placeholder 2"/>
          <p:cNvSpPr>
            <a:spLocks noGrp="1"/>
          </p:cNvSpPr>
          <p:nvPr>
            <p:ph idx="1"/>
          </p:nvPr>
        </p:nvSpPr>
        <p:spPr>
          <a:xfrm>
            <a:off x="457200" y="1051419"/>
            <a:ext cx="8229600" cy="6366436"/>
          </a:xfrm>
        </p:spPr>
        <p:txBody>
          <a:bodyPr>
            <a:normAutofit fontScale="77500" lnSpcReduction="20000"/>
          </a:bodyPr>
          <a:lstStyle/>
          <a:p>
            <a:r>
              <a:rPr lang="en-US" dirty="0"/>
              <a:t>Recurrent neural networks are networks with connections that form directed cycles. </a:t>
            </a:r>
            <a:endParaRPr lang="en-US" dirty="0" smtClean="0"/>
          </a:p>
          <a:p>
            <a:r>
              <a:rPr lang="en-US" dirty="0" smtClean="0"/>
              <a:t>As </a:t>
            </a:r>
            <a:r>
              <a:rPr lang="en-US" dirty="0"/>
              <a:t>a result, they have an internal state, which makes them prime candidates for tackling learning problems involving sequences of data—such as handwriting recognition, speech recognition, and machine translation. </a:t>
            </a:r>
            <a:endParaRPr lang="en-US" dirty="0" smtClean="0"/>
          </a:p>
          <a:p>
            <a:r>
              <a:rPr lang="en-US" dirty="0"/>
              <a:t>A</a:t>
            </a:r>
            <a:r>
              <a:rPr lang="en-US" dirty="0" smtClean="0"/>
              <a:t> </a:t>
            </a:r>
            <a:r>
              <a:rPr lang="en-US" dirty="0" err="1"/>
              <a:t>feedforward</a:t>
            </a:r>
            <a:r>
              <a:rPr lang="en-US" dirty="0"/>
              <a:t> network can be transformed into a recurrent network by adding connections from all hidden units </a:t>
            </a:r>
            <a:r>
              <a:rPr lang="en-US" i="1" dirty="0"/>
              <a:t>h</a:t>
            </a:r>
            <a:r>
              <a:rPr lang="en-US" i="1" baseline="-25000" dirty="0"/>
              <a:t>i</a:t>
            </a:r>
            <a:r>
              <a:rPr lang="en-US" dirty="0"/>
              <a:t> to </a:t>
            </a:r>
            <a:r>
              <a:rPr lang="en-US" i="1" dirty="0" err="1"/>
              <a:t>h</a:t>
            </a:r>
            <a:r>
              <a:rPr lang="en-US" i="1" baseline="-25000" dirty="0" err="1"/>
              <a:t>j</a:t>
            </a:r>
            <a:r>
              <a:rPr lang="en-US" dirty="0"/>
              <a:t>. </a:t>
            </a:r>
            <a:endParaRPr lang="en-US" dirty="0" smtClean="0"/>
          </a:p>
          <a:p>
            <a:r>
              <a:rPr lang="en-US" dirty="0" smtClean="0"/>
              <a:t>Each </a:t>
            </a:r>
            <a:r>
              <a:rPr lang="en-US" dirty="0"/>
              <a:t>hidden unit has connections to both itself and other hidden units. </a:t>
            </a:r>
            <a:endParaRPr lang="en-CA" dirty="0"/>
          </a:p>
          <a:p>
            <a:r>
              <a:rPr lang="en-US" dirty="0"/>
              <a:t>Imagine unfolding a recurrent network over time by following the sequence of steps that perform the underlying computation. </a:t>
            </a:r>
            <a:endParaRPr lang="en-US" dirty="0" smtClean="0"/>
          </a:p>
          <a:p>
            <a:r>
              <a:rPr lang="en-US" dirty="0"/>
              <a:t>Like a hidden Markov model, a recurrent network can be unwrapped and implemented using the same weights and biases at each step to link units over time. </a:t>
            </a:r>
            <a:endParaRPr lang="en-CA" dirty="0"/>
          </a:p>
          <a:p>
            <a:endParaRPr lang="en-US" dirty="0" smtClean="0"/>
          </a:p>
        </p:txBody>
      </p:sp>
    </p:spTree>
    <p:extLst>
      <p:ext uri="{BB962C8B-B14F-4D97-AF65-F5344CB8AC3E}">
        <p14:creationId xmlns:p14="http://schemas.microsoft.com/office/powerpoint/2010/main" val="1310483575"/>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Oval 4"/>
          <p:cNvSpPr>
            <a:spLocks noChangeArrowheads="1"/>
          </p:cNvSpPr>
          <p:nvPr/>
        </p:nvSpPr>
        <p:spPr bwMode="auto">
          <a:xfrm>
            <a:off x="5145996" y="4905303"/>
            <a:ext cx="541253" cy="541254"/>
          </a:xfrm>
          <a:prstGeom prst="roundRect">
            <a:avLst/>
          </a:prstGeom>
          <a:solidFill>
            <a:schemeClr val="bg1">
              <a:lumMod val="85000"/>
            </a:schemeClr>
          </a:solidFill>
          <a:ln w="31750">
            <a:solidFill>
              <a:schemeClr val="tx1"/>
            </a:solidFill>
            <a:round/>
            <a:headEnd/>
            <a:tailEnd/>
          </a:ln>
        </p:spPr>
        <p:txBody>
          <a:bodyPr wrap="none" anchor="ctr">
            <a:prstTxWarp prst="textNoShape">
              <a:avLst/>
            </a:prstTxWarp>
          </a:bodyPr>
          <a:lstStyle/>
          <a:p>
            <a:endParaRPr lang="en-US"/>
          </a:p>
        </p:txBody>
      </p:sp>
      <p:sp>
        <p:nvSpPr>
          <p:cNvPr id="65" name="Oval 5"/>
          <p:cNvSpPr>
            <a:spLocks noChangeArrowheads="1"/>
          </p:cNvSpPr>
          <p:nvPr/>
        </p:nvSpPr>
        <p:spPr bwMode="auto">
          <a:xfrm>
            <a:off x="3792863" y="4905303"/>
            <a:ext cx="541253" cy="541254"/>
          </a:xfrm>
          <a:prstGeom prst="roundRect">
            <a:avLst/>
          </a:prstGeom>
          <a:noFill/>
          <a:ln w="31750">
            <a:solidFill>
              <a:schemeClr val="tx1"/>
            </a:solidFill>
            <a:round/>
            <a:headEnd/>
            <a:tailEnd/>
          </a:ln>
        </p:spPr>
        <p:txBody>
          <a:bodyPr wrap="none" anchor="ctr">
            <a:prstTxWarp prst="textNoShape">
              <a:avLst/>
            </a:prstTxWarp>
          </a:bodyPr>
          <a:lstStyle/>
          <a:p>
            <a:endParaRPr lang="en-US"/>
          </a:p>
        </p:txBody>
      </p:sp>
      <p:sp>
        <p:nvSpPr>
          <p:cNvPr id="66" name="Oval 6"/>
          <p:cNvSpPr>
            <a:spLocks noChangeArrowheads="1"/>
          </p:cNvSpPr>
          <p:nvPr/>
        </p:nvSpPr>
        <p:spPr bwMode="auto">
          <a:xfrm>
            <a:off x="6499129" y="4905303"/>
            <a:ext cx="541253" cy="541254"/>
          </a:xfrm>
          <a:prstGeom prst="roundRect">
            <a:avLst/>
          </a:prstGeom>
          <a:solidFill>
            <a:schemeClr val="bg1">
              <a:lumMod val="65000"/>
            </a:schemeClr>
          </a:solidFill>
          <a:ln w="31750">
            <a:solidFill>
              <a:schemeClr val="tx1"/>
            </a:solidFill>
            <a:round/>
            <a:headEnd/>
            <a:tailEnd/>
          </a:ln>
        </p:spPr>
        <p:txBody>
          <a:bodyPr wrap="none" anchor="ctr">
            <a:prstTxWarp prst="textNoShape">
              <a:avLst/>
            </a:prstTxWarp>
          </a:bodyPr>
          <a:lstStyle/>
          <a:p>
            <a:endParaRPr lang="en-US"/>
          </a:p>
        </p:txBody>
      </p:sp>
      <p:sp>
        <p:nvSpPr>
          <p:cNvPr id="67" name="Oval 7"/>
          <p:cNvSpPr>
            <a:spLocks noChangeArrowheads="1"/>
          </p:cNvSpPr>
          <p:nvPr/>
        </p:nvSpPr>
        <p:spPr bwMode="auto">
          <a:xfrm>
            <a:off x="8258201" y="4905303"/>
            <a:ext cx="541253" cy="541254"/>
          </a:xfrm>
          <a:prstGeom prst="roundRect">
            <a:avLst/>
          </a:prstGeom>
          <a:solidFill>
            <a:schemeClr val="tx1">
              <a:lumMod val="65000"/>
              <a:lumOff val="35000"/>
            </a:schemeClr>
          </a:solidFill>
          <a:ln w="31750">
            <a:solidFill>
              <a:schemeClr val="tx1"/>
            </a:solidFill>
            <a:round/>
            <a:headEnd/>
            <a:tailEnd/>
          </a:ln>
        </p:spPr>
        <p:txBody>
          <a:bodyPr wrap="none" anchor="ctr">
            <a:prstTxWarp prst="textNoShape">
              <a:avLst/>
            </a:prstTxWarp>
          </a:bodyPr>
          <a:lstStyle/>
          <a:p>
            <a:endParaRPr lang="en-US"/>
          </a:p>
        </p:txBody>
      </p:sp>
      <p:sp>
        <p:nvSpPr>
          <p:cNvPr id="68" name="Oval 8"/>
          <p:cNvSpPr>
            <a:spLocks noChangeArrowheads="1"/>
          </p:cNvSpPr>
          <p:nvPr/>
        </p:nvSpPr>
        <p:spPr bwMode="auto">
          <a:xfrm>
            <a:off x="5145996" y="6123126"/>
            <a:ext cx="541253" cy="541254"/>
          </a:xfrm>
          <a:prstGeom prst="roundRect">
            <a:avLst/>
          </a:prstGeom>
          <a:solidFill>
            <a:schemeClr val="bg1">
              <a:lumMod val="50000"/>
            </a:schemeClr>
          </a:solidFill>
          <a:ln w="31750">
            <a:solidFill>
              <a:schemeClr val="tx1"/>
            </a:solidFill>
            <a:round/>
            <a:headEnd/>
            <a:tailEnd/>
          </a:ln>
        </p:spPr>
        <p:txBody>
          <a:bodyPr wrap="none" anchor="ctr">
            <a:prstTxWarp prst="textNoShape">
              <a:avLst/>
            </a:prstTxWarp>
          </a:bodyPr>
          <a:lstStyle/>
          <a:p>
            <a:endParaRPr lang="en-US"/>
          </a:p>
        </p:txBody>
      </p:sp>
      <p:sp>
        <p:nvSpPr>
          <p:cNvPr id="69" name="Oval 9"/>
          <p:cNvSpPr>
            <a:spLocks noChangeArrowheads="1"/>
          </p:cNvSpPr>
          <p:nvPr/>
        </p:nvSpPr>
        <p:spPr bwMode="auto">
          <a:xfrm>
            <a:off x="3792863" y="6123126"/>
            <a:ext cx="541253" cy="541254"/>
          </a:xfrm>
          <a:prstGeom prst="roundRect">
            <a:avLst/>
          </a:prstGeom>
          <a:solidFill>
            <a:schemeClr val="bg1">
              <a:lumMod val="50000"/>
            </a:schemeClr>
          </a:solidFill>
          <a:ln w="31750">
            <a:solidFill>
              <a:schemeClr val="tx1"/>
            </a:solidFill>
            <a:round/>
            <a:headEnd/>
            <a:tailEnd/>
          </a:ln>
        </p:spPr>
        <p:txBody>
          <a:bodyPr wrap="none" anchor="ctr">
            <a:prstTxWarp prst="textNoShape">
              <a:avLst/>
            </a:prstTxWarp>
          </a:bodyPr>
          <a:lstStyle/>
          <a:p>
            <a:endParaRPr lang="en-US"/>
          </a:p>
        </p:txBody>
      </p:sp>
      <p:sp>
        <p:nvSpPr>
          <p:cNvPr id="70" name="Oval 10"/>
          <p:cNvSpPr>
            <a:spLocks noChangeArrowheads="1"/>
          </p:cNvSpPr>
          <p:nvPr/>
        </p:nvSpPr>
        <p:spPr bwMode="auto">
          <a:xfrm>
            <a:off x="6499129" y="6123126"/>
            <a:ext cx="541253" cy="541254"/>
          </a:xfrm>
          <a:prstGeom prst="roundRect">
            <a:avLst/>
          </a:prstGeom>
          <a:solidFill>
            <a:schemeClr val="bg1">
              <a:lumMod val="50000"/>
            </a:schemeClr>
          </a:solidFill>
          <a:ln w="31750">
            <a:solidFill>
              <a:schemeClr val="tx1"/>
            </a:solidFill>
            <a:round/>
            <a:headEnd/>
            <a:tailEnd/>
          </a:ln>
        </p:spPr>
        <p:txBody>
          <a:bodyPr wrap="none" anchor="ctr">
            <a:prstTxWarp prst="textNoShape">
              <a:avLst/>
            </a:prstTxWarp>
          </a:bodyPr>
          <a:lstStyle/>
          <a:p>
            <a:endParaRPr lang="en-US"/>
          </a:p>
        </p:txBody>
      </p:sp>
      <p:sp>
        <p:nvSpPr>
          <p:cNvPr id="71" name="Oval 11"/>
          <p:cNvSpPr>
            <a:spLocks noChangeArrowheads="1"/>
          </p:cNvSpPr>
          <p:nvPr/>
        </p:nvSpPr>
        <p:spPr bwMode="auto">
          <a:xfrm>
            <a:off x="8258201" y="6123126"/>
            <a:ext cx="541253" cy="541254"/>
          </a:xfrm>
          <a:prstGeom prst="roundRect">
            <a:avLst/>
          </a:prstGeom>
          <a:solidFill>
            <a:schemeClr val="bg1">
              <a:lumMod val="50000"/>
            </a:schemeClr>
          </a:solidFill>
          <a:ln w="31750">
            <a:solidFill>
              <a:schemeClr val="tx1"/>
            </a:solidFill>
            <a:round/>
            <a:headEnd/>
            <a:tailEnd/>
          </a:ln>
        </p:spPr>
        <p:txBody>
          <a:bodyPr wrap="none" anchor="ctr">
            <a:prstTxWarp prst="textNoShape">
              <a:avLst/>
            </a:prstTxWarp>
          </a:bodyPr>
          <a:lstStyle/>
          <a:p>
            <a:endParaRPr lang="en-US"/>
          </a:p>
        </p:txBody>
      </p:sp>
      <p:sp>
        <p:nvSpPr>
          <p:cNvPr id="72" name="Line 12"/>
          <p:cNvSpPr>
            <a:spLocks noChangeShapeType="1"/>
          </p:cNvSpPr>
          <p:nvPr/>
        </p:nvSpPr>
        <p:spPr bwMode="auto">
          <a:xfrm>
            <a:off x="4334116" y="5175930"/>
            <a:ext cx="811880" cy="0"/>
          </a:xfrm>
          <a:prstGeom prst="line">
            <a:avLst/>
          </a:prstGeom>
          <a:noFill/>
          <a:ln w="50800">
            <a:solidFill>
              <a:schemeClr val="tx1"/>
            </a:solidFill>
            <a:round/>
            <a:headEnd/>
            <a:tailEnd type="triangle" w="med" len="med"/>
          </a:ln>
        </p:spPr>
        <p:txBody>
          <a:bodyPr>
            <a:prstTxWarp prst="textNoShape">
              <a:avLst/>
            </a:prstTxWarp>
          </a:bodyPr>
          <a:lstStyle/>
          <a:p>
            <a:endParaRPr lang="en-US"/>
          </a:p>
        </p:txBody>
      </p:sp>
      <p:sp>
        <p:nvSpPr>
          <p:cNvPr id="73" name="Line 13"/>
          <p:cNvSpPr>
            <a:spLocks noChangeShapeType="1"/>
          </p:cNvSpPr>
          <p:nvPr/>
        </p:nvSpPr>
        <p:spPr bwMode="auto">
          <a:xfrm>
            <a:off x="4063490" y="5446558"/>
            <a:ext cx="0" cy="676568"/>
          </a:xfrm>
          <a:prstGeom prst="line">
            <a:avLst/>
          </a:prstGeom>
          <a:noFill/>
          <a:ln w="50800">
            <a:solidFill>
              <a:schemeClr val="bg1">
                <a:lumMod val="50000"/>
              </a:schemeClr>
            </a:solidFill>
            <a:round/>
            <a:headEnd type="triangle"/>
            <a:tailEnd type="none" w="med" len="med"/>
          </a:ln>
        </p:spPr>
        <p:txBody>
          <a:bodyPr>
            <a:prstTxWarp prst="textNoShape">
              <a:avLst/>
            </a:prstTxWarp>
          </a:bodyPr>
          <a:lstStyle/>
          <a:p>
            <a:endParaRPr lang="en-US"/>
          </a:p>
        </p:txBody>
      </p:sp>
      <p:sp>
        <p:nvSpPr>
          <p:cNvPr id="74" name="Line 14"/>
          <p:cNvSpPr>
            <a:spLocks noChangeShapeType="1"/>
          </p:cNvSpPr>
          <p:nvPr/>
        </p:nvSpPr>
        <p:spPr bwMode="auto">
          <a:xfrm>
            <a:off x="5416622" y="5446558"/>
            <a:ext cx="0" cy="676568"/>
          </a:xfrm>
          <a:prstGeom prst="line">
            <a:avLst/>
          </a:prstGeom>
          <a:noFill/>
          <a:ln w="50800">
            <a:solidFill>
              <a:schemeClr val="bg1">
                <a:lumMod val="50000"/>
              </a:schemeClr>
            </a:solidFill>
            <a:round/>
            <a:headEnd type="triangle"/>
            <a:tailEnd type="none" w="med" len="med"/>
          </a:ln>
        </p:spPr>
        <p:txBody>
          <a:bodyPr>
            <a:prstTxWarp prst="textNoShape">
              <a:avLst/>
            </a:prstTxWarp>
          </a:bodyPr>
          <a:lstStyle/>
          <a:p>
            <a:endParaRPr lang="en-US"/>
          </a:p>
        </p:txBody>
      </p:sp>
      <p:sp>
        <p:nvSpPr>
          <p:cNvPr id="75" name="Line 15"/>
          <p:cNvSpPr>
            <a:spLocks noChangeShapeType="1"/>
          </p:cNvSpPr>
          <p:nvPr/>
        </p:nvSpPr>
        <p:spPr bwMode="auto">
          <a:xfrm>
            <a:off x="6769755" y="5446558"/>
            <a:ext cx="0" cy="676568"/>
          </a:xfrm>
          <a:prstGeom prst="line">
            <a:avLst/>
          </a:prstGeom>
          <a:noFill/>
          <a:ln w="50800">
            <a:solidFill>
              <a:schemeClr val="bg1">
                <a:lumMod val="50000"/>
              </a:schemeClr>
            </a:solidFill>
            <a:round/>
            <a:headEnd type="triangle"/>
            <a:tailEnd type="none" w="med" len="med"/>
          </a:ln>
        </p:spPr>
        <p:txBody>
          <a:bodyPr>
            <a:prstTxWarp prst="textNoShape">
              <a:avLst/>
            </a:prstTxWarp>
          </a:bodyPr>
          <a:lstStyle/>
          <a:p>
            <a:endParaRPr lang="en-US"/>
          </a:p>
        </p:txBody>
      </p:sp>
      <p:sp>
        <p:nvSpPr>
          <p:cNvPr id="76" name="Line 16"/>
          <p:cNvSpPr>
            <a:spLocks noChangeShapeType="1"/>
          </p:cNvSpPr>
          <p:nvPr/>
        </p:nvSpPr>
        <p:spPr bwMode="auto">
          <a:xfrm>
            <a:off x="8528828" y="5446558"/>
            <a:ext cx="0" cy="676568"/>
          </a:xfrm>
          <a:prstGeom prst="line">
            <a:avLst/>
          </a:prstGeom>
          <a:noFill/>
          <a:ln w="50800">
            <a:solidFill>
              <a:schemeClr val="bg1">
                <a:lumMod val="50000"/>
              </a:schemeClr>
            </a:solidFill>
            <a:round/>
            <a:headEnd type="triangle"/>
            <a:tailEnd type="none" w="med" len="med"/>
          </a:ln>
        </p:spPr>
        <p:txBody>
          <a:bodyPr>
            <a:prstTxWarp prst="textNoShape">
              <a:avLst/>
            </a:prstTxWarp>
          </a:bodyPr>
          <a:lstStyle/>
          <a:p>
            <a:endParaRPr lang="en-US"/>
          </a:p>
        </p:txBody>
      </p:sp>
      <p:sp>
        <p:nvSpPr>
          <p:cNvPr id="77" name="Line 17"/>
          <p:cNvSpPr>
            <a:spLocks noChangeShapeType="1"/>
          </p:cNvSpPr>
          <p:nvPr/>
        </p:nvSpPr>
        <p:spPr bwMode="auto">
          <a:xfrm>
            <a:off x="5687249" y="5175930"/>
            <a:ext cx="811880" cy="0"/>
          </a:xfrm>
          <a:prstGeom prst="line">
            <a:avLst/>
          </a:prstGeom>
          <a:noFill/>
          <a:ln w="50800">
            <a:solidFill>
              <a:schemeClr val="tx1"/>
            </a:solidFill>
            <a:round/>
            <a:headEnd/>
            <a:tailEnd type="triangle" w="med" len="med"/>
          </a:ln>
        </p:spPr>
        <p:txBody>
          <a:bodyPr>
            <a:prstTxWarp prst="textNoShape">
              <a:avLst/>
            </a:prstTxWarp>
          </a:bodyPr>
          <a:lstStyle/>
          <a:p>
            <a:endParaRPr lang="en-US"/>
          </a:p>
        </p:txBody>
      </p:sp>
      <p:sp>
        <p:nvSpPr>
          <p:cNvPr id="78" name="Line 18"/>
          <p:cNvSpPr>
            <a:spLocks noChangeShapeType="1"/>
          </p:cNvSpPr>
          <p:nvPr/>
        </p:nvSpPr>
        <p:spPr bwMode="auto">
          <a:xfrm>
            <a:off x="7040382" y="5175930"/>
            <a:ext cx="811880" cy="0"/>
          </a:xfrm>
          <a:prstGeom prst="line">
            <a:avLst/>
          </a:prstGeom>
          <a:noFill/>
          <a:ln w="50800">
            <a:solidFill>
              <a:schemeClr val="tx1"/>
            </a:solidFill>
            <a:round/>
            <a:headEnd/>
            <a:tailEnd type="triangle" w="med" len="med"/>
          </a:ln>
        </p:spPr>
        <p:txBody>
          <a:bodyPr>
            <a:prstTxWarp prst="textNoShape">
              <a:avLst/>
            </a:prstTxWarp>
          </a:bodyPr>
          <a:lstStyle/>
          <a:p>
            <a:endParaRPr lang="en-US"/>
          </a:p>
        </p:txBody>
      </p:sp>
      <p:sp>
        <p:nvSpPr>
          <p:cNvPr id="79" name="Text Box 19"/>
          <p:cNvSpPr txBox="1">
            <a:spLocks noChangeArrowheads="1"/>
          </p:cNvSpPr>
          <p:nvPr/>
        </p:nvSpPr>
        <p:spPr bwMode="auto">
          <a:xfrm>
            <a:off x="7311008" y="5852498"/>
            <a:ext cx="811880" cy="461664"/>
          </a:xfrm>
          <a:prstGeom prst="rect">
            <a:avLst/>
          </a:prstGeom>
          <a:noFill/>
          <a:ln w="31750">
            <a:noFill/>
            <a:miter lim="800000"/>
            <a:headEnd/>
            <a:tailEnd/>
          </a:ln>
        </p:spPr>
        <p:txBody>
          <a:bodyPr wrap="square">
            <a:prstTxWarp prst="textNoShape">
              <a:avLst/>
            </a:prstTxWarp>
            <a:spAutoFit/>
          </a:bodyPr>
          <a:lstStyle/>
          <a:p>
            <a:pPr eaLnBrk="0" hangingPunct="0">
              <a:spcBef>
                <a:spcPct val="50000"/>
              </a:spcBef>
            </a:pPr>
            <a:r>
              <a:rPr lang="en-US" sz="2400">
                <a:ea typeface="ＭＳ Ｐゴシック" pitchFamily="26" charset="-128"/>
                <a:cs typeface="ＭＳ Ｐゴシック" pitchFamily="26" charset="-128"/>
              </a:rPr>
              <a:t>…</a:t>
            </a:r>
          </a:p>
        </p:txBody>
      </p:sp>
      <p:sp>
        <p:nvSpPr>
          <p:cNvPr id="80" name="Oval 4"/>
          <p:cNvSpPr>
            <a:spLocks noChangeArrowheads="1"/>
          </p:cNvSpPr>
          <p:nvPr/>
        </p:nvSpPr>
        <p:spPr bwMode="auto">
          <a:xfrm>
            <a:off x="5158883" y="3693925"/>
            <a:ext cx="541253" cy="541254"/>
          </a:xfrm>
          <a:prstGeom prst="ellipse">
            <a:avLst/>
          </a:prstGeom>
          <a:noFill/>
          <a:ln w="31750">
            <a:solidFill>
              <a:schemeClr val="tx1"/>
            </a:solidFill>
            <a:round/>
            <a:headEnd/>
            <a:tailEnd/>
          </a:ln>
        </p:spPr>
        <p:txBody>
          <a:bodyPr wrap="none" anchor="ctr">
            <a:prstTxWarp prst="textNoShape">
              <a:avLst/>
            </a:prstTxWarp>
          </a:bodyPr>
          <a:lstStyle/>
          <a:p>
            <a:endParaRPr lang="en-US"/>
          </a:p>
        </p:txBody>
      </p:sp>
      <p:sp>
        <p:nvSpPr>
          <p:cNvPr id="82" name="Oval 6"/>
          <p:cNvSpPr>
            <a:spLocks noChangeArrowheads="1"/>
          </p:cNvSpPr>
          <p:nvPr/>
        </p:nvSpPr>
        <p:spPr bwMode="auto">
          <a:xfrm>
            <a:off x="6512015" y="3693925"/>
            <a:ext cx="541253" cy="541254"/>
          </a:xfrm>
          <a:prstGeom prst="ellipse">
            <a:avLst/>
          </a:prstGeom>
          <a:noFill/>
          <a:ln w="31750">
            <a:solidFill>
              <a:schemeClr val="tx1"/>
            </a:solidFill>
            <a:round/>
            <a:headEnd/>
            <a:tailEnd/>
          </a:ln>
        </p:spPr>
        <p:txBody>
          <a:bodyPr wrap="none" anchor="ctr">
            <a:prstTxWarp prst="textNoShape">
              <a:avLst/>
            </a:prstTxWarp>
          </a:bodyPr>
          <a:lstStyle/>
          <a:p>
            <a:endParaRPr lang="en-US"/>
          </a:p>
        </p:txBody>
      </p:sp>
      <p:sp>
        <p:nvSpPr>
          <p:cNvPr id="83" name="Oval 7"/>
          <p:cNvSpPr>
            <a:spLocks noChangeArrowheads="1"/>
          </p:cNvSpPr>
          <p:nvPr/>
        </p:nvSpPr>
        <p:spPr bwMode="auto">
          <a:xfrm>
            <a:off x="8271088" y="3693925"/>
            <a:ext cx="541253" cy="541254"/>
          </a:xfrm>
          <a:prstGeom prst="ellipse">
            <a:avLst/>
          </a:prstGeom>
          <a:noFill/>
          <a:ln w="31750">
            <a:solidFill>
              <a:schemeClr val="tx1"/>
            </a:solidFill>
            <a:round/>
            <a:headEnd/>
            <a:tailEnd/>
          </a:ln>
        </p:spPr>
        <p:txBody>
          <a:bodyPr wrap="none" anchor="ctr">
            <a:prstTxWarp prst="textNoShape">
              <a:avLst/>
            </a:prstTxWarp>
          </a:bodyPr>
          <a:lstStyle/>
          <a:p>
            <a:endParaRPr lang="en-US"/>
          </a:p>
        </p:txBody>
      </p:sp>
      <p:sp>
        <p:nvSpPr>
          <p:cNvPr id="84" name="Line 13"/>
          <p:cNvSpPr>
            <a:spLocks noChangeShapeType="1"/>
          </p:cNvSpPr>
          <p:nvPr/>
        </p:nvSpPr>
        <p:spPr bwMode="auto">
          <a:xfrm>
            <a:off x="4076376" y="4235179"/>
            <a:ext cx="0" cy="676568"/>
          </a:xfrm>
          <a:prstGeom prst="line">
            <a:avLst/>
          </a:prstGeom>
          <a:noFill/>
          <a:ln w="50800">
            <a:solidFill>
              <a:schemeClr val="bg1">
                <a:lumMod val="50000"/>
              </a:schemeClr>
            </a:solidFill>
            <a:round/>
            <a:headEnd type="triangle"/>
            <a:tailEnd type="none" w="med" len="med"/>
          </a:ln>
        </p:spPr>
        <p:txBody>
          <a:bodyPr>
            <a:prstTxWarp prst="textNoShape">
              <a:avLst/>
            </a:prstTxWarp>
          </a:bodyPr>
          <a:lstStyle/>
          <a:p>
            <a:endParaRPr lang="en-US"/>
          </a:p>
        </p:txBody>
      </p:sp>
      <p:sp>
        <p:nvSpPr>
          <p:cNvPr id="85" name="Line 14"/>
          <p:cNvSpPr>
            <a:spLocks noChangeShapeType="1"/>
          </p:cNvSpPr>
          <p:nvPr/>
        </p:nvSpPr>
        <p:spPr bwMode="auto">
          <a:xfrm>
            <a:off x="5429509" y="4235179"/>
            <a:ext cx="0" cy="676568"/>
          </a:xfrm>
          <a:prstGeom prst="line">
            <a:avLst/>
          </a:prstGeom>
          <a:noFill/>
          <a:ln w="50800">
            <a:solidFill>
              <a:schemeClr val="bg1">
                <a:lumMod val="50000"/>
              </a:schemeClr>
            </a:solidFill>
            <a:round/>
            <a:headEnd type="triangle"/>
            <a:tailEnd type="none" w="med" len="med"/>
          </a:ln>
        </p:spPr>
        <p:txBody>
          <a:bodyPr>
            <a:prstTxWarp prst="textNoShape">
              <a:avLst/>
            </a:prstTxWarp>
          </a:bodyPr>
          <a:lstStyle/>
          <a:p>
            <a:endParaRPr lang="en-US"/>
          </a:p>
        </p:txBody>
      </p:sp>
      <p:sp>
        <p:nvSpPr>
          <p:cNvPr id="86" name="Line 15"/>
          <p:cNvSpPr>
            <a:spLocks noChangeShapeType="1"/>
          </p:cNvSpPr>
          <p:nvPr/>
        </p:nvSpPr>
        <p:spPr bwMode="auto">
          <a:xfrm>
            <a:off x="6782642" y="4235179"/>
            <a:ext cx="0" cy="676568"/>
          </a:xfrm>
          <a:prstGeom prst="line">
            <a:avLst/>
          </a:prstGeom>
          <a:noFill/>
          <a:ln w="50800">
            <a:solidFill>
              <a:schemeClr val="bg1">
                <a:lumMod val="50000"/>
              </a:schemeClr>
            </a:solidFill>
            <a:round/>
            <a:headEnd type="triangle"/>
            <a:tailEnd type="none" w="med" len="med"/>
          </a:ln>
        </p:spPr>
        <p:txBody>
          <a:bodyPr>
            <a:prstTxWarp prst="textNoShape">
              <a:avLst/>
            </a:prstTxWarp>
          </a:bodyPr>
          <a:lstStyle/>
          <a:p>
            <a:endParaRPr lang="en-US"/>
          </a:p>
        </p:txBody>
      </p:sp>
      <p:sp>
        <p:nvSpPr>
          <p:cNvPr id="87" name="Line 16"/>
          <p:cNvSpPr>
            <a:spLocks noChangeShapeType="1"/>
          </p:cNvSpPr>
          <p:nvPr/>
        </p:nvSpPr>
        <p:spPr bwMode="auto">
          <a:xfrm>
            <a:off x="8541714" y="4235179"/>
            <a:ext cx="0" cy="676568"/>
          </a:xfrm>
          <a:prstGeom prst="line">
            <a:avLst/>
          </a:prstGeom>
          <a:noFill/>
          <a:ln w="50800">
            <a:solidFill>
              <a:schemeClr val="bg1">
                <a:lumMod val="50000"/>
              </a:schemeClr>
            </a:solidFill>
            <a:round/>
            <a:headEnd type="triangle"/>
            <a:tailEnd type="none" w="med" len="med"/>
          </a:ln>
        </p:spPr>
        <p:txBody>
          <a:bodyPr>
            <a:prstTxWarp prst="textNoShape">
              <a:avLst/>
            </a:prstTxWarp>
          </a:bodyPr>
          <a:lstStyle/>
          <a:p>
            <a:endParaRPr lang="en-US"/>
          </a:p>
        </p:txBody>
      </p:sp>
      <p:grpSp>
        <p:nvGrpSpPr>
          <p:cNvPr id="131" name="Group 130"/>
          <p:cNvGrpSpPr>
            <a:grpSpLocks noChangeAspect="1"/>
          </p:cNvGrpSpPr>
          <p:nvPr/>
        </p:nvGrpSpPr>
        <p:grpSpPr>
          <a:xfrm>
            <a:off x="552178" y="3729666"/>
            <a:ext cx="2798064" cy="2937569"/>
            <a:chOff x="457758" y="2205112"/>
            <a:chExt cx="2857500" cy="2999969"/>
          </a:xfrm>
        </p:grpSpPr>
        <p:cxnSp>
          <p:nvCxnSpPr>
            <p:cNvPr id="17" name="Straight Arrow Connector 16"/>
            <p:cNvCxnSpPr/>
            <p:nvPr/>
          </p:nvCxnSpPr>
          <p:spPr bwMode="auto">
            <a:xfrm>
              <a:off x="1017899" y="2694024"/>
              <a:ext cx="1445113" cy="801986"/>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127" name="Straight Arrow Connector 126"/>
            <p:cNvCxnSpPr/>
            <p:nvPr/>
          </p:nvCxnSpPr>
          <p:spPr bwMode="auto">
            <a:xfrm rot="10800000" flipV="1">
              <a:off x="1029258" y="3577394"/>
              <a:ext cx="1428750" cy="1"/>
            </a:xfrm>
            <a:prstGeom prst="curvedConnector3">
              <a:avLst>
                <a:gd name="adj1" fmla="val 48889"/>
              </a:avLst>
            </a:prstGeom>
            <a:solidFill>
              <a:srgbClr val="00B8FF"/>
            </a:solidFill>
            <a:ln w="31750" cap="flat" cmpd="sng" algn="ctr">
              <a:solidFill>
                <a:schemeClr val="tx1"/>
              </a:solidFill>
              <a:prstDash val="solid"/>
              <a:round/>
              <a:headEnd type="triangle" w="med" len="med"/>
              <a:tailEnd type="none"/>
            </a:ln>
            <a:effectLst/>
          </p:spPr>
        </p:cxnSp>
        <p:cxnSp>
          <p:nvCxnSpPr>
            <p:cNvPr id="120" name="Straight Arrow Connector 119"/>
            <p:cNvCxnSpPr/>
            <p:nvPr/>
          </p:nvCxnSpPr>
          <p:spPr bwMode="auto">
            <a:xfrm>
              <a:off x="1029259" y="3921238"/>
              <a:ext cx="1411394" cy="1191"/>
            </a:xfrm>
            <a:prstGeom prst="straightConnector1">
              <a:avLst/>
            </a:prstGeom>
            <a:solidFill>
              <a:srgbClr val="00B8FF"/>
            </a:solidFill>
            <a:ln w="31750" cap="flat" cmpd="sng" algn="ctr">
              <a:solidFill>
                <a:schemeClr val="tx1"/>
              </a:solidFill>
              <a:prstDash val="solid"/>
              <a:round/>
              <a:headEnd type="triangle" w="med" len="med"/>
              <a:tailEnd type="none"/>
            </a:ln>
            <a:effectLst/>
          </p:spPr>
        </p:cxnSp>
        <p:sp>
          <p:nvSpPr>
            <p:cNvPr id="92" name="Oval 91"/>
            <p:cNvSpPr/>
            <p:nvPr/>
          </p:nvSpPr>
          <p:spPr bwMode="auto">
            <a:xfrm flipV="1">
              <a:off x="2743758" y="3203206"/>
              <a:ext cx="571500" cy="571500"/>
            </a:xfrm>
            <a:prstGeom prst="ellipse">
              <a:avLst/>
            </a:prstGeom>
            <a:no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sp>
          <p:nvSpPr>
            <p:cNvPr id="2" name="TextBox 1"/>
            <p:cNvSpPr txBox="1"/>
            <p:nvPr/>
          </p:nvSpPr>
          <p:spPr>
            <a:xfrm flipV="1">
              <a:off x="1952196" y="3759191"/>
              <a:ext cx="514350" cy="342899"/>
            </a:xfrm>
            <a:prstGeom prst="rect">
              <a:avLst/>
            </a:prstGeom>
            <a:noFill/>
            <a:ln w="31750">
              <a:noFill/>
            </a:ln>
          </p:spPr>
          <p:txBody>
            <a:bodyPr wrap="square" rtlCol="0">
              <a:spAutoFit/>
            </a:bodyPr>
            <a:lstStyle/>
            <a:p>
              <a:r>
                <a:rPr lang="fr-CA" sz="2400" b="1" dirty="0" smtClean="0"/>
                <a:t>…</a:t>
              </a:r>
              <a:endParaRPr lang="fr-CA" sz="2400" b="1" dirty="0"/>
            </a:p>
          </p:txBody>
        </p:sp>
        <p:sp>
          <p:nvSpPr>
            <p:cNvPr id="3" name="Rounded Rectangle 2"/>
            <p:cNvSpPr/>
            <p:nvPr/>
          </p:nvSpPr>
          <p:spPr bwMode="auto">
            <a:xfrm flipV="1">
              <a:off x="2458008" y="3412315"/>
              <a:ext cx="571500" cy="571500"/>
            </a:xfrm>
            <a:prstGeom prst="roundRect">
              <a:avLst/>
            </a:prstGeom>
            <a:solidFill>
              <a:schemeClr val="bg1">
                <a:lumMod val="75000"/>
              </a:schemeClr>
            </a:solid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4" name="Oval 3"/>
            <p:cNvSpPr/>
            <p:nvPr/>
          </p:nvSpPr>
          <p:spPr bwMode="auto">
            <a:xfrm flipV="1">
              <a:off x="2379317" y="2212165"/>
              <a:ext cx="571500" cy="571500"/>
            </a:xfrm>
            <a:prstGeom prst="ellipse">
              <a:avLst/>
            </a:prstGeom>
            <a:no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5" name="Straight Arrow Connector 4"/>
            <p:cNvCxnSpPr>
              <a:stCxn id="4" idx="0"/>
            </p:cNvCxnSpPr>
            <p:nvPr/>
          </p:nvCxnSpPr>
          <p:spPr bwMode="auto">
            <a:xfrm rot="16200000" flipH="1">
              <a:off x="2350741" y="3096799"/>
              <a:ext cx="628650" cy="1191"/>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sp>
          <p:nvSpPr>
            <p:cNvPr id="7" name="Oval 6"/>
            <p:cNvSpPr/>
            <p:nvPr/>
          </p:nvSpPr>
          <p:spPr bwMode="auto">
            <a:xfrm flipV="1">
              <a:off x="1442690" y="2212165"/>
              <a:ext cx="571500" cy="571500"/>
            </a:xfrm>
            <a:prstGeom prst="ellipse">
              <a:avLst/>
            </a:prstGeom>
            <a:no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8" name="Straight Arrow Connector 7"/>
            <p:cNvCxnSpPr>
              <a:stCxn id="7" idx="0"/>
            </p:cNvCxnSpPr>
            <p:nvPr/>
          </p:nvCxnSpPr>
          <p:spPr bwMode="auto">
            <a:xfrm rot="16200000" flipH="1">
              <a:off x="1414114" y="3096799"/>
              <a:ext cx="628650" cy="1191"/>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sp>
          <p:nvSpPr>
            <p:cNvPr id="10" name="Oval 9"/>
            <p:cNvSpPr/>
            <p:nvPr/>
          </p:nvSpPr>
          <p:spPr bwMode="auto">
            <a:xfrm flipV="1">
              <a:off x="530093" y="2205112"/>
              <a:ext cx="571500" cy="571500"/>
            </a:xfrm>
            <a:prstGeom prst="ellipse">
              <a:avLst/>
            </a:prstGeom>
            <a:no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11" name="Straight Arrow Connector 10"/>
            <p:cNvCxnSpPr>
              <a:stCxn id="10" idx="0"/>
            </p:cNvCxnSpPr>
            <p:nvPr/>
          </p:nvCxnSpPr>
          <p:spPr bwMode="auto">
            <a:xfrm rot="16200000" flipH="1">
              <a:off x="501517" y="3089746"/>
              <a:ext cx="628650" cy="1191"/>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12" name="Straight Arrow Connector 11"/>
            <p:cNvCxnSpPr/>
            <p:nvPr/>
          </p:nvCxnSpPr>
          <p:spPr bwMode="auto">
            <a:xfrm>
              <a:off x="920891" y="2765080"/>
              <a:ext cx="806954" cy="637986"/>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13" name="Straight Arrow Connector 12"/>
            <p:cNvCxnSpPr/>
            <p:nvPr/>
          </p:nvCxnSpPr>
          <p:spPr bwMode="auto">
            <a:xfrm rot="10800000" flipV="1">
              <a:off x="1729035" y="2769706"/>
              <a:ext cx="806958" cy="633360"/>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14" name="Straight Arrow Connector 13"/>
            <p:cNvCxnSpPr/>
            <p:nvPr/>
          </p:nvCxnSpPr>
          <p:spPr bwMode="auto">
            <a:xfrm>
              <a:off x="1824245" y="2769706"/>
              <a:ext cx="711749" cy="657225"/>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15" name="Straight Arrow Connector 14"/>
            <p:cNvCxnSpPr/>
            <p:nvPr/>
          </p:nvCxnSpPr>
          <p:spPr bwMode="auto">
            <a:xfrm rot="10800000" flipV="1">
              <a:off x="920891" y="2765080"/>
              <a:ext cx="678475" cy="661851"/>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16" name="Straight Arrow Connector 15"/>
            <p:cNvCxnSpPr>
              <a:stCxn id="4" idx="1"/>
            </p:cNvCxnSpPr>
            <p:nvPr/>
          </p:nvCxnSpPr>
          <p:spPr bwMode="auto">
            <a:xfrm rot="5400000">
              <a:off x="1345962" y="2371908"/>
              <a:ext cx="788985" cy="1445112"/>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sp>
          <p:nvSpPr>
            <p:cNvPr id="18" name="TextBox 17"/>
            <p:cNvSpPr txBox="1"/>
            <p:nvPr/>
          </p:nvSpPr>
          <p:spPr>
            <a:xfrm flipV="1">
              <a:off x="1886507" y="4860800"/>
              <a:ext cx="514350" cy="342899"/>
            </a:xfrm>
            <a:prstGeom prst="rect">
              <a:avLst/>
            </a:prstGeom>
            <a:noFill/>
            <a:ln w="31750">
              <a:noFill/>
            </a:ln>
          </p:spPr>
          <p:txBody>
            <a:bodyPr wrap="square" rtlCol="0">
              <a:spAutoFit/>
            </a:bodyPr>
            <a:lstStyle/>
            <a:p>
              <a:r>
                <a:rPr lang="fr-CA" sz="2400" b="1" dirty="0" smtClean="0"/>
                <a:t>…</a:t>
              </a:r>
              <a:endParaRPr lang="fr-CA" sz="2400" b="1" dirty="0"/>
            </a:p>
          </p:txBody>
        </p:sp>
        <p:sp>
          <p:nvSpPr>
            <p:cNvPr id="19" name="Rounded Rectangle 18"/>
            <p:cNvSpPr/>
            <p:nvPr/>
          </p:nvSpPr>
          <p:spPr bwMode="auto">
            <a:xfrm flipV="1">
              <a:off x="2458008" y="4633581"/>
              <a:ext cx="571500" cy="571500"/>
            </a:xfrm>
            <a:prstGeom prst="roundRect">
              <a:avLst/>
            </a:prstGeom>
            <a:solidFill>
              <a:schemeClr val="bg1">
                <a:lumMod val="75000"/>
              </a:schemeClr>
            </a:solid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cxnSp>
          <p:nvCxnSpPr>
            <p:cNvPr id="20" name="Straight Arrow Connector 19"/>
            <p:cNvCxnSpPr/>
            <p:nvPr/>
          </p:nvCxnSpPr>
          <p:spPr bwMode="auto">
            <a:xfrm rot="16200000" flipH="1">
              <a:off x="2326447" y="4318065"/>
              <a:ext cx="628650" cy="1191"/>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sp>
          <p:nvSpPr>
            <p:cNvPr id="22" name="Rounded Rectangle 21"/>
            <p:cNvSpPr/>
            <p:nvPr/>
          </p:nvSpPr>
          <p:spPr bwMode="auto">
            <a:xfrm flipV="1">
              <a:off x="1418396" y="4633581"/>
              <a:ext cx="571500" cy="571500"/>
            </a:xfrm>
            <a:prstGeom prst="roundRect">
              <a:avLst/>
            </a:prstGeom>
            <a:solidFill>
              <a:schemeClr val="bg1">
                <a:lumMod val="75000"/>
              </a:schemeClr>
            </a:solid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cxnSp>
          <p:nvCxnSpPr>
            <p:cNvPr id="23" name="Straight Arrow Connector 22"/>
            <p:cNvCxnSpPr/>
            <p:nvPr/>
          </p:nvCxnSpPr>
          <p:spPr bwMode="auto">
            <a:xfrm rot="16200000" flipH="1">
              <a:off x="1389820" y="4318065"/>
              <a:ext cx="628650" cy="1191"/>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sp>
          <p:nvSpPr>
            <p:cNvPr id="25" name="Rounded Rectangle 24"/>
            <p:cNvSpPr/>
            <p:nvPr/>
          </p:nvSpPr>
          <p:spPr bwMode="auto">
            <a:xfrm flipV="1">
              <a:off x="457758" y="4626528"/>
              <a:ext cx="571500" cy="571500"/>
            </a:xfrm>
            <a:prstGeom prst="roundRect">
              <a:avLst/>
            </a:prstGeom>
            <a:solidFill>
              <a:schemeClr val="bg1">
                <a:lumMod val="75000"/>
              </a:schemeClr>
            </a:solid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cxnSp>
          <p:nvCxnSpPr>
            <p:cNvPr id="26" name="Straight Arrow Connector 25"/>
            <p:cNvCxnSpPr/>
            <p:nvPr/>
          </p:nvCxnSpPr>
          <p:spPr bwMode="auto">
            <a:xfrm rot="16200000" flipH="1">
              <a:off x="477223" y="4311012"/>
              <a:ext cx="628650" cy="1191"/>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28" name="Straight Arrow Connector 27"/>
            <p:cNvCxnSpPr/>
            <p:nvPr/>
          </p:nvCxnSpPr>
          <p:spPr bwMode="auto">
            <a:xfrm>
              <a:off x="896597" y="3986346"/>
              <a:ext cx="806954" cy="637986"/>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29" name="Straight Arrow Connector 28"/>
            <p:cNvCxnSpPr/>
            <p:nvPr/>
          </p:nvCxnSpPr>
          <p:spPr bwMode="auto">
            <a:xfrm rot="10800000" flipV="1">
              <a:off x="1704741" y="3990972"/>
              <a:ext cx="806958" cy="633360"/>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30" name="Straight Arrow Connector 29"/>
            <p:cNvCxnSpPr/>
            <p:nvPr/>
          </p:nvCxnSpPr>
          <p:spPr bwMode="auto">
            <a:xfrm>
              <a:off x="1799951" y="3990972"/>
              <a:ext cx="711749" cy="657225"/>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31" name="Straight Arrow Connector 30"/>
            <p:cNvCxnSpPr/>
            <p:nvPr/>
          </p:nvCxnSpPr>
          <p:spPr bwMode="auto">
            <a:xfrm rot="10800000" flipV="1">
              <a:off x="896597" y="3986346"/>
              <a:ext cx="678475" cy="661851"/>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32" name="Straight Arrow Connector 31"/>
            <p:cNvCxnSpPr/>
            <p:nvPr/>
          </p:nvCxnSpPr>
          <p:spPr bwMode="auto">
            <a:xfrm rot="5400000">
              <a:off x="1321668" y="3593173"/>
              <a:ext cx="788985" cy="1445112"/>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33" name="Straight Arrow Connector 32"/>
            <p:cNvCxnSpPr/>
            <p:nvPr/>
          </p:nvCxnSpPr>
          <p:spPr bwMode="auto">
            <a:xfrm>
              <a:off x="993605" y="3915290"/>
              <a:ext cx="1445113" cy="801986"/>
            </a:xfrm>
            <a:prstGeom prst="straightConnector1">
              <a:avLst/>
            </a:prstGeom>
            <a:solidFill>
              <a:srgbClr val="00B8FF"/>
            </a:solidFill>
            <a:ln w="31750" cap="flat" cmpd="sng" algn="ctr">
              <a:solidFill>
                <a:schemeClr val="bg1">
                  <a:lumMod val="50000"/>
                </a:schemeClr>
              </a:solidFill>
              <a:prstDash val="solid"/>
              <a:round/>
              <a:headEnd type="triangle" w="med" len="med"/>
              <a:tailEnd type="none"/>
            </a:ln>
            <a:effectLst/>
          </p:spPr>
        </p:cxnSp>
        <p:cxnSp>
          <p:nvCxnSpPr>
            <p:cNvPr id="95" name="Straight Arrow Connector 94"/>
            <p:cNvCxnSpPr/>
            <p:nvPr/>
          </p:nvCxnSpPr>
          <p:spPr bwMode="auto">
            <a:xfrm flipV="1">
              <a:off x="3013634" y="3762010"/>
              <a:ext cx="92986" cy="22223"/>
            </a:xfrm>
            <a:prstGeom prst="straightConnector1">
              <a:avLst/>
            </a:prstGeom>
            <a:solidFill>
              <a:srgbClr val="00B8FF"/>
            </a:solidFill>
            <a:ln w="31750" cap="flat" cmpd="sng" algn="ctr">
              <a:solidFill>
                <a:schemeClr val="tx1"/>
              </a:solidFill>
              <a:prstDash val="solid"/>
              <a:round/>
              <a:headEnd type="triangle" w="med" len="med"/>
              <a:tailEnd type="none"/>
            </a:ln>
            <a:effectLst/>
          </p:spPr>
        </p:cxnSp>
        <p:cxnSp>
          <p:nvCxnSpPr>
            <p:cNvPr id="111" name="Straight Arrow Connector 110"/>
            <p:cNvCxnSpPr/>
            <p:nvPr/>
          </p:nvCxnSpPr>
          <p:spPr bwMode="auto">
            <a:xfrm flipV="1">
              <a:off x="2000252" y="3758833"/>
              <a:ext cx="92986" cy="22223"/>
            </a:xfrm>
            <a:prstGeom prst="straightConnector1">
              <a:avLst/>
            </a:prstGeom>
            <a:solidFill>
              <a:srgbClr val="00B8FF"/>
            </a:solidFill>
            <a:ln w="31750" cap="flat" cmpd="sng" algn="ctr">
              <a:solidFill>
                <a:schemeClr val="tx1"/>
              </a:solidFill>
              <a:prstDash val="solid"/>
              <a:round/>
              <a:headEnd type="triangle" w="med" len="med"/>
              <a:tailEnd type="none"/>
            </a:ln>
            <a:effectLst/>
          </p:spPr>
        </p:cxnSp>
        <p:cxnSp>
          <p:nvCxnSpPr>
            <p:cNvPr id="112" name="Straight Arrow Connector 111"/>
            <p:cNvCxnSpPr/>
            <p:nvPr/>
          </p:nvCxnSpPr>
          <p:spPr bwMode="auto">
            <a:xfrm flipV="1">
              <a:off x="1016560" y="3718762"/>
              <a:ext cx="92986" cy="22223"/>
            </a:xfrm>
            <a:prstGeom prst="straightConnector1">
              <a:avLst/>
            </a:prstGeom>
            <a:solidFill>
              <a:srgbClr val="00B8FF"/>
            </a:solidFill>
            <a:ln w="31750" cap="flat" cmpd="sng" algn="ctr">
              <a:solidFill>
                <a:schemeClr val="tx1"/>
              </a:solidFill>
              <a:prstDash val="solid"/>
              <a:round/>
              <a:headEnd type="triangle" w="med" len="med"/>
              <a:tailEnd type="none"/>
            </a:ln>
            <a:effectLst/>
          </p:spPr>
        </p:cxnSp>
        <p:cxnSp>
          <p:nvCxnSpPr>
            <p:cNvPr id="113" name="Straight Arrow Connector 112"/>
            <p:cNvCxnSpPr/>
            <p:nvPr/>
          </p:nvCxnSpPr>
          <p:spPr bwMode="auto">
            <a:xfrm flipV="1">
              <a:off x="2014190" y="3849079"/>
              <a:ext cx="424527" cy="1"/>
            </a:xfrm>
            <a:prstGeom prst="straightConnector1">
              <a:avLst/>
            </a:prstGeom>
            <a:solidFill>
              <a:srgbClr val="00B8FF"/>
            </a:solidFill>
            <a:ln w="31750" cap="flat" cmpd="sng" algn="ctr">
              <a:solidFill>
                <a:schemeClr val="tx1"/>
              </a:solidFill>
              <a:prstDash val="solid"/>
              <a:round/>
              <a:headEnd type="triangle" w="med" len="med"/>
              <a:tailEnd type="none"/>
            </a:ln>
            <a:effectLst/>
          </p:spPr>
        </p:cxnSp>
        <p:cxnSp>
          <p:nvCxnSpPr>
            <p:cNvPr id="119" name="Straight Arrow Connector 118"/>
            <p:cNvCxnSpPr/>
            <p:nvPr/>
          </p:nvCxnSpPr>
          <p:spPr bwMode="auto">
            <a:xfrm flipV="1">
              <a:off x="1019734" y="3864664"/>
              <a:ext cx="424527" cy="1"/>
            </a:xfrm>
            <a:prstGeom prst="straightConnector1">
              <a:avLst/>
            </a:prstGeom>
            <a:solidFill>
              <a:srgbClr val="00B8FF"/>
            </a:solidFill>
            <a:ln w="31750" cap="flat" cmpd="sng" algn="ctr">
              <a:solidFill>
                <a:schemeClr val="tx1"/>
              </a:solidFill>
              <a:prstDash val="solid"/>
              <a:round/>
              <a:headEnd type="triangle" w="med" len="med"/>
              <a:tailEnd type="none"/>
            </a:ln>
            <a:effectLst/>
          </p:spPr>
        </p:cxnSp>
        <p:cxnSp>
          <p:nvCxnSpPr>
            <p:cNvPr id="122" name="Straight Arrow Connector 121"/>
            <p:cNvCxnSpPr/>
            <p:nvPr/>
          </p:nvCxnSpPr>
          <p:spPr bwMode="auto">
            <a:xfrm rot="10800000">
              <a:off x="2004021" y="3503241"/>
              <a:ext cx="441288" cy="1191"/>
            </a:xfrm>
            <a:prstGeom prst="straightConnector1">
              <a:avLst/>
            </a:prstGeom>
            <a:solidFill>
              <a:srgbClr val="00B8FF"/>
            </a:solidFill>
            <a:ln w="31750" cap="flat" cmpd="sng" algn="ctr">
              <a:solidFill>
                <a:schemeClr val="tx1"/>
              </a:solidFill>
              <a:prstDash val="solid"/>
              <a:round/>
              <a:headEnd type="triangle" w="med" len="med"/>
              <a:tailEnd type="none"/>
            </a:ln>
            <a:effectLst/>
          </p:spPr>
        </p:cxnSp>
        <p:cxnSp>
          <p:nvCxnSpPr>
            <p:cNvPr id="125" name="Straight Arrow Connector 124"/>
            <p:cNvCxnSpPr/>
            <p:nvPr/>
          </p:nvCxnSpPr>
          <p:spPr bwMode="auto">
            <a:xfrm rot="10800000">
              <a:off x="1019735" y="3487765"/>
              <a:ext cx="425414" cy="1191"/>
            </a:xfrm>
            <a:prstGeom prst="straightConnector1">
              <a:avLst/>
            </a:prstGeom>
            <a:solidFill>
              <a:srgbClr val="00B8FF"/>
            </a:solidFill>
            <a:ln w="31750" cap="flat" cmpd="sng" algn="ctr">
              <a:solidFill>
                <a:schemeClr val="tx1"/>
              </a:solidFill>
              <a:prstDash val="solid"/>
              <a:round/>
              <a:headEnd type="triangle" w="med" len="med"/>
              <a:tailEnd type="none"/>
            </a:ln>
            <a:effectLst/>
          </p:spPr>
        </p:cxnSp>
        <p:sp>
          <p:nvSpPr>
            <p:cNvPr id="102" name="TextBox 101"/>
            <p:cNvSpPr txBox="1"/>
            <p:nvPr/>
          </p:nvSpPr>
          <p:spPr>
            <a:xfrm flipV="1">
              <a:off x="1878297" y="2382415"/>
              <a:ext cx="514350" cy="342899"/>
            </a:xfrm>
            <a:prstGeom prst="rect">
              <a:avLst/>
            </a:prstGeom>
            <a:noFill/>
            <a:ln w="31750">
              <a:noFill/>
            </a:ln>
          </p:spPr>
          <p:txBody>
            <a:bodyPr wrap="square" rtlCol="0">
              <a:spAutoFit/>
            </a:bodyPr>
            <a:lstStyle/>
            <a:p>
              <a:r>
                <a:rPr lang="fr-CA" sz="2400" b="1" dirty="0" smtClean="0"/>
                <a:t>…</a:t>
              </a:r>
              <a:endParaRPr lang="fr-CA" sz="2400" b="1" dirty="0"/>
            </a:p>
          </p:txBody>
        </p:sp>
        <p:sp>
          <p:nvSpPr>
            <p:cNvPr id="94" name="Oval 93"/>
            <p:cNvSpPr/>
            <p:nvPr/>
          </p:nvSpPr>
          <p:spPr bwMode="auto">
            <a:xfrm flipV="1">
              <a:off x="707854" y="3166485"/>
              <a:ext cx="571500" cy="571500"/>
            </a:xfrm>
            <a:prstGeom prst="ellipse">
              <a:avLst/>
            </a:prstGeom>
            <a:no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sp>
          <p:nvSpPr>
            <p:cNvPr id="93" name="Oval 92"/>
            <p:cNvSpPr/>
            <p:nvPr/>
          </p:nvSpPr>
          <p:spPr bwMode="auto">
            <a:xfrm flipV="1">
              <a:off x="1727844" y="3203206"/>
              <a:ext cx="571500" cy="571500"/>
            </a:xfrm>
            <a:prstGeom prst="ellipse">
              <a:avLst/>
            </a:prstGeom>
            <a:no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sp>
          <p:nvSpPr>
            <p:cNvPr id="6" name="Rounded Rectangle 5"/>
            <p:cNvSpPr/>
            <p:nvPr/>
          </p:nvSpPr>
          <p:spPr bwMode="auto">
            <a:xfrm flipV="1">
              <a:off x="1442690" y="3412315"/>
              <a:ext cx="571500" cy="571500"/>
            </a:xfrm>
            <a:prstGeom prst="roundRect">
              <a:avLst/>
            </a:prstGeom>
            <a:solidFill>
              <a:schemeClr val="bg1">
                <a:lumMod val="75000"/>
              </a:schemeClr>
            </a:solid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9" name="Rounded Rectangle 8"/>
            <p:cNvSpPr/>
            <p:nvPr/>
          </p:nvSpPr>
          <p:spPr bwMode="auto">
            <a:xfrm flipV="1">
              <a:off x="457758" y="3405262"/>
              <a:ext cx="571500" cy="571500"/>
            </a:xfrm>
            <a:prstGeom prst="roundRect">
              <a:avLst/>
            </a:prstGeom>
            <a:solidFill>
              <a:schemeClr val="bg1">
                <a:lumMod val="75000"/>
              </a:schemeClr>
            </a:solidFill>
            <a:ln w="3175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grpSp>
      <p:sp>
        <p:nvSpPr>
          <p:cNvPr id="117" name="Oval 5"/>
          <p:cNvSpPr>
            <a:spLocks noChangeArrowheads="1"/>
          </p:cNvSpPr>
          <p:nvPr/>
        </p:nvSpPr>
        <p:spPr bwMode="auto">
          <a:xfrm>
            <a:off x="3799414" y="3687565"/>
            <a:ext cx="541253" cy="541254"/>
          </a:xfrm>
          <a:prstGeom prst="ellipse">
            <a:avLst/>
          </a:prstGeom>
          <a:noFill/>
          <a:ln w="31750">
            <a:solidFill>
              <a:schemeClr val="tx1"/>
            </a:solidFill>
            <a:round/>
            <a:headEnd/>
            <a:tailEnd/>
          </a:ln>
        </p:spPr>
        <p:txBody>
          <a:bodyPr wrap="none" anchor="ctr">
            <a:prstTxWarp prst="textNoShape">
              <a:avLst/>
            </a:prstTxWarp>
          </a:bodyPr>
          <a:lstStyle/>
          <a:p>
            <a:endParaRPr lang="en-US"/>
          </a:p>
        </p:txBody>
      </p:sp>
      <p:sp>
        <p:nvSpPr>
          <p:cNvPr id="137" name="TextBox 136"/>
          <p:cNvSpPr txBox="1"/>
          <p:nvPr/>
        </p:nvSpPr>
        <p:spPr>
          <a:xfrm>
            <a:off x="2578271" y="6097142"/>
            <a:ext cx="508276" cy="430887"/>
          </a:xfrm>
          <a:prstGeom prst="rect">
            <a:avLst/>
          </a:prstGeom>
          <a:noFill/>
        </p:spPr>
        <p:txBody>
          <a:bodyPr wrap="none" rtlCol="0">
            <a:spAutoFit/>
          </a:bodyPr>
          <a:lstStyle/>
          <a:p>
            <a:r>
              <a:rPr lang="en-CA" sz="2200" i="1" dirty="0" err="1" smtClean="0">
                <a:latin typeface="Times New Roman"/>
                <a:cs typeface="Times New Roman"/>
              </a:rPr>
              <a:t>x</a:t>
            </a:r>
            <a:r>
              <a:rPr lang="en-CA" sz="2200" i="1" baseline="-25000" dirty="0" err="1" smtClean="0">
                <a:latin typeface="Times New Roman"/>
                <a:cs typeface="Times New Roman"/>
              </a:rPr>
              <a:t>K</a:t>
            </a:r>
            <a:endParaRPr lang="en-CA" sz="2200" i="1" baseline="-25000" dirty="0">
              <a:latin typeface="Times New Roman"/>
              <a:cs typeface="Times New Roman"/>
            </a:endParaRPr>
          </a:p>
        </p:txBody>
      </p:sp>
      <p:sp>
        <p:nvSpPr>
          <p:cNvPr id="138" name="TextBox 137"/>
          <p:cNvSpPr txBox="1"/>
          <p:nvPr/>
        </p:nvSpPr>
        <p:spPr>
          <a:xfrm>
            <a:off x="1579948" y="6110197"/>
            <a:ext cx="439464" cy="430887"/>
          </a:xfrm>
          <a:prstGeom prst="rect">
            <a:avLst/>
          </a:prstGeom>
          <a:noFill/>
        </p:spPr>
        <p:txBody>
          <a:bodyPr wrap="none" rtlCol="0">
            <a:spAutoFit/>
          </a:bodyPr>
          <a:lstStyle/>
          <a:p>
            <a:r>
              <a:rPr lang="en-CA" sz="2200" i="1" dirty="0" smtClean="0">
                <a:latin typeface="Times New Roman"/>
                <a:cs typeface="Times New Roman"/>
              </a:rPr>
              <a:t>x</a:t>
            </a:r>
            <a:r>
              <a:rPr lang="en-CA" sz="2200" baseline="-25000" dirty="0" smtClean="0">
                <a:latin typeface="Times New Roman"/>
                <a:cs typeface="Times New Roman"/>
              </a:rPr>
              <a:t>2</a:t>
            </a:r>
            <a:endParaRPr lang="en-CA" sz="2200" baseline="-25000" dirty="0">
              <a:latin typeface="Times New Roman"/>
              <a:cs typeface="Times New Roman"/>
            </a:endParaRPr>
          </a:p>
        </p:txBody>
      </p:sp>
      <p:sp>
        <p:nvSpPr>
          <p:cNvPr id="139" name="TextBox 138"/>
          <p:cNvSpPr txBox="1"/>
          <p:nvPr/>
        </p:nvSpPr>
        <p:spPr>
          <a:xfrm>
            <a:off x="651165" y="6123602"/>
            <a:ext cx="439464" cy="430887"/>
          </a:xfrm>
          <a:prstGeom prst="rect">
            <a:avLst/>
          </a:prstGeom>
          <a:noFill/>
        </p:spPr>
        <p:txBody>
          <a:bodyPr wrap="none" rtlCol="0">
            <a:spAutoFit/>
          </a:bodyPr>
          <a:lstStyle/>
          <a:p>
            <a:r>
              <a:rPr lang="en-CA" sz="2200" i="1" dirty="0" smtClean="0">
                <a:latin typeface="Times New Roman"/>
                <a:cs typeface="Times New Roman"/>
              </a:rPr>
              <a:t>x</a:t>
            </a:r>
            <a:r>
              <a:rPr lang="en-CA" sz="2200" baseline="-25000" dirty="0" smtClean="0">
                <a:latin typeface="Times New Roman"/>
                <a:cs typeface="Times New Roman"/>
              </a:rPr>
              <a:t>1</a:t>
            </a:r>
            <a:endParaRPr lang="en-CA" sz="2200" baseline="-25000" dirty="0">
              <a:latin typeface="Times New Roman"/>
              <a:cs typeface="Times New Roman"/>
            </a:endParaRPr>
          </a:p>
        </p:txBody>
      </p:sp>
      <p:sp>
        <p:nvSpPr>
          <p:cNvPr id="140" name="TextBox 139"/>
          <p:cNvSpPr txBox="1"/>
          <p:nvPr/>
        </p:nvSpPr>
        <p:spPr>
          <a:xfrm>
            <a:off x="637937" y="4941423"/>
            <a:ext cx="455306" cy="430887"/>
          </a:xfrm>
          <a:prstGeom prst="rect">
            <a:avLst/>
          </a:prstGeom>
          <a:noFill/>
        </p:spPr>
        <p:txBody>
          <a:bodyPr wrap="none" rtlCol="0">
            <a:spAutoFit/>
          </a:bodyPr>
          <a:lstStyle/>
          <a:p>
            <a:r>
              <a:rPr lang="en-CA" sz="2200" i="1" dirty="0">
                <a:latin typeface="Times New Roman"/>
                <a:cs typeface="Times New Roman"/>
              </a:rPr>
              <a:t>h</a:t>
            </a:r>
            <a:r>
              <a:rPr lang="en-CA" sz="2200" baseline="-25000" dirty="0" smtClean="0">
                <a:latin typeface="Times New Roman"/>
                <a:cs typeface="Times New Roman"/>
              </a:rPr>
              <a:t>1</a:t>
            </a:r>
            <a:endParaRPr lang="en-CA" sz="2200" baseline="-25000" dirty="0">
              <a:latin typeface="Times New Roman"/>
              <a:cs typeface="Times New Roman"/>
            </a:endParaRPr>
          </a:p>
        </p:txBody>
      </p:sp>
      <p:sp>
        <p:nvSpPr>
          <p:cNvPr id="141" name="TextBox 140"/>
          <p:cNvSpPr txBox="1"/>
          <p:nvPr/>
        </p:nvSpPr>
        <p:spPr>
          <a:xfrm>
            <a:off x="1598399" y="4937599"/>
            <a:ext cx="455306" cy="430887"/>
          </a:xfrm>
          <a:prstGeom prst="rect">
            <a:avLst/>
          </a:prstGeom>
          <a:noFill/>
        </p:spPr>
        <p:txBody>
          <a:bodyPr wrap="none" rtlCol="0">
            <a:spAutoFit/>
          </a:bodyPr>
          <a:lstStyle/>
          <a:p>
            <a:r>
              <a:rPr lang="en-CA" sz="2200" i="1" dirty="0" smtClean="0">
                <a:latin typeface="Times New Roman"/>
                <a:cs typeface="Times New Roman"/>
              </a:rPr>
              <a:t>h</a:t>
            </a:r>
            <a:r>
              <a:rPr lang="en-CA" sz="2200" baseline="-25000" dirty="0" smtClean="0">
                <a:latin typeface="Times New Roman"/>
                <a:cs typeface="Times New Roman"/>
              </a:rPr>
              <a:t>2</a:t>
            </a:r>
            <a:endParaRPr lang="en-CA" sz="2200" baseline="-25000" dirty="0">
              <a:latin typeface="Times New Roman"/>
              <a:cs typeface="Times New Roman"/>
            </a:endParaRPr>
          </a:p>
        </p:txBody>
      </p:sp>
      <p:sp>
        <p:nvSpPr>
          <p:cNvPr id="142" name="TextBox 141"/>
          <p:cNvSpPr txBox="1"/>
          <p:nvPr/>
        </p:nvSpPr>
        <p:spPr>
          <a:xfrm>
            <a:off x="2590984" y="4940685"/>
            <a:ext cx="476680" cy="430887"/>
          </a:xfrm>
          <a:prstGeom prst="rect">
            <a:avLst/>
          </a:prstGeom>
          <a:noFill/>
        </p:spPr>
        <p:txBody>
          <a:bodyPr wrap="none" rtlCol="0">
            <a:spAutoFit/>
          </a:bodyPr>
          <a:lstStyle/>
          <a:p>
            <a:r>
              <a:rPr lang="en-CA" sz="2200" i="1" dirty="0" err="1" smtClean="0">
                <a:latin typeface="Times New Roman"/>
                <a:cs typeface="Times New Roman"/>
              </a:rPr>
              <a:t>h</a:t>
            </a:r>
            <a:r>
              <a:rPr lang="en-CA" sz="2200" baseline="-25000" dirty="0" err="1" smtClean="0">
                <a:latin typeface="Times New Roman"/>
                <a:cs typeface="Times New Roman"/>
              </a:rPr>
              <a:t>L</a:t>
            </a:r>
            <a:endParaRPr lang="en-CA" sz="2200" baseline="-25000" dirty="0">
              <a:latin typeface="Times New Roman"/>
              <a:cs typeface="Times New Roman"/>
            </a:endParaRPr>
          </a:p>
        </p:txBody>
      </p:sp>
      <p:sp>
        <p:nvSpPr>
          <p:cNvPr id="143" name="TextBox 142"/>
          <p:cNvSpPr txBox="1"/>
          <p:nvPr/>
        </p:nvSpPr>
        <p:spPr>
          <a:xfrm>
            <a:off x="724489" y="3718061"/>
            <a:ext cx="439464" cy="430887"/>
          </a:xfrm>
          <a:prstGeom prst="rect">
            <a:avLst/>
          </a:prstGeom>
          <a:noFill/>
        </p:spPr>
        <p:txBody>
          <a:bodyPr wrap="none" rtlCol="0">
            <a:spAutoFit/>
          </a:bodyPr>
          <a:lstStyle/>
          <a:p>
            <a:r>
              <a:rPr lang="en-CA" sz="2200" i="1" dirty="0" smtClean="0">
                <a:latin typeface="Times New Roman"/>
                <a:cs typeface="Times New Roman"/>
              </a:rPr>
              <a:t>y</a:t>
            </a:r>
            <a:r>
              <a:rPr lang="en-CA" sz="2200" baseline="-25000" dirty="0" smtClean="0">
                <a:latin typeface="Times New Roman"/>
                <a:cs typeface="Times New Roman"/>
              </a:rPr>
              <a:t>1</a:t>
            </a:r>
            <a:endParaRPr lang="en-CA" sz="2200" baseline="-25000" dirty="0">
              <a:latin typeface="Times New Roman"/>
              <a:cs typeface="Times New Roman"/>
            </a:endParaRPr>
          </a:p>
        </p:txBody>
      </p:sp>
      <p:sp>
        <p:nvSpPr>
          <p:cNvPr id="144" name="TextBox 143"/>
          <p:cNvSpPr txBox="1"/>
          <p:nvPr/>
        </p:nvSpPr>
        <p:spPr>
          <a:xfrm>
            <a:off x="1606404" y="3721679"/>
            <a:ext cx="439464" cy="430887"/>
          </a:xfrm>
          <a:prstGeom prst="rect">
            <a:avLst/>
          </a:prstGeom>
          <a:noFill/>
        </p:spPr>
        <p:txBody>
          <a:bodyPr wrap="none" rtlCol="0">
            <a:spAutoFit/>
          </a:bodyPr>
          <a:lstStyle/>
          <a:p>
            <a:r>
              <a:rPr lang="en-CA" sz="2200" i="1" dirty="0" smtClean="0">
                <a:latin typeface="Times New Roman"/>
                <a:cs typeface="Times New Roman"/>
              </a:rPr>
              <a:t>y</a:t>
            </a:r>
            <a:r>
              <a:rPr lang="en-CA" sz="2200" baseline="-25000" dirty="0" smtClean="0">
                <a:latin typeface="Times New Roman"/>
                <a:cs typeface="Times New Roman"/>
              </a:rPr>
              <a:t>2</a:t>
            </a:r>
            <a:endParaRPr lang="en-CA" sz="2200" baseline="-25000" dirty="0">
              <a:latin typeface="Times New Roman"/>
              <a:cs typeface="Times New Roman"/>
            </a:endParaRPr>
          </a:p>
        </p:txBody>
      </p:sp>
      <p:sp>
        <p:nvSpPr>
          <p:cNvPr id="145" name="TextBox 144"/>
          <p:cNvSpPr txBox="1"/>
          <p:nvPr/>
        </p:nvSpPr>
        <p:spPr>
          <a:xfrm>
            <a:off x="2489591" y="3714800"/>
            <a:ext cx="540800" cy="430887"/>
          </a:xfrm>
          <a:prstGeom prst="rect">
            <a:avLst/>
          </a:prstGeom>
          <a:noFill/>
        </p:spPr>
        <p:txBody>
          <a:bodyPr wrap="none" rtlCol="0">
            <a:spAutoFit/>
          </a:bodyPr>
          <a:lstStyle/>
          <a:p>
            <a:r>
              <a:rPr lang="en-CA" sz="2200" i="1" dirty="0" err="1" smtClean="0">
                <a:latin typeface="Times New Roman"/>
                <a:cs typeface="Times New Roman"/>
              </a:rPr>
              <a:t>y</a:t>
            </a:r>
            <a:r>
              <a:rPr lang="en-CA" sz="2200" i="1" baseline="-25000" dirty="0" err="1" smtClean="0">
                <a:latin typeface="Times New Roman"/>
                <a:cs typeface="Times New Roman"/>
              </a:rPr>
              <a:t>M</a:t>
            </a:r>
            <a:endParaRPr lang="en-CA" sz="2200" i="1" baseline="-25000" dirty="0">
              <a:latin typeface="Times New Roman"/>
              <a:cs typeface="Times New Roman"/>
            </a:endParaRPr>
          </a:p>
        </p:txBody>
      </p:sp>
      <p:sp>
        <p:nvSpPr>
          <p:cNvPr id="96" name="Title 1"/>
          <p:cNvSpPr txBox="1">
            <a:spLocks/>
          </p:cNvSpPr>
          <p:nvPr/>
        </p:nvSpPr>
        <p:spPr>
          <a:xfrm>
            <a:off x="457200" y="7284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Recurrent neural networks (RNNs)</a:t>
            </a:r>
            <a:endParaRPr lang="en-CA" dirty="0"/>
          </a:p>
        </p:txBody>
      </p:sp>
      <p:sp>
        <p:nvSpPr>
          <p:cNvPr id="97" name="Content Placeholder 2"/>
          <p:cNvSpPr txBox="1">
            <a:spLocks/>
          </p:cNvSpPr>
          <p:nvPr/>
        </p:nvSpPr>
        <p:spPr>
          <a:xfrm>
            <a:off x="457200" y="981954"/>
            <a:ext cx="8229600" cy="3006045"/>
          </a:xfrm>
          <a:prstGeom prst="rect">
            <a:avLst/>
          </a:prstGeom>
        </p:spPr>
        <p:txBody>
          <a:bodyPr>
            <a:normAutofit fontScale="62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5100" dirty="0" smtClean="0"/>
              <a:t>An RNN can be unwrapped and implemented using the same weights and biases at each step to link units over time as shown below </a:t>
            </a:r>
          </a:p>
          <a:p>
            <a:r>
              <a:rPr lang="en-US" sz="5100" dirty="0" smtClean="0"/>
              <a:t>The resulting unwrapped RNN is similar to a hidden </a:t>
            </a:r>
            <a:r>
              <a:rPr lang="en-US" sz="5100" dirty="0"/>
              <a:t>Markov </a:t>
            </a:r>
            <a:r>
              <a:rPr lang="en-US" sz="5100" dirty="0" smtClean="0"/>
              <a:t>model, but keep in mind that the hidden units in RNNs are not stochastic</a:t>
            </a:r>
            <a:endParaRPr lang="en-CA" sz="5100" dirty="0" smtClean="0"/>
          </a:p>
          <a:p>
            <a:endParaRPr lang="en-US" dirty="0" smtClean="0"/>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itle 1"/>
          <p:cNvSpPr txBox="1">
            <a:spLocks/>
          </p:cNvSpPr>
          <p:nvPr/>
        </p:nvSpPr>
        <p:spPr>
          <a:xfrm>
            <a:off x="457200" y="7284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Recurrent neural networks (RNNs)</a:t>
            </a:r>
            <a:endParaRPr lang="en-CA" dirty="0"/>
          </a:p>
        </p:txBody>
      </p:sp>
      <p:sp>
        <p:nvSpPr>
          <p:cNvPr id="97" name="Content Placeholder 2"/>
          <p:cNvSpPr txBox="1">
            <a:spLocks/>
          </p:cNvSpPr>
          <p:nvPr/>
        </p:nvSpPr>
        <p:spPr>
          <a:xfrm>
            <a:off x="457199" y="859059"/>
            <a:ext cx="8555368" cy="6500742"/>
          </a:xfrm>
          <a:prstGeom prst="rect">
            <a:avLst/>
          </a:prstGeom>
        </p:spPr>
        <p:txBody>
          <a:bodyPr>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700" dirty="0"/>
              <a:t>Recurrent neural networks apply linear matrix operations to the current observation and the hidden units from the previous time step, and the resulting linear terms serve as arguments of activation functions act()</a:t>
            </a:r>
            <a:r>
              <a:rPr lang="en-US" sz="2700" dirty="0" smtClean="0"/>
              <a:t>:</a:t>
            </a:r>
          </a:p>
          <a:p>
            <a:endParaRPr lang="en-US" sz="2700" dirty="0" smtClean="0"/>
          </a:p>
          <a:p>
            <a:pPr marL="0" indent="0">
              <a:buNone/>
            </a:pPr>
            <a:endParaRPr lang="en-US" sz="2700" dirty="0" smtClean="0"/>
          </a:p>
          <a:p>
            <a:r>
              <a:rPr lang="en-US" sz="2700" dirty="0"/>
              <a:t>The same </a:t>
            </a:r>
            <a:r>
              <a:rPr lang="en-US" sz="2700" dirty="0" smtClean="0"/>
              <a:t>matrix </a:t>
            </a:r>
            <a:r>
              <a:rPr lang="en-US" sz="2700" b="1" dirty="0" smtClean="0"/>
              <a:t>U</a:t>
            </a:r>
            <a:r>
              <a:rPr lang="en-US" sz="2700" baseline="-25000" dirty="0" smtClean="0"/>
              <a:t>h</a:t>
            </a:r>
            <a:r>
              <a:rPr lang="en-US" sz="2700" dirty="0"/>
              <a:t> </a:t>
            </a:r>
            <a:r>
              <a:rPr lang="en-US" sz="2700" dirty="0" smtClean="0"/>
              <a:t>is </a:t>
            </a:r>
            <a:r>
              <a:rPr lang="en-US" sz="2700" dirty="0"/>
              <a:t>used at each time </a:t>
            </a:r>
            <a:r>
              <a:rPr lang="en-US" sz="2700" dirty="0" smtClean="0"/>
              <a:t>step </a:t>
            </a:r>
          </a:p>
          <a:p>
            <a:r>
              <a:rPr lang="en-US" sz="2700" dirty="0"/>
              <a:t>T</a:t>
            </a:r>
            <a:r>
              <a:rPr lang="en-US" sz="2700" dirty="0" smtClean="0"/>
              <a:t>he </a:t>
            </a:r>
            <a:r>
              <a:rPr lang="en-US" sz="2700" dirty="0"/>
              <a:t>hidden units in the previous step </a:t>
            </a:r>
            <a:r>
              <a:rPr lang="en-US" sz="2700" b="1" dirty="0" smtClean="0"/>
              <a:t>h</a:t>
            </a:r>
            <a:r>
              <a:rPr lang="en-US" sz="2700" baseline="-25000" dirty="0" smtClean="0"/>
              <a:t>t-1 </a:t>
            </a:r>
            <a:r>
              <a:rPr lang="en-US" sz="2700" dirty="0" smtClean="0"/>
              <a:t>influence </a:t>
            </a:r>
            <a:r>
              <a:rPr lang="en-US" sz="2700" dirty="0"/>
              <a:t>the computation of </a:t>
            </a:r>
            <a:r>
              <a:rPr lang="en-US" sz="2700" b="1" dirty="0" err="1" smtClean="0"/>
              <a:t>h</a:t>
            </a:r>
            <a:r>
              <a:rPr lang="en-US" sz="2700" baseline="-25000" dirty="0" err="1" smtClean="0"/>
              <a:t>t</a:t>
            </a:r>
            <a:r>
              <a:rPr lang="en-US" sz="2700" dirty="0"/>
              <a:t> </a:t>
            </a:r>
            <a:r>
              <a:rPr lang="en-US" sz="2700" dirty="0" smtClean="0"/>
              <a:t>where the </a:t>
            </a:r>
            <a:r>
              <a:rPr lang="en-US" sz="2700" dirty="0"/>
              <a:t>current observation contributes </a:t>
            </a:r>
            <a:r>
              <a:rPr lang="en-US" sz="2700" dirty="0" smtClean="0"/>
              <a:t>to a </a:t>
            </a:r>
            <a:r>
              <a:rPr lang="en-US" sz="2700" b="1" dirty="0" err="1" smtClean="0"/>
              <a:t>W</a:t>
            </a:r>
            <a:r>
              <a:rPr lang="en-US" sz="2700" baseline="-25000" dirty="0" err="1" smtClean="0"/>
              <a:t>h</a:t>
            </a:r>
            <a:r>
              <a:rPr lang="en-US" sz="2700" b="1" dirty="0" err="1" smtClean="0"/>
              <a:t>x</a:t>
            </a:r>
            <a:r>
              <a:rPr lang="en-US" sz="2700" dirty="0" smtClean="0"/>
              <a:t>  </a:t>
            </a:r>
            <a:r>
              <a:rPr lang="en-US" sz="2700" dirty="0"/>
              <a:t>term that is </a:t>
            </a:r>
            <a:r>
              <a:rPr lang="en-US" sz="2700" dirty="0" smtClean="0"/>
              <a:t>combined with </a:t>
            </a:r>
            <a:r>
              <a:rPr lang="en-US" sz="2700" b="1" dirty="0" smtClean="0"/>
              <a:t>U</a:t>
            </a:r>
            <a:r>
              <a:rPr lang="en-US" sz="2700" baseline="-25000" dirty="0" smtClean="0"/>
              <a:t>h</a:t>
            </a:r>
            <a:r>
              <a:rPr lang="en-US" sz="2700" b="1" dirty="0" smtClean="0"/>
              <a:t>h</a:t>
            </a:r>
            <a:r>
              <a:rPr lang="en-US" sz="2700" baseline="-25000" dirty="0" smtClean="0"/>
              <a:t>t</a:t>
            </a:r>
            <a:r>
              <a:rPr lang="en-US" sz="2700" baseline="-25000" dirty="0"/>
              <a:t>-1 </a:t>
            </a:r>
            <a:r>
              <a:rPr lang="en-US" sz="2700" dirty="0"/>
              <a:t> </a:t>
            </a:r>
            <a:r>
              <a:rPr lang="en-US" sz="2700" dirty="0" smtClean="0"/>
              <a:t>and bias </a:t>
            </a:r>
            <a:r>
              <a:rPr lang="en-US" sz="2700" b="1" dirty="0" err="1" smtClean="0"/>
              <a:t>b</a:t>
            </a:r>
            <a:r>
              <a:rPr lang="en-US" sz="2700" baseline="-25000" dirty="0" err="1" smtClean="0"/>
              <a:t>h</a:t>
            </a:r>
            <a:r>
              <a:rPr lang="en-US" sz="2700" dirty="0" smtClean="0"/>
              <a:t> terms </a:t>
            </a:r>
          </a:p>
          <a:p>
            <a:r>
              <a:rPr lang="en-US" sz="2700" dirty="0" smtClean="0"/>
              <a:t>Both </a:t>
            </a:r>
            <a:r>
              <a:rPr lang="en-US" sz="2700" b="1" dirty="0" err="1"/>
              <a:t>W</a:t>
            </a:r>
            <a:r>
              <a:rPr lang="en-US" sz="2700" baseline="-25000" dirty="0" err="1"/>
              <a:t>h</a:t>
            </a:r>
            <a:r>
              <a:rPr lang="en-US" sz="2700" dirty="0" smtClean="0"/>
              <a:t> </a:t>
            </a:r>
            <a:r>
              <a:rPr lang="en-US" sz="2700" dirty="0"/>
              <a:t>and </a:t>
            </a:r>
            <a:r>
              <a:rPr lang="en-US" sz="2700" b="1" dirty="0" err="1" smtClean="0"/>
              <a:t>b</a:t>
            </a:r>
            <a:r>
              <a:rPr lang="en-US" sz="2700" baseline="-25000" dirty="0" err="1" smtClean="0"/>
              <a:t>h</a:t>
            </a:r>
            <a:r>
              <a:rPr lang="en-US" sz="2700" baseline="-25000" dirty="0" smtClean="0"/>
              <a:t> </a:t>
            </a:r>
            <a:r>
              <a:rPr lang="en-US" sz="2700" dirty="0" smtClean="0"/>
              <a:t>are </a:t>
            </a:r>
            <a:r>
              <a:rPr lang="en-US" sz="2700" dirty="0"/>
              <a:t>typically replicated over </a:t>
            </a:r>
            <a:r>
              <a:rPr lang="en-US" sz="2700" dirty="0" smtClean="0"/>
              <a:t>time</a:t>
            </a:r>
          </a:p>
          <a:p>
            <a:r>
              <a:rPr lang="en-US" sz="2700" dirty="0" smtClean="0"/>
              <a:t>The </a:t>
            </a:r>
            <a:r>
              <a:rPr lang="en-US" sz="2700" dirty="0"/>
              <a:t>output layer is modeled by a classical neural network activation function applied to a linear transformation of the hidden units, </a:t>
            </a:r>
            <a:r>
              <a:rPr lang="en-US" sz="2700" dirty="0" smtClean="0"/>
              <a:t>the </a:t>
            </a:r>
            <a:r>
              <a:rPr lang="en-US" sz="2700" dirty="0"/>
              <a:t>operation is replicated at each </a:t>
            </a:r>
            <a:r>
              <a:rPr lang="en-US" sz="2700" dirty="0" smtClean="0"/>
              <a:t> </a:t>
            </a:r>
            <a:r>
              <a:rPr lang="en-US" sz="2700" dirty="0"/>
              <a:t>step. </a:t>
            </a:r>
            <a:endParaRPr lang="en-CA" sz="2700" dirty="0"/>
          </a:p>
          <a:p>
            <a:endParaRPr lang="en-US" dirty="0" smtClean="0"/>
          </a:p>
        </p:txBody>
      </p:sp>
      <p:graphicFrame>
        <p:nvGraphicFramePr>
          <p:cNvPr id="21" name="Object 20"/>
          <p:cNvGraphicFramePr>
            <a:graphicFrameLocks noChangeAspect="1"/>
          </p:cNvGraphicFramePr>
          <p:nvPr>
            <p:extLst>
              <p:ext uri="{D42A27DB-BD31-4B8C-83A1-F6EECF244321}">
                <p14:modId xmlns:p14="http://schemas.microsoft.com/office/powerpoint/2010/main" val="203154493"/>
              </p:ext>
            </p:extLst>
          </p:nvPr>
        </p:nvGraphicFramePr>
        <p:xfrm>
          <a:off x="2663283" y="2502817"/>
          <a:ext cx="3429000" cy="889000"/>
        </p:xfrm>
        <a:graphic>
          <a:graphicData uri="http://schemas.openxmlformats.org/presentationml/2006/ole">
            <mc:AlternateContent xmlns:mc="http://schemas.openxmlformats.org/markup-compatibility/2006">
              <mc:Choice xmlns:v="urn:schemas-microsoft-com:vml" Requires="v">
                <p:oleObj spid="_x0000_s488464" name="Equation" r:id="rId3" imgW="1714500" imgH="444500" progId="Equation.3">
                  <p:embed/>
                </p:oleObj>
              </mc:Choice>
              <mc:Fallback>
                <p:oleObj name="Equation" r:id="rId3" imgW="1714500" imgH="444500" progId="Equation.3">
                  <p:embed/>
                  <p:pic>
                    <p:nvPicPr>
                      <p:cNvPr id="0" name=""/>
                      <p:cNvPicPr/>
                      <p:nvPr/>
                    </p:nvPicPr>
                    <p:blipFill>
                      <a:blip r:embed="rId4"/>
                      <a:stretch>
                        <a:fillRect/>
                      </a:stretch>
                    </p:blipFill>
                    <p:spPr>
                      <a:xfrm>
                        <a:off x="2663283" y="2502817"/>
                        <a:ext cx="3429000" cy="889000"/>
                      </a:xfrm>
                      <a:prstGeom prst="rect">
                        <a:avLst/>
                      </a:prstGeom>
                    </p:spPr>
                  </p:pic>
                </p:oleObj>
              </mc:Fallback>
            </mc:AlternateContent>
          </a:graphicData>
        </a:graphic>
      </p:graphicFrame>
    </p:spTree>
    <p:extLst>
      <p:ext uri="{BB962C8B-B14F-4D97-AF65-F5344CB8AC3E}">
        <p14:creationId xmlns:p14="http://schemas.microsoft.com/office/powerpoint/2010/main" val="247551348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65" y="59193"/>
            <a:ext cx="9144000" cy="1143000"/>
          </a:xfrm>
        </p:spPr>
        <p:txBody>
          <a:bodyPr>
            <a:normAutofit fontScale="90000"/>
          </a:bodyPr>
          <a:lstStyle/>
          <a:p>
            <a:r>
              <a:rPr lang="en-CA" dirty="0" smtClean="0"/>
              <a:t>The loss, exploding and vanishing gradients</a:t>
            </a:r>
            <a:endParaRPr lang="en-CA" dirty="0"/>
          </a:p>
        </p:txBody>
      </p:sp>
      <p:sp>
        <p:nvSpPr>
          <p:cNvPr id="3" name="Content Placeholder 2"/>
          <p:cNvSpPr>
            <a:spLocks noGrp="1"/>
          </p:cNvSpPr>
          <p:nvPr>
            <p:ph idx="1"/>
          </p:nvPr>
        </p:nvSpPr>
        <p:spPr>
          <a:xfrm>
            <a:off x="457200" y="1350932"/>
            <a:ext cx="8229600" cy="5507068"/>
          </a:xfrm>
        </p:spPr>
        <p:txBody>
          <a:bodyPr>
            <a:normAutofit fontScale="77500" lnSpcReduction="20000"/>
          </a:bodyPr>
          <a:lstStyle/>
          <a:p>
            <a:r>
              <a:rPr lang="en-US" dirty="0"/>
              <a:t>The loss for a particular sequence in the training data can be computed either at each time step or just once, at the end of the sequence. </a:t>
            </a:r>
            <a:endParaRPr lang="en-US" dirty="0" smtClean="0"/>
          </a:p>
          <a:p>
            <a:r>
              <a:rPr lang="en-US" dirty="0" smtClean="0"/>
              <a:t>In </a:t>
            </a:r>
            <a:r>
              <a:rPr lang="en-US" dirty="0"/>
              <a:t>either case, predictions will be made after many processing </a:t>
            </a:r>
            <a:r>
              <a:rPr lang="en-US" dirty="0" smtClean="0"/>
              <a:t>steps and this </a:t>
            </a:r>
            <a:r>
              <a:rPr lang="en-US" dirty="0"/>
              <a:t>brings us to an important problem. </a:t>
            </a:r>
            <a:endParaRPr lang="en-US" dirty="0" smtClean="0"/>
          </a:p>
          <a:p>
            <a:r>
              <a:rPr lang="en-US" dirty="0" smtClean="0"/>
              <a:t>The gradient for </a:t>
            </a:r>
            <a:r>
              <a:rPr lang="en-US" dirty="0" err="1" smtClean="0"/>
              <a:t>feedforward</a:t>
            </a:r>
            <a:r>
              <a:rPr lang="en-US" dirty="0" smtClean="0"/>
              <a:t> </a:t>
            </a:r>
            <a:r>
              <a:rPr lang="en-US" dirty="0"/>
              <a:t>networks decomposes the gradient of parameters at layer </a:t>
            </a:r>
            <a:r>
              <a:rPr lang="en-US" i="1" dirty="0"/>
              <a:t>l</a:t>
            </a:r>
            <a:r>
              <a:rPr lang="en-US" dirty="0"/>
              <a:t> into </a:t>
            </a:r>
            <a:r>
              <a:rPr lang="en-US" dirty="0" smtClean="0"/>
              <a:t>a term that involves the </a:t>
            </a:r>
            <a:r>
              <a:rPr lang="en-US" dirty="0"/>
              <a:t>product of matrix multiplications of the form </a:t>
            </a:r>
            <a:r>
              <a:rPr lang="en-US" b="1" dirty="0" smtClean="0"/>
              <a:t>D</a:t>
            </a:r>
            <a:r>
              <a:rPr lang="en-US" baseline="30000" dirty="0" smtClean="0"/>
              <a:t>(</a:t>
            </a:r>
            <a:r>
              <a:rPr lang="en-US" i="1" baseline="30000" dirty="0" smtClean="0"/>
              <a:t>l</a:t>
            </a:r>
            <a:r>
              <a:rPr lang="en-US" baseline="30000" dirty="0" smtClean="0"/>
              <a:t>)</a:t>
            </a:r>
            <a:r>
              <a:rPr lang="en-US" b="1" dirty="0" smtClean="0"/>
              <a:t>W</a:t>
            </a:r>
            <a:r>
              <a:rPr lang="en-US" baseline="30000" dirty="0" smtClean="0"/>
              <a:t>T(</a:t>
            </a:r>
            <a:r>
              <a:rPr lang="en-US" i="1" baseline="30000" dirty="0" smtClean="0"/>
              <a:t>l</a:t>
            </a:r>
            <a:r>
              <a:rPr lang="en-US" baseline="30000" dirty="0" smtClean="0"/>
              <a:t>+1)</a:t>
            </a:r>
            <a:r>
              <a:rPr lang="en-US" dirty="0" smtClean="0"/>
              <a:t> (see the analysis for </a:t>
            </a:r>
            <a:r>
              <a:rPr lang="en-US" dirty="0" err="1" smtClean="0"/>
              <a:t>feedforward</a:t>
            </a:r>
            <a:r>
              <a:rPr lang="en-US" dirty="0" smtClean="0"/>
              <a:t> networks above)</a:t>
            </a:r>
          </a:p>
          <a:p>
            <a:r>
              <a:rPr lang="en-US" dirty="0" smtClean="0"/>
              <a:t>A </a:t>
            </a:r>
            <a:r>
              <a:rPr lang="en-US" dirty="0"/>
              <a:t>recurrent network uses the same matrix at each time step, and over many steps the gradient can very easily either diminish to zero or explode to infinity—just as the magnitude of any number other than one taken to a large power either approaches zero or increases </a:t>
            </a:r>
            <a:r>
              <a:rPr lang="en-US" dirty="0" smtClean="0"/>
              <a:t>indefinitely</a:t>
            </a:r>
            <a:endParaRPr lang="en-CA" dirty="0"/>
          </a:p>
          <a:p>
            <a:endParaRPr lang="en-CA" dirty="0"/>
          </a:p>
        </p:txBody>
      </p:sp>
    </p:spTree>
    <p:extLst>
      <p:ext uri="{BB962C8B-B14F-4D97-AF65-F5344CB8AC3E}">
        <p14:creationId xmlns:p14="http://schemas.microsoft.com/office/powerpoint/2010/main" val="405469531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Dealing with exploding gradients</a:t>
            </a:r>
            <a:endParaRPr lang="en-CA" dirty="0"/>
          </a:p>
        </p:txBody>
      </p:sp>
      <p:sp>
        <p:nvSpPr>
          <p:cNvPr id="3" name="Content Placeholder 2"/>
          <p:cNvSpPr>
            <a:spLocks noGrp="1"/>
          </p:cNvSpPr>
          <p:nvPr>
            <p:ph idx="1"/>
          </p:nvPr>
        </p:nvSpPr>
        <p:spPr>
          <a:xfrm>
            <a:off x="457200" y="1350932"/>
            <a:ext cx="8229600" cy="5507068"/>
          </a:xfrm>
        </p:spPr>
        <p:txBody>
          <a:bodyPr>
            <a:normAutofit fontScale="92500" lnSpcReduction="20000"/>
          </a:bodyPr>
          <a:lstStyle/>
          <a:p>
            <a:r>
              <a:rPr lang="en-US" dirty="0"/>
              <a:t>The use of L</a:t>
            </a:r>
            <a:r>
              <a:rPr lang="en-US" baseline="-25000" dirty="0"/>
              <a:t>1</a:t>
            </a:r>
            <a:r>
              <a:rPr lang="en-US" dirty="0"/>
              <a:t> or L</a:t>
            </a:r>
            <a:r>
              <a:rPr lang="en-US" baseline="-25000" dirty="0"/>
              <a:t>2</a:t>
            </a:r>
            <a:r>
              <a:rPr lang="en-US" dirty="0"/>
              <a:t> regularization can mitigate the problem of exploding gradients by encouraging weights to be small. </a:t>
            </a:r>
            <a:endParaRPr lang="en-US" dirty="0" smtClean="0"/>
          </a:p>
          <a:p>
            <a:r>
              <a:rPr lang="en-US" dirty="0" smtClean="0"/>
              <a:t>Another </a:t>
            </a:r>
            <a:r>
              <a:rPr lang="en-US" dirty="0"/>
              <a:t>strategy is to simply detect if the norm of the gradient exceeds some threshold, and if so, scale it down. </a:t>
            </a:r>
            <a:endParaRPr lang="en-US" dirty="0" smtClean="0"/>
          </a:p>
          <a:p>
            <a:r>
              <a:rPr lang="en-US" dirty="0" smtClean="0"/>
              <a:t>This </a:t>
            </a:r>
            <a:r>
              <a:rPr lang="en-US" dirty="0"/>
              <a:t>is sometimes called gradient (norm) </a:t>
            </a:r>
            <a:r>
              <a:rPr lang="en-US" dirty="0" smtClean="0"/>
              <a:t>clipping where for </a:t>
            </a:r>
            <a:r>
              <a:rPr lang="en-US" dirty="0"/>
              <a:t>a gradient vector </a:t>
            </a:r>
            <a:r>
              <a:rPr lang="en-US" b="1" dirty="0" smtClean="0"/>
              <a:t>g</a:t>
            </a:r>
            <a:r>
              <a:rPr lang="en-US" dirty="0" smtClean="0"/>
              <a:t> </a:t>
            </a:r>
            <a:r>
              <a:rPr lang="en-US" dirty="0"/>
              <a:t>and threshold </a:t>
            </a:r>
            <a:r>
              <a:rPr lang="en-US" i="1" dirty="0"/>
              <a:t>T</a:t>
            </a:r>
            <a:r>
              <a:rPr lang="en-US" dirty="0"/>
              <a:t>, </a:t>
            </a:r>
            <a:endParaRPr lang="en-US" dirty="0" smtClean="0"/>
          </a:p>
          <a:p>
            <a:endParaRPr lang="en-US" dirty="0" smtClean="0"/>
          </a:p>
          <a:p>
            <a:pPr marL="0" indent="0">
              <a:buNone/>
            </a:pPr>
            <a:endParaRPr lang="en-US" dirty="0"/>
          </a:p>
          <a:p>
            <a:pPr marL="400050" lvl="1" indent="0">
              <a:buNone/>
            </a:pPr>
            <a:r>
              <a:rPr lang="en-US" sz="3200" dirty="0"/>
              <a:t>w</a:t>
            </a:r>
            <a:r>
              <a:rPr lang="en-US" sz="3200" dirty="0" smtClean="0"/>
              <a:t>here</a:t>
            </a:r>
            <a:r>
              <a:rPr lang="en-US" sz="3200" i="1" dirty="0" smtClean="0"/>
              <a:t> T</a:t>
            </a:r>
            <a:r>
              <a:rPr lang="en-US" sz="3200" dirty="0" smtClean="0"/>
              <a:t> </a:t>
            </a:r>
            <a:r>
              <a:rPr lang="en-US" sz="3200" dirty="0"/>
              <a:t>is a </a:t>
            </a:r>
            <a:r>
              <a:rPr lang="en-US" sz="3200" dirty="0" err="1"/>
              <a:t>hyperparameter</a:t>
            </a:r>
            <a:r>
              <a:rPr lang="en-US" sz="3200" dirty="0"/>
              <a:t>, which can be set to the average norm over several previous updates where clipping was not used. </a:t>
            </a:r>
            <a:endParaRPr lang="en-CA" sz="3200" dirty="0"/>
          </a:p>
          <a:p>
            <a:endParaRPr lang="en-US" dirty="0" smtClean="0"/>
          </a:p>
          <a:p>
            <a:endParaRPr lang="en-US" dirty="0"/>
          </a:p>
          <a:p>
            <a:endParaRPr lang="en-US" dirty="0" smtClean="0"/>
          </a:p>
          <a:p>
            <a:endParaRPr lang="en-US" dirty="0"/>
          </a:p>
          <a:p>
            <a:endParaRPr lang="en-CA" dirty="0"/>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1681824597"/>
              </p:ext>
            </p:extLst>
          </p:nvPr>
        </p:nvGraphicFramePr>
        <p:xfrm>
          <a:off x="2879286" y="4589546"/>
          <a:ext cx="3276600" cy="889000"/>
        </p:xfrm>
        <a:graphic>
          <a:graphicData uri="http://schemas.openxmlformats.org/presentationml/2006/ole">
            <mc:AlternateContent xmlns:mc="http://schemas.openxmlformats.org/markup-compatibility/2006">
              <mc:Choice xmlns:v="urn:schemas-microsoft-com:vml" Requires="v">
                <p:oleObj spid="_x0000_s489487" name="Equation" r:id="rId3" imgW="1638300" imgH="444500" progId="Equation.3">
                  <p:embed/>
                </p:oleObj>
              </mc:Choice>
              <mc:Fallback>
                <p:oleObj name="Equation" r:id="rId3" imgW="1638300" imgH="444500" progId="Equation.3">
                  <p:embed/>
                  <p:pic>
                    <p:nvPicPr>
                      <p:cNvPr id="0" name=""/>
                      <p:cNvPicPr/>
                      <p:nvPr/>
                    </p:nvPicPr>
                    <p:blipFill>
                      <a:blip r:embed="rId4"/>
                      <a:stretch>
                        <a:fillRect/>
                      </a:stretch>
                    </p:blipFill>
                    <p:spPr>
                      <a:xfrm>
                        <a:off x="2879286" y="4589546"/>
                        <a:ext cx="3276600" cy="889000"/>
                      </a:xfrm>
                      <a:prstGeom prst="rect">
                        <a:avLst/>
                      </a:prstGeom>
                    </p:spPr>
                  </p:pic>
                </p:oleObj>
              </mc:Fallback>
            </mc:AlternateContent>
          </a:graphicData>
        </a:graphic>
      </p:graphicFrame>
    </p:spTree>
    <p:extLst>
      <p:ext uri="{BB962C8B-B14F-4D97-AF65-F5344CB8AC3E}">
        <p14:creationId xmlns:p14="http://schemas.microsoft.com/office/powerpoint/2010/main" val="23689196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865" y="72848"/>
            <a:ext cx="8522935" cy="1143000"/>
          </a:xfrm>
        </p:spPr>
        <p:txBody>
          <a:bodyPr>
            <a:normAutofit/>
          </a:bodyPr>
          <a:lstStyle/>
          <a:p>
            <a:r>
              <a:rPr lang="en-CA" dirty="0" smtClean="0"/>
              <a:t>LSTMs and vanishing gradients</a:t>
            </a:r>
            <a:endParaRPr lang="en-CA" dirty="0"/>
          </a:p>
        </p:txBody>
      </p:sp>
      <p:sp>
        <p:nvSpPr>
          <p:cNvPr id="3" name="Content Placeholder 2"/>
          <p:cNvSpPr>
            <a:spLocks noGrp="1"/>
          </p:cNvSpPr>
          <p:nvPr>
            <p:ph idx="1"/>
          </p:nvPr>
        </p:nvSpPr>
        <p:spPr>
          <a:xfrm>
            <a:off x="402580" y="1215270"/>
            <a:ext cx="8487090" cy="6499567"/>
          </a:xfrm>
        </p:spPr>
        <p:txBody>
          <a:bodyPr>
            <a:normAutofit fontScale="70000" lnSpcReduction="20000"/>
          </a:bodyPr>
          <a:lstStyle/>
          <a:p>
            <a:r>
              <a:rPr lang="en-US" dirty="0"/>
              <a:t>The so-called “long short term memory” (LSTM) RNN architecture was specifically created to address the vanishing gradient </a:t>
            </a:r>
            <a:r>
              <a:rPr lang="en-US" dirty="0" smtClean="0"/>
              <a:t>problem.</a:t>
            </a:r>
          </a:p>
          <a:p>
            <a:r>
              <a:rPr lang="en-US" dirty="0"/>
              <a:t>U</a:t>
            </a:r>
            <a:r>
              <a:rPr lang="en-US" dirty="0" smtClean="0"/>
              <a:t>ses </a:t>
            </a:r>
            <a:r>
              <a:rPr lang="en-US" dirty="0"/>
              <a:t>a </a:t>
            </a:r>
            <a:r>
              <a:rPr lang="en-US" dirty="0" smtClean="0"/>
              <a:t>combination </a:t>
            </a:r>
            <a:r>
              <a:rPr lang="en-US" dirty="0"/>
              <a:t>of hidden units, </a:t>
            </a:r>
            <a:r>
              <a:rPr lang="en-US" dirty="0" err="1"/>
              <a:t>elementwise</a:t>
            </a:r>
            <a:r>
              <a:rPr lang="en-US" dirty="0"/>
              <a:t> products and sums between units to implement gates that control “memory cells”. </a:t>
            </a:r>
            <a:endParaRPr lang="en-US" dirty="0" smtClean="0"/>
          </a:p>
          <a:p>
            <a:r>
              <a:rPr lang="en-US" dirty="0" smtClean="0"/>
              <a:t>Memory </a:t>
            </a:r>
            <a:r>
              <a:rPr lang="en-US" dirty="0"/>
              <a:t>cells are designed to retain information without modification for long periods of time. </a:t>
            </a:r>
            <a:endParaRPr lang="en-US" dirty="0" smtClean="0"/>
          </a:p>
          <a:p>
            <a:r>
              <a:rPr lang="en-US" dirty="0" smtClean="0"/>
              <a:t>They </a:t>
            </a:r>
            <a:r>
              <a:rPr lang="en-US" dirty="0"/>
              <a:t>have their own input and output gates, which are controlled by learnable weights that are a function of the current observation and the hidden units at the previous time step. </a:t>
            </a:r>
            <a:endParaRPr lang="en-US" dirty="0" smtClean="0"/>
          </a:p>
          <a:p>
            <a:r>
              <a:rPr lang="en-US" dirty="0" smtClean="0"/>
              <a:t>As </a:t>
            </a:r>
            <a:r>
              <a:rPr lang="en-US" dirty="0"/>
              <a:t>a result, </a:t>
            </a:r>
            <a:r>
              <a:rPr lang="en-US" i="1" dirty="0" err="1"/>
              <a:t>backpropagated</a:t>
            </a:r>
            <a:r>
              <a:rPr lang="en-US" i="1" dirty="0"/>
              <a:t> error terms from gradient computations can be stored and propagated backwards without degradation</a:t>
            </a:r>
            <a:r>
              <a:rPr lang="en-US" dirty="0"/>
              <a:t>. </a:t>
            </a:r>
            <a:endParaRPr lang="en-US" dirty="0" smtClean="0"/>
          </a:p>
          <a:p>
            <a:r>
              <a:rPr lang="en-US" dirty="0" smtClean="0"/>
              <a:t>The </a:t>
            </a:r>
            <a:r>
              <a:rPr lang="en-US" dirty="0"/>
              <a:t>original LSTM formulation consisted of </a:t>
            </a:r>
            <a:r>
              <a:rPr lang="en-US" i="1" dirty="0"/>
              <a:t>input gates</a:t>
            </a:r>
            <a:r>
              <a:rPr lang="en-US" dirty="0"/>
              <a:t> and </a:t>
            </a:r>
            <a:r>
              <a:rPr lang="en-US" i="1" dirty="0"/>
              <a:t>output gates</a:t>
            </a:r>
            <a:r>
              <a:rPr lang="en-US" dirty="0"/>
              <a:t>, but </a:t>
            </a:r>
            <a:r>
              <a:rPr lang="en-US" i="1" dirty="0"/>
              <a:t>forget gates</a:t>
            </a:r>
            <a:r>
              <a:rPr lang="en-US" dirty="0"/>
              <a:t> and “peephole weights” were added later. </a:t>
            </a:r>
            <a:endParaRPr lang="en-US" dirty="0" smtClean="0"/>
          </a:p>
          <a:p>
            <a:r>
              <a:rPr lang="en-US" dirty="0" smtClean="0"/>
              <a:t>Below </a:t>
            </a:r>
            <a:r>
              <a:rPr lang="en-US" dirty="0"/>
              <a:t>we present the most popular variant of LSTM RNNs which does not include peephole weights, but which does use forget gates</a:t>
            </a:r>
            <a:r>
              <a:rPr lang="en-US" dirty="0" smtClean="0"/>
              <a:t>.</a:t>
            </a:r>
          </a:p>
          <a:p>
            <a:r>
              <a:rPr lang="en-US" dirty="0"/>
              <a:t>The architecture is complex, but has produced state-of-the-art results on a wide variety of problems. </a:t>
            </a:r>
          </a:p>
        </p:txBody>
      </p:sp>
    </p:spTree>
    <p:extLst>
      <p:ext uri="{BB962C8B-B14F-4D97-AF65-F5344CB8AC3E}">
        <p14:creationId xmlns:p14="http://schemas.microsoft.com/office/powerpoint/2010/main" val="284687396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LSTM </a:t>
            </a:r>
            <a:r>
              <a:rPr lang="en-CA" dirty="0" err="1" smtClean="0"/>
              <a:t>achitecture</a:t>
            </a:r>
            <a:endParaRPr lang="en-CA" dirty="0"/>
          </a:p>
        </p:txBody>
      </p:sp>
      <p:sp>
        <p:nvSpPr>
          <p:cNvPr id="3" name="Content Placeholder 2"/>
          <p:cNvSpPr>
            <a:spLocks noGrp="1"/>
          </p:cNvSpPr>
          <p:nvPr>
            <p:ph idx="1"/>
          </p:nvPr>
        </p:nvSpPr>
        <p:spPr>
          <a:xfrm>
            <a:off x="457200" y="1133317"/>
            <a:ext cx="8409640" cy="3388404"/>
          </a:xfrm>
        </p:spPr>
        <p:txBody>
          <a:bodyPr>
            <a:normAutofit fontScale="85000" lnSpcReduction="10000"/>
          </a:bodyPr>
          <a:lstStyle/>
          <a:p>
            <a:r>
              <a:rPr lang="en-US" dirty="0" smtClean="0"/>
              <a:t>At </a:t>
            </a:r>
            <a:r>
              <a:rPr lang="en-US" dirty="0"/>
              <a:t>each time step there are three types of </a:t>
            </a:r>
            <a:r>
              <a:rPr lang="en-US" dirty="0" smtClean="0"/>
              <a:t>gates: </a:t>
            </a:r>
            <a:br>
              <a:rPr lang="en-US" dirty="0" smtClean="0"/>
            </a:br>
            <a:r>
              <a:rPr lang="en-US" dirty="0" smtClean="0"/>
              <a:t>input </a:t>
            </a:r>
            <a:r>
              <a:rPr lang="en-US" b="1" dirty="0" smtClean="0"/>
              <a:t>i</a:t>
            </a:r>
            <a:r>
              <a:rPr lang="en-US" baseline="-25000" dirty="0" smtClean="0"/>
              <a:t>t</a:t>
            </a:r>
            <a:r>
              <a:rPr lang="en-US" dirty="0" smtClean="0"/>
              <a:t>, forget </a:t>
            </a:r>
            <a:r>
              <a:rPr lang="en-US" b="1" dirty="0" err="1" smtClean="0"/>
              <a:t>f</a:t>
            </a:r>
            <a:r>
              <a:rPr lang="en-US" baseline="-25000" dirty="0" err="1" smtClean="0"/>
              <a:t>t</a:t>
            </a:r>
            <a:r>
              <a:rPr lang="en-US" dirty="0" smtClean="0"/>
              <a:t>,  </a:t>
            </a:r>
            <a:r>
              <a:rPr lang="en-US" dirty="0"/>
              <a:t>and output </a:t>
            </a:r>
            <a:r>
              <a:rPr lang="en-US" b="1" dirty="0" err="1" smtClean="0"/>
              <a:t>o</a:t>
            </a:r>
            <a:r>
              <a:rPr lang="en-US" baseline="-25000" dirty="0" err="1" smtClean="0"/>
              <a:t>t</a:t>
            </a:r>
            <a:r>
              <a:rPr lang="en-US" dirty="0" smtClean="0"/>
              <a:t>. </a:t>
            </a:r>
          </a:p>
          <a:p>
            <a:r>
              <a:rPr lang="en-US" dirty="0" smtClean="0"/>
              <a:t>Each </a:t>
            </a:r>
            <a:r>
              <a:rPr lang="en-US" dirty="0"/>
              <a:t>are a function of both the underlying </a:t>
            </a:r>
            <a:r>
              <a:rPr lang="en-US" dirty="0" smtClean="0"/>
              <a:t>input </a:t>
            </a:r>
            <a:r>
              <a:rPr lang="en-US" b="1" dirty="0" err="1" smtClean="0"/>
              <a:t>x</a:t>
            </a:r>
            <a:r>
              <a:rPr lang="en-US" baseline="-25000" dirty="0" err="1" smtClean="0"/>
              <a:t>t</a:t>
            </a:r>
            <a:r>
              <a:rPr lang="en-US" dirty="0" smtClean="0"/>
              <a:t>  </a:t>
            </a:r>
            <a:r>
              <a:rPr lang="en-US" dirty="0"/>
              <a:t>at time </a:t>
            </a:r>
            <a:r>
              <a:rPr lang="en-US" i="1" dirty="0"/>
              <a:t>t </a:t>
            </a:r>
            <a:r>
              <a:rPr lang="en-US" dirty="0"/>
              <a:t>as well as the hidden units at time </a:t>
            </a:r>
            <a:r>
              <a:rPr lang="en-US" i="1" dirty="0"/>
              <a:t>t</a:t>
            </a:r>
            <a:r>
              <a:rPr lang="en-US" dirty="0"/>
              <a:t>-1, </a:t>
            </a:r>
            <a:r>
              <a:rPr lang="en-US" b="1" dirty="0" smtClean="0"/>
              <a:t>h</a:t>
            </a:r>
            <a:r>
              <a:rPr lang="en-US" baseline="-25000" dirty="0" smtClean="0"/>
              <a:t>t-1</a:t>
            </a:r>
            <a:endParaRPr lang="en-US" baseline="-25000" dirty="0"/>
          </a:p>
          <a:p>
            <a:r>
              <a:rPr lang="en-US" dirty="0" smtClean="0"/>
              <a:t>Each </a:t>
            </a:r>
            <a:r>
              <a:rPr lang="en-US" dirty="0"/>
              <a:t>gate </a:t>
            </a:r>
            <a:r>
              <a:rPr lang="en-US" dirty="0" smtClean="0"/>
              <a:t>multiplies </a:t>
            </a:r>
            <a:r>
              <a:rPr lang="en-US" b="1" dirty="0" err="1"/>
              <a:t>x</a:t>
            </a:r>
            <a:r>
              <a:rPr lang="en-US" baseline="-25000" dirty="0" err="1"/>
              <a:t>t</a:t>
            </a:r>
            <a:r>
              <a:rPr lang="en-US" dirty="0" smtClean="0"/>
              <a:t> by </a:t>
            </a:r>
            <a:r>
              <a:rPr lang="en-US" dirty="0"/>
              <a:t>its own gate specific </a:t>
            </a:r>
            <a:r>
              <a:rPr lang="en-US" b="1" dirty="0"/>
              <a:t>W</a:t>
            </a:r>
            <a:r>
              <a:rPr lang="en-US" dirty="0"/>
              <a:t> matrix, </a:t>
            </a:r>
            <a:r>
              <a:rPr lang="en-US" dirty="0" smtClean="0"/>
              <a:t>by </a:t>
            </a:r>
            <a:r>
              <a:rPr lang="en-US" dirty="0"/>
              <a:t>its own </a:t>
            </a:r>
            <a:r>
              <a:rPr lang="en-US" b="1" dirty="0"/>
              <a:t>U</a:t>
            </a:r>
            <a:r>
              <a:rPr lang="en-US" dirty="0"/>
              <a:t> matrix, </a:t>
            </a:r>
            <a:r>
              <a:rPr lang="en-US" dirty="0" smtClean="0"/>
              <a:t>and </a:t>
            </a:r>
            <a:r>
              <a:rPr lang="en-US" dirty="0"/>
              <a:t>adds its own bias vector </a:t>
            </a:r>
            <a:r>
              <a:rPr lang="en-US" b="1" dirty="0"/>
              <a:t>b</a:t>
            </a:r>
            <a:r>
              <a:rPr lang="en-US" dirty="0"/>
              <a:t>. </a:t>
            </a:r>
            <a:endParaRPr lang="en-US" dirty="0" smtClean="0"/>
          </a:p>
          <a:p>
            <a:r>
              <a:rPr lang="en-US" dirty="0" smtClean="0"/>
              <a:t>This </a:t>
            </a:r>
            <a:r>
              <a:rPr lang="en-US" dirty="0"/>
              <a:t>is </a:t>
            </a:r>
            <a:r>
              <a:rPr lang="en-US" dirty="0" smtClean="0"/>
              <a:t>usually </a:t>
            </a:r>
            <a:r>
              <a:rPr lang="en-US" dirty="0"/>
              <a:t>followed by the application of a sigmoidal </a:t>
            </a:r>
            <a:r>
              <a:rPr lang="en-US" dirty="0" err="1"/>
              <a:t>elementwise</a:t>
            </a:r>
            <a:r>
              <a:rPr lang="en-US" dirty="0"/>
              <a:t> non-linearity. </a:t>
            </a:r>
            <a:endParaRPr lang="en-US" dirty="0" smtClean="0"/>
          </a:p>
        </p:txBody>
      </p:sp>
      <p:pic>
        <p:nvPicPr>
          <p:cNvPr id="8" name="Picture 7"/>
          <p:cNvPicPr>
            <a:picLocks noChangeAspect="1"/>
          </p:cNvPicPr>
          <p:nvPr/>
        </p:nvPicPr>
        <p:blipFill>
          <a:blip r:embed="rId3"/>
          <a:stretch>
            <a:fillRect/>
          </a:stretch>
        </p:blipFill>
        <p:spPr>
          <a:xfrm>
            <a:off x="5858446" y="4542611"/>
            <a:ext cx="3286046" cy="2279105"/>
          </a:xfrm>
          <a:prstGeom prst="rect">
            <a:avLst/>
          </a:prstGeom>
        </p:spPr>
      </p:pic>
      <p:pic>
        <p:nvPicPr>
          <p:cNvPr id="9" name="Picture 8"/>
          <p:cNvPicPr>
            <a:picLocks noChangeAspect="1"/>
          </p:cNvPicPr>
          <p:nvPr/>
        </p:nvPicPr>
        <p:blipFill>
          <a:blip r:embed="rId4"/>
          <a:stretch>
            <a:fillRect/>
          </a:stretch>
        </p:blipFill>
        <p:spPr>
          <a:xfrm>
            <a:off x="2877027" y="4652371"/>
            <a:ext cx="2962753" cy="2056239"/>
          </a:xfrm>
          <a:prstGeom prst="rect">
            <a:avLst/>
          </a:prstGeom>
        </p:spPr>
      </p:pic>
      <p:pic>
        <p:nvPicPr>
          <p:cNvPr id="10" name="Picture 9"/>
          <p:cNvPicPr>
            <a:picLocks noChangeAspect="1"/>
          </p:cNvPicPr>
          <p:nvPr/>
        </p:nvPicPr>
        <p:blipFill>
          <a:blip r:embed="rId5"/>
          <a:stretch>
            <a:fillRect/>
          </a:stretch>
        </p:blipFill>
        <p:spPr>
          <a:xfrm>
            <a:off x="2599" y="4652371"/>
            <a:ext cx="2962753" cy="2056239"/>
          </a:xfrm>
          <a:prstGeom prst="rect">
            <a:avLst/>
          </a:prstGeom>
        </p:spPr>
      </p:pic>
    </p:spTree>
    <p:extLst>
      <p:ext uri="{BB962C8B-B14F-4D97-AF65-F5344CB8AC3E}">
        <p14:creationId xmlns:p14="http://schemas.microsoft.com/office/powerpoint/2010/main" val="217867616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LSTM </a:t>
            </a:r>
            <a:r>
              <a:rPr lang="en-CA" dirty="0" err="1" smtClean="0"/>
              <a:t>achitecture</a:t>
            </a:r>
            <a:endParaRPr lang="en-CA" dirty="0"/>
          </a:p>
        </p:txBody>
      </p:sp>
      <p:sp>
        <p:nvSpPr>
          <p:cNvPr id="3" name="Content Placeholder 2"/>
          <p:cNvSpPr>
            <a:spLocks noGrp="1"/>
          </p:cNvSpPr>
          <p:nvPr>
            <p:ph idx="1"/>
          </p:nvPr>
        </p:nvSpPr>
        <p:spPr>
          <a:xfrm>
            <a:off x="378810" y="1097596"/>
            <a:ext cx="8686800" cy="3747499"/>
          </a:xfrm>
        </p:spPr>
        <p:txBody>
          <a:bodyPr>
            <a:normAutofit fontScale="70000" lnSpcReduction="20000"/>
          </a:bodyPr>
          <a:lstStyle/>
          <a:p>
            <a:r>
              <a:rPr lang="en-US" sz="3900" dirty="0"/>
              <a:t>At each time step </a:t>
            </a:r>
            <a:r>
              <a:rPr lang="en-US" sz="3900" i="1" dirty="0"/>
              <a:t>t</a:t>
            </a:r>
            <a:r>
              <a:rPr lang="en-US" sz="3900" dirty="0"/>
              <a:t>, input gates </a:t>
            </a:r>
            <a:r>
              <a:rPr lang="en-US" sz="3900" b="1" dirty="0" smtClean="0"/>
              <a:t>i</a:t>
            </a:r>
            <a:r>
              <a:rPr lang="en-US" sz="3900" baseline="-25000" dirty="0" smtClean="0"/>
              <a:t>t</a:t>
            </a:r>
            <a:r>
              <a:rPr lang="en-US" sz="3900" dirty="0" smtClean="0"/>
              <a:t> </a:t>
            </a:r>
            <a:r>
              <a:rPr lang="en-US" sz="3900" dirty="0"/>
              <a:t>are used to determine when a potential input given </a:t>
            </a:r>
            <a:r>
              <a:rPr lang="en-US" sz="3900" dirty="0" smtClean="0"/>
              <a:t>by </a:t>
            </a:r>
            <a:r>
              <a:rPr lang="en-US" sz="3900" b="1" dirty="0" err="1" smtClean="0"/>
              <a:t>s</a:t>
            </a:r>
            <a:r>
              <a:rPr lang="en-US" sz="3900" baseline="-25000" dirty="0" err="1" smtClean="0"/>
              <a:t>t</a:t>
            </a:r>
            <a:r>
              <a:rPr lang="en-US" sz="3900" dirty="0" smtClean="0"/>
              <a:t> </a:t>
            </a:r>
            <a:r>
              <a:rPr lang="en-US" sz="3900" dirty="0"/>
              <a:t>is important enough to be placed into the memory unit </a:t>
            </a:r>
            <a:r>
              <a:rPr lang="en-US" sz="3900" dirty="0" smtClean="0"/>
              <a:t>or cell, </a:t>
            </a:r>
            <a:r>
              <a:rPr lang="en-US" sz="3900" b="1" dirty="0" err="1" smtClean="0"/>
              <a:t>c</a:t>
            </a:r>
            <a:r>
              <a:rPr lang="en-US" sz="3900" baseline="-25000" dirty="0" err="1" smtClean="0"/>
              <a:t>t</a:t>
            </a:r>
            <a:r>
              <a:rPr lang="en-US" sz="3900" dirty="0" smtClean="0"/>
              <a:t> </a:t>
            </a:r>
          </a:p>
          <a:p>
            <a:r>
              <a:rPr lang="en-US" sz="3900" dirty="0"/>
              <a:t>Forget gates </a:t>
            </a:r>
            <a:r>
              <a:rPr lang="en-US" sz="3900" b="1" dirty="0" err="1" smtClean="0"/>
              <a:t>f</a:t>
            </a:r>
            <a:r>
              <a:rPr lang="en-US" sz="3900" baseline="-25000" dirty="0" err="1" smtClean="0"/>
              <a:t>t</a:t>
            </a:r>
            <a:r>
              <a:rPr lang="en-US" sz="3900" dirty="0" smtClean="0"/>
              <a:t> </a:t>
            </a:r>
            <a:r>
              <a:rPr lang="en-US" sz="3900" dirty="0"/>
              <a:t>allow </a:t>
            </a:r>
            <a:r>
              <a:rPr lang="en-US" sz="3900" dirty="0" smtClean="0"/>
              <a:t>memory unit content </a:t>
            </a:r>
            <a:r>
              <a:rPr lang="en-US" sz="3900" dirty="0"/>
              <a:t>to be erased </a:t>
            </a:r>
            <a:endParaRPr lang="en-US" sz="3900" dirty="0" smtClean="0"/>
          </a:p>
          <a:p>
            <a:r>
              <a:rPr lang="en-US" sz="3900" dirty="0"/>
              <a:t>Output gates </a:t>
            </a:r>
            <a:r>
              <a:rPr lang="en-US" sz="3900" b="1" dirty="0" err="1" smtClean="0"/>
              <a:t>o</a:t>
            </a:r>
            <a:r>
              <a:rPr lang="en-US" sz="3900" baseline="-25000" dirty="0" err="1" smtClean="0"/>
              <a:t>t</a:t>
            </a:r>
            <a:r>
              <a:rPr lang="en-US" sz="3900" baseline="-25000" dirty="0" smtClean="0"/>
              <a:t> </a:t>
            </a:r>
            <a:r>
              <a:rPr lang="en-US" sz="3900" dirty="0" smtClean="0"/>
              <a:t>determine whether </a:t>
            </a:r>
            <a:r>
              <a:rPr lang="en-US" sz="3900" b="1" dirty="0" err="1" smtClean="0"/>
              <a:t>y</a:t>
            </a:r>
            <a:r>
              <a:rPr lang="en-US" sz="3900" baseline="-25000" dirty="0" err="1" smtClean="0"/>
              <a:t>t</a:t>
            </a:r>
            <a:r>
              <a:rPr lang="en-US" sz="3900" dirty="0" smtClean="0"/>
              <a:t> </a:t>
            </a:r>
            <a:r>
              <a:rPr lang="en-US" sz="3900" dirty="0"/>
              <a:t>, the content of the memory units transformed by activation functions, should be placed in the hidden units </a:t>
            </a:r>
            <a:r>
              <a:rPr lang="en-US" sz="3900" b="1" dirty="0" err="1" smtClean="0"/>
              <a:t>h</a:t>
            </a:r>
            <a:r>
              <a:rPr lang="en-US" sz="3900" baseline="-25000" dirty="0" err="1" smtClean="0"/>
              <a:t>t</a:t>
            </a:r>
            <a:r>
              <a:rPr lang="en-US" sz="3900" dirty="0" smtClean="0"/>
              <a:t> </a:t>
            </a:r>
          </a:p>
          <a:p>
            <a:r>
              <a:rPr lang="en-US" sz="3900" dirty="0" smtClean="0"/>
              <a:t>Typical gate activation functions and their dependencies are shown below</a:t>
            </a:r>
            <a:endParaRPr lang="en-CA" sz="3900" dirty="0"/>
          </a:p>
        </p:txBody>
      </p:sp>
      <p:pic>
        <p:nvPicPr>
          <p:cNvPr id="4" name="Picture 3"/>
          <p:cNvPicPr>
            <a:picLocks noChangeAspect="1"/>
          </p:cNvPicPr>
          <p:nvPr/>
        </p:nvPicPr>
        <p:blipFill>
          <a:blip r:embed="rId3"/>
          <a:stretch>
            <a:fillRect/>
          </a:stretch>
        </p:blipFill>
        <p:spPr>
          <a:xfrm>
            <a:off x="5858446" y="4542611"/>
            <a:ext cx="3286046" cy="2279105"/>
          </a:xfrm>
          <a:prstGeom prst="rect">
            <a:avLst/>
          </a:prstGeom>
        </p:spPr>
      </p:pic>
      <p:pic>
        <p:nvPicPr>
          <p:cNvPr id="6" name="Picture 5"/>
          <p:cNvPicPr>
            <a:picLocks noChangeAspect="1"/>
          </p:cNvPicPr>
          <p:nvPr/>
        </p:nvPicPr>
        <p:blipFill>
          <a:blip r:embed="rId4"/>
          <a:stretch>
            <a:fillRect/>
          </a:stretch>
        </p:blipFill>
        <p:spPr>
          <a:xfrm>
            <a:off x="2892705" y="4652371"/>
            <a:ext cx="2962753" cy="2056239"/>
          </a:xfrm>
          <a:prstGeom prst="rect">
            <a:avLst/>
          </a:prstGeom>
        </p:spPr>
      </p:pic>
      <p:pic>
        <p:nvPicPr>
          <p:cNvPr id="7" name="Picture 6"/>
          <p:cNvPicPr>
            <a:picLocks noChangeAspect="1"/>
          </p:cNvPicPr>
          <p:nvPr/>
        </p:nvPicPr>
        <p:blipFill>
          <a:blip r:embed="rId5"/>
          <a:stretch>
            <a:fillRect/>
          </a:stretch>
        </p:blipFill>
        <p:spPr>
          <a:xfrm>
            <a:off x="2599" y="4652371"/>
            <a:ext cx="2962753" cy="2056239"/>
          </a:xfrm>
          <a:prstGeom prst="rect">
            <a:avLst/>
          </a:prstGeom>
        </p:spPr>
      </p:pic>
    </p:spTree>
    <p:extLst>
      <p:ext uri="{BB962C8B-B14F-4D97-AF65-F5344CB8AC3E}">
        <p14:creationId xmlns:p14="http://schemas.microsoft.com/office/powerpoint/2010/main" val="52607083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952"/>
            <a:ext cx="8229600" cy="1143000"/>
          </a:xfrm>
        </p:spPr>
        <p:txBody>
          <a:bodyPr/>
          <a:lstStyle/>
          <a:p>
            <a:r>
              <a:rPr lang="en-CA" dirty="0" smtClean="0"/>
              <a:t>LSTM </a:t>
            </a:r>
            <a:r>
              <a:rPr lang="en-CA" dirty="0" err="1" smtClean="0"/>
              <a:t>achitecture</a:t>
            </a:r>
            <a:endParaRPr lang="en-CA" dirty="0"/>
          </a:p>
        </p:txBody>
      </p:sp>
      <p:sp>
        <p:nvSpPr>
          <p:cNvPr id="3" name="Content Placeholder 2"/>
          <p:cNvSpPr>
            <a:spLocks noGrp="1"/>
          </p:cNvSpPr>
          <p:nvPr>
            <p:ph idx="1"/>
          </p:nvPr>
        </p:nvSpPr>
        <p:spPr>
          <a:xfrm>
            <a:off x="378810" y="909436"/>
            <a:ext cx="8686800" cy="4061094"/>
          </a:xfrm>
        </p:spPr>
        <p:txBody>
          <a:bodyPr>
            <a:normAutofit fontScale="70000" lnSpcReduction="20000"/>
          </a:bodyPr>
          <a:lstStyle/>
          <a:p>
            <a:r>
              <a:rPr lang="en-US" sz="4000" dirty="0" smtClean="0"/>
              <a:t>The </a:t>
            </a:r>
            <a:r>
              <a:rPr lang="en-US" sz="4000" dirty="0"/>
              <a:t>final gating is implemented as an </a:t>
            </a:r>
            <a:r>
              <a:rPr lang="en-US" sz="4000" dirty="0" err="1"/>
              <a:t>elementwise</a:t>
            </a:r>
            <a:r>
              <a:rPr lang="en-US" sz="4000" dirty="0"/>
              <a:t> product between the output gate and the transformed memory contents, </a:t>
            </a:r>
            <a:r>
              <a:rPr lang="en-US" sz="4000" b="1" dirty="0" err="1" smtClean="0"/>
              <a:t>h</a:t>
            </a:r>
            <a:r>
              <a:rPr lang="en-US" sz="4000" baseline="-25000" dirty="0" err="1" smtClean="0"/>
              <a:t>t</a:t>
            </a:r>
            <a:r>
              <a:rPr lang="en-US" sz="4000" dirty="0" smtClean="0"/>
              <a:t> = </a:t>
            </a:r>
            <a:r>
              <a:rPr lang="en-US" sz="4000" b="1" dirty="0" err="1" smtClean="0"/>
              <a:t>o</a:t>
            </a:r>
            <a:r>
              <a:rPr lang="en-US" sz="4000" baseline="-25000" dirty="0" err="1" smtClean="0"/>
              <a:t>t</a:t>
            </a:r>
            <a:r>
              <a:rPr lang="en-US" sz="4000" dirty="0" smtClean="0"/>
              <a:t> </a:t>
            </a:r>
            <a:r>
              <a:rPr lang="en-US" sz="7100" baseline="-25000" dirty="0" smtClean="0"/>
              <a:t>° </a:t>
            </a:r>
            <a:r>
              <a:rPr lang="en-US" sz="4000" b="1" dirty="0" err="1" smtClean="0"/>
              <a:t>y</a:t>
            </a:r>
            <a:r>
              <a:rPr lang="en-US" sz="4000" baseline="-25000" dirty="0" err="1" smtClean="0"/>
              <a:t>t</a:t>
            </a:r>
            <a:endParaRPr lang="en-US" sz="4000" baseline="-25000" dirty="0"/>
          </a:p>
          <a:p>
            <a:r>
              <a:rPr lang="en-US" sz="4000" dirty="0"/>
              <a:t>M</a:t>
            </a:r>
            <a:r>
              <a:rPr lang="en-US" sz="4000" dirty="0" smtClean="0"/>
              <a:t>emory </a:t>
            </a:r>
            <a:r>
              <a:rPr lang="en-US" sz="4000" dirty="0"/>
              <a:t>units are typically transformed by the </a:t>
            </a:r>
            <a:r>
              <a:rPr lang="en-US" sz="4000" dirty="0" err="1"/>
              <a:t>tanh</a:t>
            </a:r>
            <a:r>
              <a:rPr lang="en-US" sz="4000" dirty="0"/>
              <a:t> function prior to the gated </a:t>
            </a:r>
            <a:r>
              <a:rPr lang="en-US" sz="4000" dirty="0" smtClean="0"/>
              <a:t>output, such that </a:t>
            </a:r>
            <a:r>
              <a:rPr lang="en-US" sz="4000" b="1" dirty="0" err="1" smtClean="0"/>
              <a:t>y</a:t>
            </a:r>
            <a:r>
              <a:rPr lang="en-US" sz="4000" baseline="-25000" dirty="0" err="1" smtClean="0"/>
              <a:t>t</a:t>
            </a:r>
            <a:r>
              <a:rPr lang="en-US" sz="4000" dirty="0" smtClean="0"/>
              <a:t>=</a:t>
            </a:r>
            <a:r>
              <a:rPr lang="en-US" sz="4000" dirty="0" err="1" smtClean="0"/>
              <a:t>tanh</a:t>
            </a:r>
            <a:r>
              <a:rPr lang="en-US" sz="4000" dirty="0" smtClean="0"/>
              <a:t>(</a:t>
            </a:r>
            <a:r>
              <a:rPr lang="en-US" sz="4000" b="1" dirty="0" err="1" smtClean="0"/>
              <a:t>c</a:t>
            </a:r>
            <a:r>
              <a:rPr lang="en-US" sz="4000" baseline="-25000" dirty="0" err="1" smtClean="0"/>
              <a:t>t</a:t>
            </a:r>
            <a:r>
              <a:rPr lang="en-US" sz="4000" dirty="0" smtClean="0"/>
              <a:t>)</a:t>
            </a:r>
          </a:p>
          <a:p>
            <a:r>
              <a:rPr lang="en-US" sz="4000" dirty="0" smtClean="0"/>
              <a:t>Memory units or cells </a:t>
            </a:r>
            <a:r>
              <a:rPr lang="en-US" sz="4000" dirty="0"/>
              <a:t>are updated </a:t>
            </a:r>
            <a:r>
              <a:rPr lang="en-US" sz="4000" dirty="0" smtClean="0"/>
              <a:t>by </a:t>
            </a:r>
            <a:r>
              <a:rPr lang="en-US" sz="4000" b="1" dirty="0" err="1" smtClean="0"/>
              <a:t>c</a:t>
            </a:r>
            <a:r>
              <a:rPr lang="en-US" sz="4000" baseline="-25000" dirty="0" err="1" smtClean="0"/>
              <a:t>t</a:t>
            </a:r>
            <a:r>
              <a:rPr lang="en-US" sz="4000" dirty="0" smtClean="0"/>
              <a:t> </a:t>
            </a:r>
            <a:r>
              <a:rPr lang="en-US" sz="4000" dirty="0"/>
              <a:t>= </a:t>
            </a:r>
            <a:r>
              <a:rPr lang="en-US" sz="4000" b="1" dirty="0" err="1"/>
              <a:t>f</a:t>
            </a:r>
            <a:r>
              <a:rPr lang="en-US" sz="4000" baseline="-25000" dirty="0" err="1" smtClean="0"/>
              <a:t>t</a:t>
            </a:r>
            <a:r>
              <a:rPr lang="en-US" sz="4000" dirty="0" smtClean="0"/>
              <a:t> </a:t>
            </a:r>
            <a:r>
              <a:rPr lang="en-US" sz="7100" baseline="-25000" dirty="0"/>
              <a:t>° </a:t>
            </a:r>
            <a:r>
              <a:rPr lang="en-US" sz="4000" b="1" dirty="0" smtClean="0"/>
              <a:t>c</a:t>
            </a:r>
            <a:r>
              <a:rPr lang="en-US" sz="4000" baseline="-25000" dirty="0" smtClean="0"/>
              <a:t>t-1</a:t>
            </a:r>
            <a:r>
              <a:rPr lang="en-US" sz="4000" dirty="0" smtClean="0"/>
              <a:t>+ </a:t>
            </a:r>
            <a:r>
              <a:rPr lang="en-US" sz="4000" b="1" dirty="0" smtClean="0"/>
              <a:t>i</a:t>
            </a:r>
            <a:r>
              <a:rPr lang="en-US" sz="4000" baseline="-25000" dirty="0" smtClean="0"/>
              <a:t>t</a:t>
            </a:r>
            <a:r>
              <a:rPr lang="en-US" sz="4000" dirty="0" smtClean="0"/>
              <a:t> </a:t>
            </a:r>
            <a:r>
              <a:rPr lang="en-US" sz="7100" baseline="-25000" dirty="0"/>
              <a:t>° </a:t>
            </a:r>
            <a:r>
              <a:rPr lang="en-US" sz="4000" b="1" dirty="0" err="1" smtClean="0"/>
              <a:t>s</a:t>
            </a:r>
            <a:r>
              <a:rPr lang="en-US" sz="4000" baseline="-25000" dirty="0" err="1" smtClean="0"/>
              <a:t>t</a:t>
            </a:r>
            <a:r>
              <a:rPr lang="en-US" sz="4000" dirty="0" smtClean="0"/>
              <a:t>                               an </a:t>
            </a:r>
            <a:r>
              <a:rPr lang="en-US" sz="4000" dirty="0" err="1"/>
              <a:t>elementwise</a:t>
            </a:r>
            <a:r>
              <a:rPr lang="en-US" sz="4000" dirty="0"/>
              <a:t> product between the forget gates </a:t>
            </a:r>
            <a:r>
              <a:rPr lang="en-US" sz="4000" dirty="0" smtClean="0"/>
              <a:t>and </a:t>
            </a:r>
            <a:r>
              <a:rPr lang="en-US" sz="4000" dirty="0"/>
              <a:t>the previous contents of the memory </a:t>
            </a:r>
            <a:r>
              <a:rPr lang="en-US" sz="4000" dirty="0" smtClean="0"/>
              <a:t>units, </a:t>
            </a:r>
            <a:r>
              <a:rPr lang="en-US" sz="4000" dirty="0"/>
              <a:t>plus the </a:t>
            </a:r>
            <a:r>
              <a:rPr lang="en-US" sz="4000" dirty="0" err="1"/>
              <a:t>elementwise</a:t>
            </a:r>
            <a:r>
              <a:rPr lang="en-US" sz="4000" dirty="0"/>
              <a:t> product of the input gates </a:t>
            </a:r>
            <a:r>
              <a:rPr lang="en-US" sz="4000" dirty="0" smtClean="0"/>
              <a:t>and </a:t>
            </a:r>
            <a:r>
              <a:rPr lang="en-US" sz="4000" dirty="0"/>
              <a:t>the new potential inputs . </a:t>
            </a:r>
            <a:endParaRPr lang="en-CA" sz="3900" dirty="0"/>
          </a:p>
        </p:txBody>
      </p:sp>
      <p:pic>
        <p:nvPicPr>
          <p:cNvPr id="4" name="Picture 3"/>
          <p:cNvPicPr>
            <a:picLocks noChangeAspect="1"/>
          </p:cNvPicPr>
          <p:nvPr/>
        </p:nvPicPr>
        <p:blipFill>
          <a:blip r:embed="rId3"/>
          <a:stretch>
            <a:fillRect/>
          </a:stretch>
        </p:blipFill>
        <p:spPr>
          <a:xfrm>
            <a:off x="5858446" y="4542611"/>
            <a:ext cx="3286046" cy="2279105"/>
          </a:xfrm>
          <a:prstGeom prst="rect">
            <a:avLst/>
          </a:prstGeom>
        </p:spPr>
      </p:pic>
      <p:pic>
        <p:nvPicPr>
          <p:cNvPr id="6" name="Picture 5"/>
          <p:cNvPicPr>
            <a:picLocks noChangeAspect="1"/>
          </p:cNvPicPr>
          <p:nvPr/>
        </p:nvPicPr>
        <p:blipFill>
          <a:blip r:embed="rId4"/>
          <a:stretch>
            <a:fillRect/>
          </a:stretch>
        </p:blipFill>
        <p:spPr>
          <a:xfrm>
            <a:off x="2892705" y="4730771"/>
            <a:ext cx="2962753" cy="2056239"/>
          </a:xfrm>
          <a:prstGeom prst="rect">
            <a:avLst/>
          </a:prstGeom>
        </p:spPr>
      </p:pic>
      <p:pic>
        <p:nvPicPr>
          <p:cNvPr id="7" name="Picture 6"/>
          <p:cNvPicPr>
            <a:picLocks noChangeAspect="1"/>
          </p:cNvPicPr>
          <p:nvPr/>
        </p:nvPicPr>
        <p:blipFill>
          <a:blip r:embed="rId5"/>
          <a:stretch>
            <a:fillRect/>
          </a:stretch>
        </p:blipFill>
        <p:spPr>
          <a:xfrm>
            <a:off x="2599" y="4730771"/>
            <a:ext cx="2962753" cy="2056239"/>
          </a:xfrm>
          <a:prstGeom prst="rect">
            <a:avLst/>
          </a:prstGeom>
        </p:spPr>
      </p:pic>
    </p:spTree>
    <p:extLst>
      <p:ext uri="{BB962C8B-B14F-4D97-AF65-F5344CB8AC3E}">
        <p14:creationId xmlns:p14="http://schemas.microsoft.com/office/powerpoint/2010/main" val="4381580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In practice</a:t>
            </a:r>
            <a:endParaRPr lang="en-CA" dirty="0"/>
          </a:p>
        </p:txBody>
      </p:sp>
      <p:sp>
        <p:nvSpPr>
          <p:cNvPr id="3" name="Content Placeholder 2"/>
          <p:cNvSpPr>
            <a:spLocks noGrp="1"/>
          </p:cNvSpPr>
          <p:nvPr>
            <p:ph idx="1"/>
          </p:nvPr>
        </p:nvSpPr>
        <p:spPr/>
        <p:txBody>
          <a:bodyPr>
            <a:normAutofit/>
          </a:bodyPr>
          <a:lstStyle/>
          <a:p>
            <a:r>
              <a:rPr lang="en-US" dirty="0"/>
              <a:t>In deep learning we are often interested in examining learning curves that show the loss or some other performance metric on a graph as a function of the number of passes that an algorithm has taken over the data. </a:t>
            </a:r>
            <a:endParaRPr lang="en-US" dirty="0" smtClean="0"/>
          </a:p>
          <a:p>
            <a:r>
              <a:rPr lang="en-US" dirty="0" smtClean="0"/>
              <a:t>It </a:t>
            </a:r>
            <a:r>
              <a:rPr lang="en-US" dirty="0"/>
              <a:t>is much easier to compare the </a:t>
            </a:r>
            <a:r>
              <a:rPr lang="en-US" i="1" dirty="0"/>
              <a:t>average</a:t>
            </a:r>
            <a:r>
              <a:rPr lang="en-US" dirty="0"/>
              <a:t> loss over a training set with the </a:t>
            </a:r>
            <a:r>
              <a:rPr lang="en-US" i="1" dirty="0"/>
              <a:t>average</a:t>
            </a:r>
            <a:r>
              <a:rPr lang="en-US" dirty="0"/>
              <a:t> loss over a validation set on the same graph, because dividing by </a:t>
            </a:r>
            <a:r>
              <a:rPr lang="en-US" i="1" dirty="0"/>
              <a:t>N</a:t>
            </a:r>
            <a:r>
              <a:rPr lang="en-US" dirty="0"/>
              <a:t> gives them the same scale. </a:t>
            </a:r>
            <a:endParaRPr lang="en-US" dirty="0" smtClean="0"/>
          </a:p>
        </p:txBody>
      </p:sp>
    </p:spTree>
    <p:extLst>
      <p:ext uri="{BB962C8B-B14F-4D97-AF65-F5344CB8AC3E}">
        <p14:creationId xmlns:p14="http://schemas.microsoft.com/office/powerpoint/2010/main" val="61476549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08008" y="1531881"/>
            <a:ext cx="6631406" cy="4599347"/>
          </a:xfrm>
          <a:prstGeom prst="rect">
            <a:avLst/>
          </a:prstGeom>
        </p:spPr>
      </p:pic>
      <p:sp>
        <p:nvSpPr>
          <p:cNvPr id="60" name="Title 1"/>
          <p:cNvSpPr txBox="1">
            <a:spLocks/>
          </p:cNvSpPr>
          <p:nvPr/>
        </p:nvSpPr>
        <p:spPr>
          <a:xfrm>
            <a:off x="457200" y="7284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smtClean="0"/>
              <a:t>LSTM achitecture</a:t>
            </a:r>
            <a:endParaRPr lang="en-CA" dirty="0"/>
          </a:p>
        </p:txBody>
      </p:sp>
    </p:spTree>
  </p:cSld>
  <p:clrMapOvr>
    <a:masterClrMapping/>
  </p:clrMapOvr>
  <p:timing>
    <p:tnLst>
      <p:par>
        <p:cTn xmlns:p14="http://schemas.microsoft.com/office/powerpoint/2010/mai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Freeform 164"/>
          <p:cNvSpPr/>
          <p:nvPr/>
        </p:nvSpPr>
        <p:spPr>
          <a:xfrm rot="21055278">
            <a:off x="2823257" y="5271140"/>
            <a:ext cx="345967" cy="1076523"/>
          </a:xfrm>
          <a:custGeom>
            <a:avLst/>
            <a:gdLst>
              <a:gd name="connsiteX0" fmla="*/ 138043 w 237435"/>
              <a:gd name="connsiteY0" fmla="*/ 1071217 h 1071217"/>
              <a:gd name="connsiteX1" fmla="*/ 16565 w 237435"/>
              <a:gd name="connsiteY1" fmla="*/ 541130 h 1071217"/>
              <a:gd name="connsiteX2" fmla="*/ 237435 w 237435"/>
              <a:gd name="connsiteY2" fmla="*/ 0 h 1071217"/>
            </a:gdLst>
            <a:ahLst/>
            <a:cxnLst>
              <a:cxn ang="0">
                <a:pos x="connsiteX0" y="connsiteY0"/>
              </a:cxn>
              <a:cxn ang="0">
                <a:pos x="connsiteX1" y="connsiteY1"/>
              </a:cxn>
              <a:cxn ang="0">
                <a:pos x="connsiteX2" y="connsiteY2"/>
              </a:cxn>
            </a:cxnLst>
            <a:rect l="l" t="t" r="r" b="b"/>
            <a:pathLst>
              <a:path w="237435" h="1071217">
                <a:moveTo>
                  <a:pt x="138043" y="1071217"/>
                </a:moveTo>
                <a:cubicBezTo>
                  <a:pt x="69021" y="895441"/>
                  <a:pt x="0" y="719666"/>
                  <a:pt x="16565" y="541130"/>
                </a:cubicBezTo>
                <a:cubicBezTo>
                  <a:pt x="33130" y="362594"/>
                  <a:pt x="237435" y="0"/>
                  <a:pt x="237435" y="0"/>
                </a:cubicBezTo>
              </a:path>
            </a:pathLst>
          </a:cu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9" name="Freeform 158"/>
          <p:cNvSpPr/>
          <p:nvPr/>
        </p:nvSpPr>
        <p:spPr>
          <a:xfrm rot="21055278">
            <a:off x="1804566" y="5271140"/>
            <a:ext cx="345967" cy="1076523"/>
          </a:xfrm>
          <a:custGeom>
            <a:avLst/>
            <a:gdLst>
              <a:gd name="connsiteX0" fmla="*/ 138043 w 237435"/>
              <a:gd name="connsiteY0" fmla="*/ 1071217 h 1071217"/>
              <a:gd name="connsiteX1" fmla="*/ 16565 w 237435"/>
              <a:gd name="connsiteY1" fmla="*/ 541130 h 1071217"/>
              <a:gd name="connsiteX2" fmla="*/ 237435 w 237435"/>
              <a:gd name="connsiteY2" fmla="*/ 0 h 1071217"/>
            </a:gdLst>
            <a:ahLst/>
            <a:cxnLst>
              <a:cxn ang="0">
                <a:pos x="connsiteX0" y="connsiteY0"/>
              </a:cxn>
              <a:cxn ang="0">
                <a:pos x="connsiteX1" y="connsiteY1"/>
              </a:cxn>
              <a:cxn ang="0">
                <a:pos x="connsiteX2" y="connsiteY2"/>
              </a:cxn>
            </a:cxnLst>
            <a:rect l="l" t="t" r="r" b="b"/>
            <a:pathLst>
              <a:path w="237435" h="1071217">
                <a:moveTo>
                  <a:pt x="138043" y="1071217"/>
                </a:moveTo>
                <a:cubicBezTo>
                  <a:pt x="69021" y="895441"/>
                  <a:pt x="0" y="719666"/>
                  <a:pt x="16565" y="541130"/>
                </a:cubicBezTo>
                <a:cubicBezTo>
                  <a:pt x="33130" y="362594"/>
                  <a:pt x="237435" y="0"/>
                  <a:pt x="237435" y="0"/>
                </a:cubicBezTo>
              </a:path>
            </a:pathLst>
          </a:cu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7" name="Freeform 156"/>
          <p:cNvSpPr/>
          <p:nvPr/>
        </p:nvSpPr>
        <p:spPr>
          <a:xfrm rot="21055278">
            <a:off x="1057013" y="5281645"/>
            <a:ext cx="345967" cy="1076523"/>
          </a:xfrm>
          <a:custGeom>
            <a:avLst/>
            <a:gdLst>
              <a:gd name="connsiteX0" fmla="*/ 138043 w 237435"/>
              <a:gd name="connsiteY0" fmla="*/ 1071217 h 1071217"/>
              <a:gd name="connsiteX1" fmla="*/ 16565 w 237435"/>
              <a:gd name="connsiteY1" fmla="*/ 541130 h 1071217"/>
              <a:gd name="connsiteX2" fmla="*/ 237435 w 237435"/>
              <a:gd name="connsiteY2" fmla="*/ 0 h 1071217"/>
            </a:gdLst>
            <a:ahLst/>
            <a:cxnLst>
              <a:cxn ang="0">
                <a:pos x="connsiteX0" y="connsiteY0"/>
              </a:cxn>
              <a:cxn ang="0">
                <a:pos x="connsiteX1" y="connsiteY1"/>
              </a:cxn>
              <a:cxn ang="0">
                <a:pos x="connsiteX2" y="connsiteY2"/>
              </a:cxn>
            </a:cxnLst>
            <a:rect l="l" t="t" r="r" b="b"/>
            <a:pathLst>
              <a:path w="237435" h="1071217">
                <a:moveTo>
                  <a:pt x="138043" y="1071217"/>
                </a:moveTo>
                <a:cubicBezTo>
                  <a:pt x="69021" y="895441"/>
                  <a:pt x="0" y="719666"/>
                  <a:pt x="16565" y="541130"/>
                </a:cubicBezTo>
                <a:cubicBezTo>
                  <a:pt x="33130" y="362594"/>
                  <a:pt x="237435" y="0"/>
                  <a:pt x="237435" y="0"/>
                </a:cubicBezTo>
              </a:path>
            </a:pathLst>
          </a:cu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8" name="Freeform 157"/>
          <p:cNvSpPr/>
          <p:nvPr/>
        </p:nvSpPr>
        <p:spPr>
          <a:xfrm rot="544722" flipH="1">
            <a:off x="1437384" y="4569884"/>
            <a:ext cx="350951" cy="1071217"/>
          </a:xfrm>
          <a:custGeom>
            <a:avLst/>
            <a:gdLst>
              <a:gd name="connsiteX0" fmla="*/ 138043 w 237435"/>
              <a:gd name="connsiteY0" fmla="*/ 1071217 h 1071217"/>
              <a:gd name="connsiteX1" fmla="*/ 16565 w 237435"/>
              <a:gd name="connsiteY1" fmla="*/ 541130 h 1071217"/>
              <a:gd name="connsiteX2" fmla="*/ 237435 w 237435"/>
              <a:gd name="connsiteY2" fmla="*/ 0 h 1071217"/>
            </a:gdLst>
            <a:ahLst/>
            <a:cxnLst>
              <a:cxn ang="0">
                <a:pos x="connsiteX0" y="connsiteY0"/>
              </a:cxn>
              <a:cxn ang="0">
                <a:pos x="connsiteX1" y="connsiteY1"/>
              </a:cxn>
              <a:cxn ang="0">
                <a:pos x="connsiteX2" y="connsiteY2"/>
              </a:cxn>
            </a:cxnLst>
            <a:rect l="l" t="t" r="r" b="b"/>
            <a:pathLst>
              <a:path w="237435" h="1071217">
                <a:moveTo>
                  <a:pt x="138043" y="1071217"/>
                </a:moveTo>
                <a:cubicBezTo>
                  <a:pt x="69021" y="895441"/>
                  <a:pt x="0" y="719666"/>
                  <a:pt x="16565" y="541130"/>
                </a:cubicBezTo>
                <a:cubicBezTo>
                  <a:pt x="33130" y="362594"/>
                  <a:pt x="237435" y="0"/>
                  <a:pt x="237435" y="0"/>
                </a:cubicBezTo>
              </a:path>
            </a:pathLst>
          </a:cu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6" name="Freeform 155"/>
          <p:cNvSpPr/>
          <p:nvPr/>
        </p:nvSpPr>
        <p:spPr>
          <a:xfrm rot="21055278">
            <a:off x="275162" y="5283847"/>
            <a:ext cx="345967" cy="1076523"/>
          </a:xfrm>
          <a:custGeom>
            <a:avLst/>
            <a:gdLst>
              <a:gd name="connsiteX0" fmla="*/ 138043 w 237435"/>
              <a:gd name="connsiteY0" fmla="*/ 1071217 h 1071217"/>
              <a:gd name="connsiteX1" fmla="*/ 16565 w 237435"/>
              <a:gd name="connsiteY1" fmla="*/ 541130 h 1071217"/>
              <a:gd name="connsiteX2" fmla="*/ 237435 w 237435"/>
              <a:gd name="connsiteY2" fmla="*/ 0 h 1071217"/>
            </a:gdLst>
            <a:ahLst/>
            <a:cxnLst>
              <a:cxn ang="0">
                <a:pos x="connsiteX0" y="connsiteY0"/>
              </a:cxn>
              <a:cxn ang="0">
                <a:pos x="connsiteX1" y="connsiteY1"/>
              </a:cxn>
              <a:cxn ang="0">
                <a:pos x="connsiteX2" y="connsiteY2"/>
              </a:cxn>
            </a:cxnLst>
            <a:rect l="l" t="t" r="r" b="b"/>
            <a:pathLst>
              <a:path w="237435" h="1071217">
                <a:moveTo>
                  <a:pt x="138043" y="1071217"/>
                </a:moveTo>
                <a:cubicBezTo>
                  <a:pt x="69021" y="895441"/>
                  <a:pt x="0" y="719666"/>
                  <a:pt x="16565" y="541130"/>
                </a:cubicBezTo>
                <a:cubicBezTo>
                  <a:pt x="33130" y="362594"/>
                  <a:pt x="237435" y="0"/>
                  <a:pt x="237435" y="0"/>
                </a:cubicBezTo>
              </a:path>
            </a:pathLst>
          </a:cu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4" name="Oval 4"/>
          <p:cNvSpPr>
            <a:spLocks noChangeArrowheads="1"/>
          </p:cNvSpPr>
          <p:nvPr/>
        </p:nvSpPr>
        <p:spPr bwMode="auto">
          <a:xfrm>
            <a:off x="1260483" y="56405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65" name="Oval 5"/>
          <p:cNvSpPr>
            <a:spLocks noChangeArrowheads="1"/>
          </p:cNvSpPr>
          <p:nvPr/>
        </p:nvSpPr>
        <p:spPr bwMode="auto">
          <a:xfrm>
            <a:off x="498483" y="56405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66" name="Oval 6"/>
          <p:cNvSpPr>
            <a:spLocks noChangeArrowheads="1"/>
          </p:cNvSpPr>
          <p:nvPr/>
        </p:nvSpPr>
        <p:spPr bwMode="auto">
          <a:xfrm>
            <a:off x="2022483" y="56405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67" name="Oval 7"/>
          <p:cNvSpPr>
            <a:spLocks noChangeArrowheads="1"/>
          </p:cNvSpPr>
          <p:nvPr/>
        </p:nvSpPr>
        <p:spPr bwMode="auto">
          <a:xfrm>
            <a:off x="3013083" y="56405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68" name="Oval 8"/>
          <p:cNvSpPr>
            <a:spLocks noChangeArrowheads="1"/>
          </p:cNvSpPr>
          <p:nvPr/>
        </p:nvSpPr>
        <p:spPr bwMode="auto">
          <a:xfrm>
            <a:off x="1260483" y="63263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69" name="Oval 9"/>
          <p:cNvSpPr>
            <a:spLocks noChangeArrowheads="1"/>
          </p:cNvSpPr>
          <p:nvPr/>
        </p:nvSpPr>
        <p:spPr bwMode="auto">
          <a:xfrm>
            <a:off x="498483" y="63263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70" name="Oval 10"/>
          <p:cNvSpPr>
            <a:spLocks noChangeArrowheads="1"/>
          </p:cNvSpPr>
          <p:nvPr/>
        </p:nvSpPr>
        <p:spPr bwMode="auto">
          <a:xfrm>
            <a:off x="2022483" y="63263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71" name="Oval 11"/>
          <p:cNvSpPr>
            <a:spLocks noChangeArrowheads="1"/>
          </p:cNvSpPr>
          <p:nvPr/>
        </p:nvSpPr>
        <p:spPr bwMode="auto">
          <a:xfrm>
            <a:off x="3013083" y="63263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72" name="Line 12"/>
          <p:cNvSpPr>
            <a:spLocks noChangeShapeType="1"/>
          </p:cNvSpPr>
          <p:nvPr/>
        </p:nvSpPr>
        <p:spPr bwMode="auto">
          <a:xfrm>
            <a:off x="803283" y="5792930"/>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73" name="Line 13"/>
          <p:cNvSpPr>
            <a:spLocks noChangeShapeType="1"/>
          </p:cNvSpPr>
          <p:nvPr/>
        </p:nvSpPr>
        <p:spPr bwMode="auto">
          <a:xfrm>
            <a:off x="650883" y="5945330"/>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74" name="Line 14"/>
          <p:cNvSpPr>
            <a:spLocks noChangeShapeType="1"/>
          </p:cNvSpPr>
          <p:nvPr/>
        </p:nvSpPr>
        <p:spPr bwMode="auto">
          <a:xfrm>
            <a:off x="1412883" y="5945330"/>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75" name="Line 15"/>
          <p:cNvSpPr>
            <a:spLocks noChangeShapeType="1"/>
          </p:cNvSpPr>
          <p:nvPr/>
        </p:nvSpPr>
        <p:spPr bwMode="auto">
          <a:xfrm>
            <a:off x="2174883" y="5945330"/>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76" name="Line 16"/>
          <p:cNvSpPr>
            <a:spLocks noChangeShapeType="1"/>
          </p:cNvSpPr>
          <p:nvPr/>
        </p:nvSpPr>
        <p:spPr bwMode="auto">
          <a:xfrm>
            <a:off x="3165483" y="5945330"/>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77" name="Line 17"/>
          <p:cNvSpPr>
            <a:spLocks noChangeShapeType="1"/>
          </p:cNvSpPr>
          <p:nvPr/>
        </p:nvSpPr>
        <p:spPr bwMode="auto">
          <a:xfrm>
            <a:off x="1565283" y="5792930"/>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78" name="Line 18"/>
          <p:cNvSpPr>
            <a:spLocks noChangeShapeType="1"/>
          </p:cNvSpPr>
          <p:nvPr/>
        </p:nvSpPr>
        <p:spPr bwMode="auto">
          <a:xfrm>
            <a:off x="2327283" y="5792930"/>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79" name="Text Box 19"/>
          <p:cNvSpPr txBox="1">
            <a:spLocks noChangeArrowheads="1"/>
          </p:cNvSpPr>
          <p:nvPr/>
        </p:nvSpPr>
        <p:spPr bwMode="auto">
          <a:xfrm>
            <a:off x="2479683" y="6173930"/>
            <a:ext cx="457200" cy="45720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2400">
                <a:ea typeface="ＭＳ Ｐゴシック" pitchFamily="26" charset="-128"/>
                <a:cs typeface="ＭＳ Ｐゴシック" pitchFamily="26" charset="-128"/>
              </a:rPr>
              <a:t>…</a:t>
            </a:r>
          </a:p>
        </p:txBody>
      </p:sp>
      <p:sp>
        <p:nvSpPr>
          <p:cNvPr id="123" name="Oval 4"/>
          <p:cNvSpPr>
            <a:spLocks noChangeArrowheads="1"/>
          </p:cNvSpPr>
          <p:nvPr/>
        </p:nvSpPr>
        <p:spPr bwMode="auto">
          <a:xfrm>
            <a:off x="1253226" y="4958359"/>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124" name="Oval 5"/>
          <p:cNvSpPr>
            <a:spLocks noChangeArrowheads="1"/>
          </p:cNvSpPr>
          <p:nvPr/>
        </p:nvSpPr>
        <p:spPr bwMode="auto">
          <a:xfrm>
            <a:off x="491226" y="4958359"/>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126" name="Oval 6"/>
          <p:cNvSpPr>
            <a:spLocks noChangeArrowheads="1"/>
          </p:cNvSpPr>
          <p:nvPr/>
        </p:nvSpPr>
        <p:spPr bwMode="auto">
          <a:xfrm>
            <a:off x="2015226" y="4958359"/>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128" name="Oval 7"/>
          <p:cNvSpPr>
            <a:spLocks noChangeArrowheads="1"/>
          </p:cNvSpPr>
          <p:nvPr/>
        </p:nvSpPr>
        <p:spPr bwMode="auto">
          <a:xfrm>
            <a:off x="3005826" y="4958359"/>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129" name="Line 12"/>
          <p:cNvSpPr>
            <a:spLocks noChangeShapeType="1"/>
          </p:cNvSpPr>
          <p:nvPr/>
        </p:nvSpPr>
        <p:spPr bwMode="auto">
          <a:xfrm>
            <a:off x="796026" y="5110759"/>
            <a:ext cx="457200" cy="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30" name="Line 17"/>
          <p:cNvSpPr>
            <a:spLocks noChangeShapeType="1"/>
          </p:cNvSpPr>
          <p:nvPr/>
        </p:nvSpPr>
        <p:spPr bwMode="auto">
          <a:xfrm>
            <a:off x="1558026" y="5110759"/>
            <a:ext cx="457200" cy="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31" name="Line 18"/>
          <p:cNvSpPr>
            <a:spLocks noChangeShapeType="1"/>
          </p:cNvSpPr>
          <p:nvPr/>
        </p:nvSpPr>
        <p:spPr bwMode="auto">
          <a:xfrm>
            <a:off x="2320026" y="5110759"/>
            <a:ext cx="457200" cy="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32" name="Oval 4"/>
          <p:cNvSpPr>
            <a:spLocks noChangeArrowheads="1"/>
          </p:cNvSpPr>
          <p:nvPr/>
        </p:nvSpPr>
        <p:spPr bwMode="auto">
          <a:xfrm>
            <a:off x="1260483" y="4276188"/>
            <a:ext cx="304800" cy="3048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133" name="Oval 5"/>
          <p:cNvSpPr>
            <a:spLocks noChangeArrowheads="1"/>
          </p:cNvSpPr>
          <p:nvPr/>
        </p:nvSpPr>
        <p:spPr bwMode="auto">
          <a:xfrm>
            <a:off x="498483" y="4276188"/>
            <a:ext cx="304800" cy="3048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134" name="Oval 6"/>
          <p:cNvSpPr>
            <a:spLocks noChangeArrowheads="1"/>
          </p:cNvSpPr>
          <p:nvPr/>
        </p:nvSpPr>
        <p:spPr bwMode="auto">
          <a:xfrm>
            <a:off x="2022483" y="4276188"/>
            <a:ext cx="304800" cy="3048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135" name="Oval 7"/>
          <p:cNvSpPr>
            <a:spLocks noChangeArrowheads="1"/>
          </p:cNvSpPr>
          <p:nvPr/>
        </p:nvSpPr>
        <p:spPr bwMode="auto">
          <a:xfrm>
            <a:off x="3013083" y="4276188"/>
            <a:ext cx="304800" cy="3048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136" name="Line 13"/>
          <p:cNvSpPr>
            <a:spLocks noChangeShapeType="1"/>
          </p:cNvSpPr>
          <p:nvPr/>
        </p:nvSpPr>
        <p:spPr bwMode="auto">
          <a:xfrm>
            <a:off x="650883" y="4580988"/>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37" name="Line 14"/>
          <p:cNvSpPr>
            <a:spLocks noChangeShapeType="1"/>
          </p:cNvSpPr>
          <p:nvPr/>
        </p:nvSpPr>
        <p:spPr bwMode="auto">
          <a:xfrm>
            <a:off x="1412883" y="4580988"/>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38" name="Line 15"/>
          <p:cNvSpPr>
            <a:spLocks noChangeShapeType="1"/>
          </p:cNvSpPr>
          <p:nvPr/>
        </p:nvSpPr>
        <p:spPr bwMode="auto">
          <a:xfrm>
            <a:off x="2174883" y="4580988"/>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39" name="Line 16"/>
          <p:cNvSpPr>
            <a:spLocks noChangeShapeType="1"/>
          </p:cNvSpPr>
          <p:nvPr/>
        </p:nvSpPr>
        <p:spPr bwMode="auto">
          <a:xfrm>
            <a:off x="3165483" y="4580988"/>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54" name="Freeform 153"/>
          <p:cNvSpPr/>
          <p:nvPr/>
        </p:nvSpPr>
        <p:spPr>
          <a:xfrm rot="544722" flipH="1">
            <a:off x="677619" y="4572086"/>
            <a:ext cx="350951" cy="1071217"/>
          </a:xfrm>
          <a:custGeom>
            <a:avLst/>
            <a:gdLst>
              <a:gd name="connsiteX0" fmla="*/ 138043 w 237435"/>
              <a:gd name="connsiteY0" fmla="*/ 1071217 h 1071217"/>
              <a:gd name="connsiteX1" fmla="*/ 16565 w 237435"/>
              <a:gd name="connsiteY1" fmla="*/ 541130 h 1071217"/>
              <a:gd name="connsiteX2" fmla="*/ 237435 w 237435"/>
              <a:gd name="connsiteY2" fmla="*/ 0 h 1071217"/>
            </a:gdLst>
            <a:ahLst/>
            <a:cxnLst>
              <a:cxn ang="0">
                <a:pos x="connsiteX0" y="connsiteY0"/>
              </a:cxn>
              <a:cxn ang="0">
                <a:pos x="connsiteX1" y="connsiteY1"/>
              </a:cxn>
              <a:cxn ang="0">
                <a:pos x="connsiteX2" y="connsiteY2"/>
              </a:cxn>
            </a:cxnLst>
            <a:rect l="l" t="t" r="r" b="b"/>
            <a:pathLst>
              <a:path w="237435" h="1071217">
                <a:moveTo>
                  <a:pt x="138043" y="1071217"/>
                </a:moveTo>
                <a:cubicBezTo>
                  <a:pt x="69021" y="895441"/>
                  <a:pt x="0" y="719666"/>
                  <a:pt x="16565" y="541130"/>
                </a:cubicBezTo>
                <a:cubicBezTo>
                  <a:pt x="33130" y="362594"/>
                  <a:pt x="237435" y="0"/>
                  <a:pt x="237435" y="0"/>
                </a:cubicBezTo>
              </a:path>
            </a:pathLst>
          </a:cu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60" name="Freeform 159"/>
          <p:cNvSpPr/>
          <p:nvPr/>
        </p:nvSpPr>
        <p:spPr>
          <a:xfrm rot="544722" flipH="1">
            <a:off x="2207023" y="4559379"/>
            <a:ext cx="350951" cy="1071217"/>
          </a:xfrm>
          <a:custGeom>
            <a:avLst/>
            <a:gdLst>
              <a:gd name="connsiteX0" fmla="*/ 138043 w 237435"/>
              <a:gd name="connsiteY0" fmla="*/ 1071217 h 1071217"/>
              <a:gd name="connsiteX1" fmla="*/ 16565 w 237435"/>
              <a:gd name="connsiteY1" fmla="*/ 541130 h 1071217"/>
              <a:gd name="connsiteX2" fmla="*/ 237435 w 237435"/>
              <a:gd name="connsiteY2" fmla="*/ 0 h 1071217"/>
            </a:gdLst>
            <a:ahLst/>
            <a:cxnLst>
              <a:cxn ang="0">
                <a:pos x="connsiteX0" y="connsiteY0"/>
              </a:cxn>
              <a:cxn ang="0">
                <a:pos x="connsiteX1" y="connsiteY1"/>
              </a:cxn>
              <a:cxn ang="0">
                <a:pos x="connsiteX2" y="connsiteY2"/>
              </a:cxn>
            </a:cxnLst>
            <a:rect l="l" t="t" r="r" b="b"/>
            <a:pathLst>
              <a:path w="237435" h="1071217">
                <a:moveTo>
                  <a:pt x="138043" y="1071217"/>
                </a:moveTo>
                <a:cubicBezTo>
                  <a:pt x="69021" y="895441"/>
                  <a:pt x="0" y="719666"/>
                  <a:pt x="16565" y="541130"/>
                </a:cubicBezTo>
                <a:cubicBezTo>
                  <a:pt x="33130" y="362594"/>
                  <a:pt x="237435" y="0"/>
                  <a:pt x="237435" y="0"/>
                </a:cubicBezTo>
              </a:path>
            </a:pathLst>
          </a:cu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66" name="Freeform 165"/>
          <p:cNvSpPr/>
          <p:nvPr/>
        </p:nvSpPr>
        <p:spPr>
          <a:xfrm rot="544722" flipH="1">
            <a:off x="3192585" y="4570422"/>
            <a:ext cx="350951" cy="1071217"/>
          </a:xfrm>
          <a:custGeom>
            <a:avLst/>
            <a:gdLst>
              <a:gd name="connsiteX0" fmla="*/ 138043 w 237435"/>
              <a:gd name="connsiteY0" fmla="*/ 1071217 h 1071217"/>
              <a:gd name="connsiteX1" fmla="*/ 16565 w 237435"/>
              <a:gd name="connsiteY1" fmla="*/ 541130 h 1071217"/>
              <a:gd name="connsiteX2" fmla="*/ 237435 w 237435"/>
              <a:gd name="connsiteY2" fmla="*/ 0 h 1071217"/>
            </a:gdLst>
            <a:ahLst/>
            <a:cxnLst>
              <a:cxn ang="0">
                <a:pos x="connsiteX0" y="connsiteY0"/>
              </a:cxn>
              <a:cxn ang="0">
                <a:pos x="connsiteX1" y="connsiteY1"/>
              </a:cxn>
              <a:cxn ang="0">
                <a:pos x="connsiteX2" y="connsiteY2"/>
              </a:cxn>
            </a:cxnLst>
            <a:rect l="l" t="t" r="r" b="b"/>
            <a:pathLst>
              <a:path w="237435" h="1071217">
                <a:moveTo>
                  <a:pt x="138043" y="1071217"/>
                </a:moveTo>
                <a:cubicBezTo>
                  <a:pt x="69021" y="895441"/>
                  <a:pt x="0" y="719666"/>
                  <a:pt x="16565" y="541130"/>
                </a:cubicBezTo>
                <a:cubicBezTo>
                  <a:pt x="33130" y="362594"/>
                  <a:pt x="237435" y="0"/>
                  <a:pt x="237435" y="0"/>
                </a:cubicBezTo>
              </a:path>
            </a:pathLst>
          </a:cu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68" name="Oval 5"/>
          <p:cNvSpPr>
            <a:spLocks noChangeArrowheads="1"/>
          </p:cNvSpPr>
          <p:nvPr/>
        </p:nvSpPr>
        <p:spPr bwMode="auto">
          <a:xfrm>
            <a:off x="4403342" y="49547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169" name="Oval 6"/>
          <p:cNvSpPr>
            <a:spLocks noChangeArrowheads="1"/>
          </p:cNvSpPr>
          <p:nvPr/>
        </p:nvSpPr>
        <p:spPr bwMode="auto">
          <a:xfrm>
            <a:off x="5165375" y="49547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170" name="Oval 7"/>
          <p:cNvSpPr>
            <a:spLocks noChangeArrowheads="1"/>
          </p:cNvSpPr>
          <p:nvPr/>
        </p:nvSpPr>
        <p:spPr bwMode="auto">
          <a:xfrm>
            <a:off x="6155975" y="49547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172" name="Oval 9"/>
          <p:cNvSpPr>
            <a:spLocks noChangeArrowheads="1"/>
          </p:cNvSpPr>
          <p:nvPr/>
        </p:nvSpPr>
        <p:spPr bwMode="auto">
          <a:xfrm>
            <a:off x="4403342" y="56405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173" name="Oval 10"/>
          <p:cNvSpPr>
            <a:spLocks noChangeArrowheads="1"/>
          </p:cNvSpPr>
          <p:nvPr/>
        </p:nvSpPr>
        <p:spPr bwMode="auto">
          <a:xfrm>
            <a:off x="5165375" y="56405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174" name="Oval 11"/>
          <p:cNvSpPr>
            <a:spLocks noChangeArrowheads="1"/>
          </p:cNvSpPr>
          <p:nvPr/>
        </p:nvSpPr>
        <p:spPr bwMode="auto">
          <a:xfrm>
            <a:off x="6155975" y="5640530"/>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175" name="Line 12"/>
          <p:cNvSpPr>
            <a:spLocks noChangeShapeType="1"/>
          </p:cNvSpPr>
          <p:nvPr/>
        </p:nvSpPr>
        <p:spPr bwMode="auto">
          <a:xfrm>
            <a:off x="4708142" y="5107130"/>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76" name="Line 13"/>
          <p:cNvSpPr>
            <a:spLocks noChangeShapeType="1"/>
          </p:cNvSpPr>
          <p:nvPr/>
        </p:nvSpPr>
        <p:spPr bwMode="auto">
          <a:xfrm>
            <a:off x="4555742" y="5259530"/>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78" name="Line 15"/>
          <p:cNvSpPr>
            <a:spLocks noChangeShapeType="1"/>
          </p:cNvSpPr>
          <p:nvPr/>
        </p:nvSpPr>
        <p:spPr bwMode="auto">
          <a:xfrm>
            <a:off x="5317775" y="5259530"/>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79" name="Line 16"/>
          <p:cNvSpPr>
            <a:spLocks noChangeShapeType="1"/>
          </p:cNvSpPr>
          <p:nvPr/>
        </p:nvSpPr>
        <p:spPr bwMode="auto">
          <a:xfrm>
            <a:off x="6308375" y="5259530"/>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81" name="Line 18"/>
          <p:cNvSpPr>
            <a:spLocks noChangeShapeType="1"/>
          </p:cNvSpPr>
          <p:nvPr/>
        </p:nvSpPr>
        <p:spPr bwMode="auto">
          <a:xfrm>
            <a:off x="5470175" y="5107130"/>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82" name="Text Box 19"/>
          <p:cNvSpPr txBox="1">
            <a:spLocks noChangeArrowheads="1"/>
          </p:cNvSpPr>
          <p:nvPr/>
        </p:nvSpPr>
        <p:spPr bwMode="auto">
          <a:xfrm>
            <a:off x="5622575" y="5488130"/>
            <a:ext cx="457200" cy="45720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2400" dirty="0">
                <a:ea typeface="ＭＳ Ｐゴシック" pitchFamily="26" charset="-128"/>
                <a:cs typeface="ＭＳ Ｐゴシック" pitchFamily="26" charset="-128"/>
              </a:rPr>
              <a:t>…</a:t>
            </a:r>
          </a:p>
        </p:txBody>
      </p:sp>
      <p:sp>
        <p:nvSpPr>
          <p:cNvPr id="184" name="Oval 5"/>
          <p:cNvSpPr>
            <a:spLocks noChangeArrowheads="1"/>
          </p:cNvSpPr>
          <p:nvPr/>
        </p:nvSpPr>
        <p:spPr bwMode="auto">
          <a:xfrm>
            <a:off x="6949657" y="4244954"/>
            <a:ext cx="304800" cy="3048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185" name="Oval 6"/>
          <p:cNvSpPr>
            <a:spLocks noChangeArrowheads="1"/>
          </p:cNvSpPr>
          <p:nvPr/>
        </p:nvSpPr>
        <p:spPr bwMode="auto">
          <a:xfrm>
            <a:off x="7711657" y="4241533"/>
            <a:ext cx="304800" cy="3048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186" name="Oval 7"/>
          <p:cNvSpPr>
            <a:spLocks noChangeArrowheads="1"/>
          </p:cNvSpPr>
          <p:nvPr/>
        </p:nvSpPr>
        <p:spPr bwMode="auto">
          <a:xfrm>
            <a:off x="8702257" y="4241533"/>
            <a:ext cx="304800" cy="3048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187" name="Line 13"/>
          <p:cNvSpPr>
            <a:spLocks noChangeShapeType="1"/>
          </p:cNvSpPr>
          <p:nvPr/>
        </p:nvSpPr>
        <p:spPr bwMode="auto">
          <a:xfrm>
            <a:off x="7102057" y="4549754"/>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89" name="Line 15"/>
          <p:cNvSpPr>
            <a:spLocks noChangeShapeType="1"/>
          </p:cNvSpPr>
          <p:nvPr/>
        </p:nvSpPr>
        <p:spPr bwMode="auto">
          <a:xfrm>
            <a:off x="7864057" y="4546333"/>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90" name="Line 16"/>
          <p:cNvSpPr>
            <a:spLocks noChangeShapeType="1"/>
          </p:cNvSpPr>
          <p:nvPr/>
        </p:nvSpPr>
        <p:spPr bwMode="auto">
          <a:xfrm>
            <a:off x="8854657" y="4546333"/>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26" name="Oval 5"/>
          <p:cNvSpPr>
            <a:spLocks noChangeArrowheads="1"/>
          </p:cNvSpPr>
          <p:nvPr/>
        </p:nvSpPr>
        <p:spPr bwMode="auto">
          <a:xfrm>
            <a:off x="6949657" y="4934175"/>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227" name="Oval 6"/>
          <p:cNvSpPr>
            <a:spLocks noChangeArrowheads="1"/>
          </p:cNvSpPr>
          <p:nvPr/>
        </p:nvSpPr>
        <p:spPr bwMode="auto">
          <a:xfrm>
            <a:off x="7711657" y="4930754"/>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228" name="Oval 7"/>
          <p:cNvSpPr>
            <a:spLocks noChangeArrowheads="1"/>
          </p:cNvSpPr>
          <p:nvPr/>
        </p:nvSpPr>
        <p:spPr bwMode="auto">
          <a:xfrm>
            <a:off x="8702257" y="4930754"/>
            <a:ext cx="304800" cy="304800"/>
          </a:xfrm>
          <a:prstGeom prst="roundRect">
            <a:avLst/>
          </a:prstGeom>
          <a:solidFill>
            <a:schemeClr val="bg1">
              <a:lumMod val="75000"/>
            </a:schemeClr>
          </a:solidFill>
          <a:ln w="9525">
            <a:solidFill>
              <a:schemeClr val="tx1"/>
            </a:solidFill>
            <a:round/>
            <a:headEnd/>
            <a:tailEnd/>
          </a:ln>
        </p:spPr>
        <p:txBody>
          <a:bodyPr wrap="none" anchor="ctr">
            <a:prstTxWarp prst="textNoShape">
              <a:avLst/>
            </a:prstTxWarp>
          </a:bodyPr>
          <a:lstStyle/>
          <a:p>
            <a:endParaRPr lang="en-US"/>
          </a:p>
        </p:txBody>
      </p:sp>
      <p:sp>
        <p:nvSpPr>
          <p:cNvPr id="233" name="Line 12"/>
          <p:cNvSpPr>
            <a:spLocks noChangeShapeType="1"/>
          </p:cNvSpPr>
          <p:nvPr/>
        </p:nvSpPr>
        <p:spPr bwMode="auto">
          <a:xfrm>
            <a:off x="7254457" y="5086575"/>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39" name="Line 18"/>
          <p:cNvSpPr>
            <a:spLocks noChangeShapeType="1"/>
          </p:cNvSpPr>
          <p:nvPr/>
        </p:nvSpPr>
        <p:spPr bwMode="auto">
          <a:xfrm>
            <a:off x="8016457" y="5083154"/>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55" name="Line 12"/>
          <p:cNvSpPr>
            <a:spLocks noChangeShapeType="1"/>
          </p:cNvSpPr>
          <p:nvPr/>
        </p:nvSpPr>
        <p:spPr bwMode="auto">
          <a:xfrm>
            <a:off x="6464561" y="5108661"/>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57" name="Text Box 19"/>
          <p:cNvSpPr txBox="1">
            <a:spLocks noChangeArrowheads="1"/>
          </p:cNvSpPr>
          <p:nvPr/>
        </p:nvSpPr>
        <p:spPr bwMode="auto">
          <a:xfrm>
            <a:off x="8156713" y="4964134"/>
            <a:ext cx="457200" cy="45720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2400" dirty="0">
                <a:ea typeface="ＭＳ Ｐゴシック" pitchFamily="26" charset="-128"/>
                <a:cs typeface="ＭＳ Ｐゴシック" pitchFamily="26" charset="-128"/>
              </a:rPr>
              <a:t>…</a:t>
            </a:r>
          </a:p>
        </p:txBody>
      </p:sp>
      <p:sp>
        <p:nvSpPr>
          <p:cNvPr id="80" name="TextBox 79"/>
          <p:cNvSpPr txBox="1"/>
          <p:nvPr/>
        </p:nvSpPr>
        <p:spPr>
          <a:xfrm>
            <a:off x="3568150" y="4213468"/>
            <a:ext cx="403839" cy="430887"/>
          </a:xfrm>
          <a:prstGeom prst="rect">
            <a:avLst/>
          </a:prstGeom>
          <a:noFill/>
        </p:spPr>
        <p:txBody>
          <a:bodyPr wrap="none" rtlCol="0">
            <a:spAutoFit/>
          </a:bodyPr>
          <a:lstStyle/>
          <a:p>
            <a:r>
              <a:rPr lang="en-CA" sz="2200" dirty="0" smtClean="0">
                <a:latin typeface="Times New Roman"/>
                <a:cs typeface="Times New Roman"/>
              </a:rPr>
              <a:t>a)</a:t>
            </a:r>
            <a:endParaRPr lang="en-CA" sz="2200" baseline="-25000" dirty="0">
              <a:latin typeface="Times New Roman"/>
              <a:cs typeface="Times New Roman"/>
            </a:endParaRPr>
          </a:p>
        </p:txBody>
      </p:sp>
      <p:sp>
        <p:nvSpPr>
          <p:cNvPr id="81" name="TextBox 80"/>
          <p:cNvSpPr txBox="1"/>
          <p:nvPr/>
        </p:nvSpPr>
        <p:spPr>
          <a:xfrm>
            <a:off x="4267570" y="4216563"/>
            <a:ext cx="419681" cy="430887"/>
          </a:xfrm>
          <a:prstGeom prst="rect">
            <a:avLst/>
          </a:prstGeom>
          <a:noFill/>
        </p:spPr>
        <p:txBody>
          <a:bodyPr wrap="none" rtlCol="0">
            <a:spAutoFit/>
          </a:bodyPr>
          <a:lstStyle/>
          <a:p>
            <a:r>
              <a:rPr lang="en-CA" sz="2200" dirty="0" smtClean="0">
                <a:latin typeface="Times New Roman"/>
                <a:cs typeface="Times New Roman"/>
              </a:rPr>
              <a:t>b)</a:t>
            </a:r>
            <a:endParaRPr lang="en-CA" sz="2200" baseline="-25000" dirty="0">
              <a:latin typeface="Times New Roman"/>
              <a:cs typeface="Times New Roman"/>
            </a:endParaRPr>
          </a:p>
        </p:txBody>
      </p:sp>
      <p:sp>
        <p:nvSpPr>
          <p:cNvPr id="82" name="Title 1"/>
          <p:cNvSpPr txBox="1">
            <a:spLocks/>
          </p:cNvSpPr>
          <p:nvPr/>
        </p:nvSpPr>
        <p:spPr>
          <a:xfrm>
            <a:off x="457200" y="1012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Other RNN architectures</a:t>
            </a:r>
            <a:endParaRPr lang="en-CA" dirty="0"/>
          </a:p>
        </p:txBody>
      </p:sp>
      <p:sp>
        <p:nvSpPr>
          <p:cNvPr id="83" name="Content Placeholder 2"/>
          <p:cNvSpPr txBox="1">
            <a:spLocks/>
          </p:cNvSpPr>
          <p:nvPr/>
        </p:nvSpPr>
        <p:spPr>
          <a:xfrm>
            <a:off x="378810" y="925116"/>
            <a:ext cx="8686800" cy="3512298"/>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indent="-457200">
              <a:buFont typeface="+mj-lt"/>
              <a:buAutoNum type="alphaLcParenR"/>
            </a:pPr>
            <a:r>
              <a:rPr lang="en-US" sz="2500" dirty="0" smtClean="0"/>
              <a:t>Recurrent </a:t>
            </a:r>
            <a:r>
              <a:rPr lang="en-US" sz="2500" dirty="0"/>
              <a:t>networks can be made bidirectional, propagating information </a:t>
            </a:r>
            <a:r>
              <a:rPr lang="en-US" sz="2500" dirty="0" smtClean="0"/>
              <a:t>in both directions </a:t>
            </a:r>
          </a:p>
          <a:p>
            <a:pPr lvl="1"/>
            <a:r>
              <a:rPr lang="en-US" sz="2000" dirty="0" smtClean="0"/>
              <a:t>They have been used for a wide variety of applications, including protein secondary structure prediction and handwriting recognition </a:t>
            </a:r>
          </a:p>
          <a:p>
            <a:pPr marL="457200" indent="-457200">
              <a:buFont typeface="+mj-lt"/>
              <a:buAutoNum type="alphaLcParenR"/>
            </a:pPr>
            <a:r>
              <a:rPr lang="en-US" sz="2500" dirty="0" smtClean="0"/>
              <a:t>An </a:t>
            </a:r>
            <a:r>
              <a:rPr lang="en-US" sz="2500" dirty="0"/>
              <a:t>“encoder-decoder” </a:t>
            </a:r>
            <a:r>
              <a:rPr lang="en-US" sz="2500" dirty="0" smtClean="0"/>
              <a:t>network creates a fixed</a:t>
            </a:r>
            <a:r>
              <a:rPr lang="en-US" sz="2500" dirty="0"/>
              <a:t>-length vector </a:t>
            </a:r>
            <a:r>
              <a:rPr lang="en-US" sz="2500" dirty="0" smtClean="0"/>
              <a:t>representation </a:t>
            </a:r>
            <a:r>
              <a:rPr lang="en-US" sz="2500" dirty="0"/>
              <a:t>for variable-length inputs</a:t>
            </a:r>
            <a:r>
              <a:rPr lang="en-US" sz="2500" dirty="0" smtClean="0"/>
              <a:t>, the encoding can be used to generate a </a:t>
            </a:r>
            <a:r>
              <a:rPr lang="en-US" sz="2500" dirty="0"/>
              <a:t>variable-length sequence as the </a:t>
            </a:r>
            <a:r>
              <a:rPr lang="en-US" sz="2500" dirty="0" smtClean="0"/>
              <a:t>output </a:t>
            </a:r>
          </a:p>
          <a:p>
            <a:pPr lvl="1"/>
            <a:r>
              <a:rPr lang="en-US" sz="2000" dirty="0"/>
              <a:t>P</a:t>
            </a:r>
            <a:r>
              <a:rPr lang="en-US" sz="2000" dirty="0" smtClean="0"/>
              <a:t>articularly </a:t>
            </a:r>
            <a:r>
              <a:rPr lang="en-US" sz="2000" dirty="0"/>
              <a:t>useful for machine </a:t>
            </a:r>
            <a:r>
              <a:rPr lang="en-US" sz="2000" dirty="0" smtClean="0"/>
              <a:t>translation</a:t>
            </a:r>
            <a:endParaRPr lang="en-CA" sz="2000" dirty="0"/>
          </a:p>
        </p:txBody>
      </p:sp>
    </p:spTree>
  </p:cSld>
  <p:clrMapOvr>
    <a:masterClrMapping/>
  </p:clrMapOvr>
  <p:timing>
    <p:tnLst>
      <p:par>
        <p:cTn xmlns:p14="http://schemas.microsoft.com/office/powerpoint/2010/mai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Oval 4"/>
          <p:cNvSpPr>
            <a:spLocks noChangeArrowheads="1"/>
          </p:cNvSpPr>
          <p:nvPr/>
        </p:nvSpPr>
        <p:spPr bwMode="auto">
          <a:xfrm>
            <a:off x="2344150" y="5692052"/>
            <a:ext cx="304800" cy="304800"/>
          </a:xfrm>
          <a:prstGeom prst="roundRect">
            <a:avLst/>
          </a:prstGeom>
          <a:solidFill>
            <a:schemeClr val="bg1">
              <a:lumMod val="50000"/>
            </a:schemeClr>
          </a:solidFill>
          <a:ln w="9525">
            <a:solidFill>
              <a:schemeClr val="tx1"/>
            </a:solidFill>
            <a:round/>
            <a:headEnd/>
            <a:tailEnd/>
          </a:ln>
        </p:spPr>
        <p:txBody>
          <a:bodyPr wrap="none" anchor="ctr">
            <a:prstTxWarp prst="textNoShape">
              <a:avLst/>
            </a:prstTxWarp>
          </a:bodyPr>
          <a:lstStyle/>
          <a:p>
            <a:endParaRPr lang="en-US"/>
          </a:p>
        </p:txBody>
      </p:sp>
      <p:sp>
        <p:nvSpPr>
          <p:cNvPr id="168" name="Oval 5"/>
          <p:cNvSpPr>
            <a:spLocks noChangeArrowheads="1"/>
          </p:cNvSpPr>
          <p:nvPr/>
        </p:nvSpPr>
        <p:spPr bwMode="auto">
          <a:xfrm>
            <a:off x="1582150" y="5692052"/>
            <a:ext cx="304800" cy="304800"/>
          </a:xfrm>
          <a:prstGeom prst="roundRect">
            <a:avLst/>
          </a:prstGeom>
          <a:solidFill>
            <a:schemeClr val="bg1">
              <a:lumMod val="50000"/>
            </a:schemeClr>
          </a:solidFill>
          <a:ln w="9525">
            <a:solidFill>
              <a:schemeClr val="tx1"/>
            </a:solidFill>
            <a:round/>
            <a:headEnd/>
            <a:tailEnd/>
          </a:ln>
        </p:spPr>
        <p:txBody>
          <a:bodyPr wrap="none" anchor="ctr">
            <a:prstTxWarp prst="textNoShape">
              <a:avLst/>
            </a:prstTxWarp>
          </a:bodyPr>
          <a:lstStyle/>
          <a:p>
            <a:endParaRPr lang="en-US"/>
          </a:p>
        </p:txBody>
      </p:sp>
      <p:sp>
        <p:nvSpPr>
          <p:cNvPr id="169" name="Oval 6"/>
          <p:cNvSpPr>
            <a:spLocks noChangeArrowheads="1"/>
          </p:cNvSpPr>
          <p:nvPr/>
        </p:nvSpPr>
        <p:spPr bwMode="auto">
          <a:xfrm>
            <a:off x="3106150" y="5692052"/>
            <a:ext cx="304800" cy="304800"/>
          </a:xfrm>
          <a:prstGeom prst="roundRect">
            <a:avLst/>
          </a:prstGeom>
          <a:solidFill>
            <a:schemeClr val="bg1">
              <a:lumMod val="50000"/>
            </a:schemeClr>
          </a:solidFill>
          <a:ln w="9525">
            <a:solidFill>
              <a:schemeClr val="tx1"/>
            </a:solidFill>
            <a:round/>
            <a:headEnd/>
            <a:tailEnd/>
          </a:ln>
        </p:spPr>
        <p:txBody>
          <a:bodyPr wrap="none" anchor="ctr">
            <a:prstTxWarp prst="textNoShape">
              <a:avLst/>
            </a:prstTxWarp>
          </a:bodyPr>
          <a:lstStyle/>
          <a:p>
            <a:endParaRPr lang="en-US"/>
          </a:p>
        </p:txBody>
      </p:sp>
      <p:sp>
        <p:nvSpPr>
          <p:cNvPr id="170" name="Oval 7"/>
          <p:cNvSpPr>
            <a:spLocks noChangeArrowheads="1"/>
          </p:cNvSpPr>
          <p:nvPr/>
        </p:nvSpPr>
        <p:spPr bwMode="auto">
          <a:xfrm>
            <a:off x="4096750" y="5692052"/>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171" name="Oval 8"/>
          <p:cNvSpPr>
            <a:spLocks noChangeArrowheads="1"/>
          </p:cNvSpPr>
          <p:nvPr/>
        </p:nvSpPr>
        <p:spPr bwMode="auto">
          <a:xfrm>
            <a:off x="2344150" y="6377852"/>
            <a:ext cx="304800" cy="304800"/>
          </a:xfrm>
          <a:prstGeom prst="roundRect">
            <a:avLst/>
          </a:prstGeom>
          <a:solidFill>
            <a:schemeClr val="bg1">
              <a:lumMod val="50000"/>
            </a:schemeClr>
          </a:solidFill>
          <a:ln w="9525">
            <a:solidFill>
              <a:schemeClr val="tx1"/>
            </a:solidFill>
            <a:round/>
            <a:headEnd/>
            <a:tailEnd/>
          </a:ln>
        </p:spPr>
        <p:txBody>
          <a:bodyPr wrap="none" anchor="ctr">
            <a:prstTxWarp prst="textNoShape">
              <a:avLst/>
            </a:prstTxWarp>
          </a:bodyPr>
          <a:lstStyle/>
          <a:p>
            <a:endParaRPr lang="en-US"/>
          </a:p>
        </p:txBody>
      </p:sp>
      <p:sp>
        <p:nvSpPr>
          <p:cNvPr id="172" name="Oval 9"/>
          <p:cNvSpPr>
            <a:spLocks noChangeArrowheads="1"/>
          </p:cNvSpPr>
          <p:nvPr/>
        </p:nvSpPr>
        <p:spPr bwMode="auto">
          <a:xfrm>
            <a:off x="1582150" y="6377852"/>
            <a:ext cx="304800" cy="304800"/>
          </a:xfrm>
          <a:prstGeom prst="roundRect">
            <a:avLst/>
          </a:prstGeom>
          <a:solidFill>
            <a:schemeClr val="bg1">
              <a:lumMod val="50000"/>
            </a:schemeClr>
          </a:solidFill>
          <a:ln w="9525">
            <a:solidFill>
              <a:schemeClr val="tx1"/>
            </a:solidFill>
            <a:round/>
            <a:headEnd/>
            <a:tailEnd/>
          </a:ln>
        </p:spPr>
        <p:txBody>
          <a:bodyPr wrap="none" anchor="ctr">
            <a:prstTxWarp prst="textNoShape">
              <a:avLst/>
            </a:prstTxWarp>
          </a:bodyPr>
          <a:lstStyle/>
          <a:p>
            <a:endParaRPr lang="en-US"/>
          </a:p>
        </p:txBody>
      </p:sp>
      <p:sp>
        <p:nvSpPr>
          <p:cNvPr id="173" name="Oval 10"/>
          <p:cNvSpPr>
            <a:spLocks noChangeArrowheads="1"/>
          </p:cNvSpPr>
          <p:nvPr/>
        </p:nvSpPr>
        <p:spPr bwMode="auto">
          <a:xfrm>
            <a:off x="3106150" y="6377852"/>
            <a:ext cx="304800" cy="304800"/>
          </a:xfrm>
          <a:prstGeom prst="roundRect">
            <a:avLst/>
          </a:prstGeom>
          <a:solidFill>
            <a:schemeClr val="bg1">
              <a:lumMod val="50000"/>
            </a:schemeClr>
          </a:solidFill>
          <a:ln w="9525">
            <a:solidFill>
              <a:schemeClr val="tx1"/>
            </a:solidFill>
            <a:round/>
            <a:headEnd/>
            <a:tailEnd/>
          </a:ln>
        </p:spPr>
        <p:txBody>
          <a:bodyPr wrap="none" anchor="ctr">
            <a:prstTxWarp prst="textNoShape">
              <a:avLst/>
            </a:prstTxWarp>
          </a:bodyPr>
          <a:lstStyle/>
          <a:p>
            <a:endParaRPr lang="en-US"/>
          </a:p>
        </p:txBody>
      </p:sp>
      <p:sp>
        <p:nvSpPr>
          <p:cNvPr id="174" name="Oval 11"/>
          <p:cNvSpPr>
            <a:spLocks noChangeArrowheads="1"/>
          </p:cNvSpPr>
          <p:nvPr/>
        </p:nvSpPr>
        <p:spPr bwMode="auto">
          <a:xfrm>
            <a:off x="4096750" y="6377852"/>
            <a:ext cx="304800" cy="304800"/>
          </a:xfrm>
          <a:prstGeom prst="roundRect">
            <a:avLst/>
          </a:prstGeom>
          <a:solidFill>
            <a:schemeClr val="bg1">
              <a:lumMod val="50000"/>
            </a:schemeClr>
          </a:solidFill>
          <a:ln w="9525">
            <a:solidFill>
              <a:schemeClr val="tx1"/>
            </a:solidFill>
            <a:round/>
            <a:headEnd/>
            <a:tailEnd/>
          </a:ln>
        </p:spPr>
        <p:txBody>
          <a:bodyPr wrap="none" anchor="ctr">
            <a:prstTxWarp prst="textNoShape">
              <a:avLst/>
            </a:prstTxWarp>
          </a:bodyPr>
          <a:lstStyle/>
          <a:p>
            <a:endParaRPr lang="en-US"/>
          </a:p>
        </p:txBody>
      </p:sp>
      <p:sp>
        <p:nvSpPr>
          <p:cNvPr id="175" name="Line 12"/>
          <p:cNvSpPr>
            <a:spLocks noChangeShapeType="1"/>
          </p:cNvSpPr>
          <p:nvPr/>
        </p:nvSpPr>
        <p:spPr bwMode="auto">
          <a:xfrm>
            <a:off x="1886950" y="5844452"/>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76" name="Line 13"/>
          <p:cNvSpPr>
            <a:spLocks noChangeShapeType="1"/>
          </p:cNvSpPr>
          <p:nvPr/>
        </p:nvSpPr>
        <p:spPr bwMode="auto">
          <a:xfrm>
            <a:off x="1734550" y="599685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77" name="Line 14"/>
          <p:cNvSpPr>
            <a:spLocks noChangeShapeType="1"/>
          </p:cNvSpPr>
          <p:nvPr/>
        </p:nvSpPr>
        <p:spPr bwMode="auto">
          <a:xfrm>
            <a:off x="2496550" y="599685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78" name="Line 15"/>
          <p:cNvSpPr>
            <a:spLocks noChangeShapeType="1"/>
          </p:cNvSpPr>
          <p:nvPr/>
        </p:nvSpPr>
        <p:spPr bwMode="auto">
          <a:xfrm>
            <a:off x="3258550" y="599685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79" name="Line 16"/>
          <p:cNvSpPr>
            <a:spLocks noChangeShapeType="1"/>
          </p:cNvSpPr>
          <p:nvPr/>
        </p:nvSpPr>
        <p:spPr bwMode="auto">
          <a:xfrm>
            <a:off x="4249150" y="599685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80" name="Line 17"/>
          <p:cNvSpPr>
            <a:spLocks noChangeShapeType="1"/>
          </p:cNvSpPr>
          <p:nvPr/>
        </p:nvSpPr>
        <p:spPr bwMode="auto">
          <a:xfrm>
            <a:off x="2648950" y="5844452"/>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81" name="Line 18"/>
          <p:cNvSpPr>
            <a:spLocks noChangeShapeType="1"/>
          </p:cNvSpPr>
          <p:nvPr/>
        </p:nvSpPr>
        <p:spPr bwMode="auto">
          <a:xfrm>
            <a:off x="3410950" y="5844452"/>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82" name="Text Box 19"/>
          <p:cNvSpPr txBox="1">
            <a:spLocks noChangeArrowheads="1"/>
          </p:cNvSpPr>
          <p:nvPr/>
        </p:nvSpPr>
        <p:spPr bwMode="auto">
          <a:xfrm>
            <a:off x="3563350" y="6225452"/>
            <a:ext cx="457200" cy="45720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2400" dirty="0">
                <a:ea typeface="ＭＳ Ｐゴシック" pitchFamily="26" charset="-128"/>
                <a:cs typeface="ＭＳ Ｐゴシック" pitchFamily="26" charset="-128"/>
              </a:rPr>
              <a:t>…</a:t>
            </a:r>
          </a:p>
        </p:txBody>
      </p:sp>
      <p:sp>
        <p:nvSpPr>
          <p:cNvPr id="183" name="Oval 4"/>
          <p:cNvSpPr>
            <a:spLocks noChangeArrowheads="1"/>
          </p:cNvSpPr>
          <p:nvPr/>
        </p:nvSpPr>
        <p:spPr bwMode="auto">
          <a:xfrm>
            <a:off x="5652432" y="2876314"/>
            <a:ext cx="304800" cy="3048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184" name="Oval 5"/>
          <p:cNvSpPr>
            <a:spLocks noChangeArrowheads="1"/>
          </p:cNvSpPr>
          <p:nvPr/>
        </p:nvSpPr>
        <p:spPr bwMode="auto">
          <a:xfrm>
            <a:off x="4890432" y="2876314"/>
            <a:ext cx="304800" cy="3048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185" name="Oval 6"/>
          <p:cNvSpPr>
            <a:spLocks noChangeArrowheads="1"/>
          </p:cNvSpPr>
          <p:nvPr/>
        </p:nvSpPr>
        <p:spPr bwMode="auto">
          <a:xfrm>
            <a:off x="6414432" y="2876314"/>
            <a:ext cx="304800" cy="3048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186" name="Oval 7"/>
          <p:cNvSpPr>
            <a:spLocks noChangeArrowheads="1"/>
          </p:cNvSpPr>
          <p:nvPr/>
        </p:nvSpPr>
        <p:spPr bwMode="auto">
          <a:xfrm>
            <a:off x="7405032" y="2876314"/>
            <a:ext cx="304800" cy="3048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187" name="Line 13"/>
          <p:cNvSpPr>
            <a:spLocks noChangeShapeType="1"/>
          </p:cNvSpPr>
          <p:nvPr/>
        </p:nvSpPr>
        <p:spPr bwMode="auto">
          <a:xfrm>
            <a:off x="5042832" y="3181114"/>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88" name="Line 14"/>
          <p:cNvSpPr>
            <a:spLocks noChangeShapeType="1"/>
          </p:cNvSpPr>
          <p:nvPr/>
        </p:nvSpPr>
        <p:spPr bwMode="auto">
          <a:xfrm>
            <a:off x="5804832" y="3181114"/>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89" name="Line 15"/>
          <p:cNvSpPr>
            <a:spLocks noChangeShapeType="1"/>
          </p:cNvSpPr>
          <p:nvPr/>
        </p:nvSpPr>
        <p:spPr bwMode="auto">
          <a:xfrm>
            <a:off x="6566832" y="3181114"/>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90" name="Line 16"/>
          <p:cNvSpPr>
            <a:spLocks noChangeShapeType="1"/>
          </p:cNvSpPr>
          <p:nvPr/>
        </p:nvSpPr>
        <p:spPr bwMode="auto">
          <a:xfrm>
            <a:off x="7557432" y="3181114"/>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91" name="Oval 4"/>
          <p:cNvSpPr>
            <a:spLocks noChangeArrowheads="1"/>
          </p:cNvSpPr>
          <p:nvPr/>
        </p:nvSpPr>
        <p:spPr bwMode="auto">
          <a:xfrm>
            <a:off x="2344150" y="4997307"/>
            <a:ext cx="304800" cy="304800"/>
          </a:xfrm>
          <a:prstGeom prst="roundRect">
            <a:avLst/>
          </a:prstGeom>
          <a:solidFill>
            <a:schemeClr val="bg1">
              <a:lumMod val="50000"/>
            </a:schemeClr>
          </a:solidFill>
          <a:ln w="9525">
            <a:solidFill>
              <a:schemeClr val="tx1"/>
            </a:solidFill>
            <a:round/>
            <a:headEnd/>
            <a:tailEnd/>
          </a:ln>
        </p:spPr>
        <p:txBody>
          <a:bodyPr wrap="none" anchor="ctr">
            <a:prstTxWarp prst="textNoShape">
              <a:avLst/>
            </a:prstTxWarp>
          </a:bodyPr>
          <a:lstStyle/>
          <a:p>
            <a:endParaRPr lang="en-US"/>
          </a:p>
        </p:txBody>
      </p:sp>
      <p:sp>
        <p:nvSpPr>
          <p:cNvPr id="192" name="Oval 5"/>
          <p:cNvSpPr>
            <a:spLocks noChangeArrowheads="1"/>
          </p:cNvSpPr>
          <p:nvPr/>
        </p:nvSpPr>
        <p:spPr bwMode="auto">
          <a:xfrm>
            <a:off x="1582150" y="4997307"/>
            <a:ext cx="304800" cy="304800"/>
          </a:xfrm>
          <a:prstGeom prst="roundRect">
            <a:avLst/>
          </a:prstGeom>
          <a:solidFill>
            <a:schemeClr val="bg1">
              <a:lumMod val="50000"/>
            </a:schemeClr>
          </a:solidFill>
          <a:ln w="9525">
            <a:solidFill>
              <a:schemeClr val="tx1"/>
            </a:solidFill>
            <a:round/>
            <a:headEnd/>
            <a:tailEnd/>
          </a:ln>
        </p:spPr>
        <p:txBody>
          <a:bodyPr wrap="none" anchor="ctr">
            <a:prstTxWarp prst="textNoShape">
              <a:avLst/>
            </a:prstTxWarp>
          </a:bodyPr>
          <a:lstStyle/>
          <a:p>
            <a:endParaRPr lang="en-US"/>
          </a:p>
        </p:txBody>
      </p:sp>
      <p:sp>
        <p:nvSpPr>
          <p:cNvPr id="193" name="Oval 6"/>
          <p:cNvSpPr>
            <a:spLocks noChangeArrowheads="1"/>
          </p:cNvSpPr>
          <p:nvPr/>
        </p:nvSpPr>
        <p:spPr bwMode="auto">
          <a:xfrm>
            <a:off x="3106150" y="4997307"/>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194" name="Oval 7"/>
          <p:cNvSpPr>
            <a:spLocks noChangeArrowheads="1"/>
          </p:cNvSpPr>
          <p:nvPr/>
        </p:nvSpPr>
        <p:spPr bwMode="auto">
          <a:xfrm>
            <a:off x="4096750" y="4997307"/>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195" name="Line 12"/>
          <p:cNvSpPr>
            <a:spLocks noChangeShapeType="1"/>
          </p:cNvSpPr>
          <p:nvPr/>
        </p:nvSpPr>
        <p:spPr bwMode="auto">
          <a:xfrm>
            <a:off x="1886950" y="5149707"/>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96" name="Line 13"/>
          <p:cNvSpPr>
            <a:spLocks noChangeShapeType="1"/>
          </p:cNvSpPr>
          <p:nvPr/>
        </p:nvSpPr>
        <p:spPr bwMode="auto">
          <a:xfrm>
            <a:off x="1734550" y="5302107"/>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97" name="Line 14"/>
          <p:cNvSpPr>
            <a:spLocks noChangeShapeType="1"/>
          </p:cNvSpPr>
          <p:nvPr/>
        </p:nvSpPr>
        <p:spPr bwMode="auto">
          <a:xfrm>
            <a:off x="2496550" y="5302107"/>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98" name="Line 15"/>
          <p:cNvSpPr>
            <a:spLocks noChangeShapeType="1"/>
          </p:cNvSpPr>
          <p:nvPr/>
        </p:nvSpPr>
        <p:spPr bwMode="auto">
          <a:xfrm>
            <a:off x="3258550" y="5302107"/>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99" name="Line 16"/>
          <p:cNvSpPr>
            <a:spLocks noChangeShapeType="1"/>
          </p:cNvSpPr>
          <p:nvPr/>
        </p:nvSpPr>
        <p:spPr bwMode="auto">
          <a:xfrm>
            <a:off x="4249150" y="5302107"/>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00" name="Line 17"/>
          <p:cNvSpPr>
            <a:spLocks noChangeShapeType="1"/>
          </p:cNvSpPr>
          <p:nvPr/>
        </p:nvSpPr>
        <p:spPr bwMode="auto">
          <a:xfrm>
            <a:off x="2648950" y="5149707"/>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01" name="Line 18"/>
          <p:cNvSpPr>
            <a:spLocks noChangeShapeType="1"/>
          </p:cNvSpPr>
          <p:nvPr/>
        </p:nvSpPr>
        <p:spPr bwMode="auto">
          <a:xfrm>
            <a:off x="3410950" y="5149707"/>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02" name="Oval 4"/>
          <p:cNvSpPr>
            <a:spLocks noChangeArrowheads="1"/>
          </p:cNvSpPr>
          <p:nvPr/>
        </p:nvSpPr>
        <p:spPr bwMode="auto">
          <a:xfrm>
            <a:off x="5652432" y="3562114"/>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03" name="Oval 5"/>
          <p:cNvSpPr>
            <a:spLocks noChangeArrowheads="1"/>
          </p:cNvSpPr>
          <p:nvPr/>
        </p:nvSpPr>
        <p:spPr bwMode="auto">
          <a:xfrm>
            <a:off x="4890432" y="3562114"/>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04" name="Oval 6"/>
          <p:cNvSpPr>
            <a:spLocks noChangeArrowheads="1"/>
          </p:cNvSpPr>
          <p:nvPr/>
        </p:nvSpPr>
        <p:spPr bwMode="auto">
          <a:xfrm>
            <a:off x="6414432" y="3562114"/>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05" name="Oval 7"/>
          <p:cNvSpPr>
            <a:spLocks noChangeArrowheads="1"/>
          </p:cNvSpPr>
          <p:nvPr/>
        </p:nvSpPr>
        <p:spPr bwMode="auto">
          <a:xfrm>
            <a:off x="7405032" y="3562114"/>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06" name="Line 12"/>
          <p:cNvSpPr>
            <a:spLocks noChangeShapeType="1"/>
          </p:cNvSpPr>
          <p:nvPr/>
        </p:nvSpPr>
        <p:spPr bwMode="auto">
          <a:xfrm>
            <a:off x="5195232" y="3714514"/>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07" name="Line 13"/>
          <p:cNvSpPr>
            <a:spLocks noChangeShapeType="1"/>
          </p:cNvSpPr>
          <p:nvPr/>
        </p:nvSpPr>
        <p:spPr bwMode="auto">
          <a:xfrm>
            <a:off x="5042832" y="3866914"/>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08" name="Line 14"/>
          <p:cNvSpPr>
            <a:spLocks noChangeShapeType="1"/>
          </p:cNvSpPr>
          <p:nvPr/>
        </p:nvSpPr>
        <p:spPr bwMode="auto">
          <a:xfrm>
            <a:off x="5804832" y="3866914"/>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09" name="Line 15"/>
          <p:cNvSpPr>
            <a:spLocks noChangeShapeType="1"/>
          </p:cNvSpPr>
          <p:nvPr/>
        </p:nvSpPr>
        <p:spPr bwMode="auto">
          <a:xfrm>
            <a:off x="6566832" y="3866914"/>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10" name="Line 16"/>
          <p:cNvSpPr>
            <a:spLocks noChangeShapeType="1"/>
          </p:cNvSpPr>
          <p:nvPr/>
        </p:nvSpPr>
        <p:spPr bwMode="auto">
          <a:xfrm>
            <a:off x="7557432" y="3866914"/>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11" name="Line 17"/>
          <p:cNvSpPr>
            <a:spLocks noChangeShapeType="1"/>
          </p:cNvSpPr>
          <p:nvPr/>
        </p:nvSpPr>
        <p:spPr bwMode="auto">
          <a:xfrm>
            <a:off x="5957232" y="3714514"/>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12" name="Line 18"/>
          <p:cNvSpPr>
            <a:spLocks noChangeShapeType="1"/>
          </p:cNvSpPr>
          <p:nvPr/>
        </p:nvSpPr>
        <p:spPr bwMode="auto">
          <a:xfrm>
            <a:off x="6719232" y="3714514"/>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14" name="Oval 4"/>
          <p:cNvSpPr>
            <a:spLocks noChangeArrowheads="1"/>
          </p:cNvSpPr>
          <p:nvPr/>
        </p:nvSpPr>
        <p:spPr bwMode="auto">
          <a:xfrm>
            <a:off x="2347936" y="3595243"/>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15" name="Oval 5"/>
          <p:cNvSpPr>
            <a:spLocks noChangeArrowheads="1"/>
          </p:cNvSpPr>
          <p:nvPr/>
        </p:nvSpPr>
        <p:spPr bwMode="auto">
          <a:xfrm>
            <a:off x="1585936" y="3595243"/>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16" name="Oval 6"/>
          <p:cNvSpPr>
            <a:spLocks noChangeArrowheads="1"/>
          </p:cNvSpPr>
          <p:nvPr/>
        </p:nvSpPr>
        <p:spPr bwMode="auto">
          <a:xfrm>
            <a:off x="3109936" y="3595243"/>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17" name="Oval 7"/>
          <p:cNvSpPr>
            <a:spLocks noChangeArrowheads="1"/>
          </p:cNvSpPr>
          <p:nvPr/>
        </p:nvSpPr>
        <p:spPr bwMode="auto">
          <a:xfrm>
            <a:off x="4100536" y="3595243"/>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18" name="Line 12"/>
          <p:cNvSpPr>
            <a:spLocks noChangeShapeType="1"/>
          </p:cNvSpPr>
          <p:nvPr/>
        </p:nvSpPr>
        <p:spPr bwMode="auto">
          <a:xfrm>
            <a:off x="1890736" y="3747643"/>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19" name="Line 13"/>
          <p:cNvSpPr>
            <a:spLocks noChangeShapeType="1"/>
          </p:cNvSpPr>
          <p:nvPr/>
        </p:nvSpPr>
        <p:spPr bwMode="auto">
          <a:xfrm>
            <a:off x="1738336" y="3911086"/>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20" name="Line 14"/>
          <p:cNvSpPr>
            <a:spLocks noChangeShapeType="1"/>
          </p:cNvSpPr>
          <p:nvPr/>
        </p:nvSpPr>
        <p:spPr bwMode="auto">
          <a:xfrm>
            <a:off x="2500336" y="3911086"/>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21" name="Line 15"/>
          <p:cNvSpPr>
            <a:spLocks noChangeShapeType="1"/>
          </p:cNvSpPr>
          <p:nvPr/>
        </p:nvSpPr>
        <p:spPr bwMode="auto">
          <a:xfrm>
            <a:off x="3262336" y="3911086"/>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22" name="Line 16"/>
          <p:cNvSpPr>
            <a:spLocks noChangeShapeType="1"/>
          </p:cNvSpPr>
          <p:nvPr/>
        </p:nvSpPr>
        <p:spPr bwMode="auto">
          <a:xfrm>
            <a:off x="4252936" y="3911086"/>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23" name="Line 17"/>
          <p:cNvSpPr>
            <a:spLocks noChangeShapeType="1"/>
          </p:cNvSpPr>
          <p:nvPr/>
        </p:nvSpPr>
        <p:spPr bwMode="auto">
          <a:xfrm>
            <a:off x="2652736" y="3747643"/>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24" name="Line 18"/>
          <p:cNvSpPr>
            <a:spLocks noChangeShapeType="1"/>
          </p:cNvSpPr>
          <p:nvPr/>
        </p:nvSpPr>
        <p:spPr bwMode="auto">
          <a:xfrm>
            <a:off x="3414736" y="3747643"/>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25" name="Oval 4"/>
          <p:cNvSpPr>
            <a:spLocks noChangeArrowheads="1"/>
          </p:cNvSpPr>
          <p:nvPr/>
        </p:nvSpPr>
        <p:spPr bwMode="auto">
          <a:xfrm>
            <a:off x="5652432" y="5671497"/>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26" name="Oval 5"/>
          <p:cNvSpPr>
            <a:spLocks noChangeArrowheads="1"/>
          </p:cNvSpPr>
          <p:nvPr/>
        </p:nvSpPr>
        <p:spPr bwMode="auto">
          <a:xfrm>
            <a:off x="4890432" y="5671497"/>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27" name="Oval 6"/>
          <p:cNvSpPr>
            <a:spLocks noChangeArrowheads="1"/>
          </p:cNvSpPr>
          <p:nvPr/>
        </p:nvSpPr>
        <p:spPr bwMode="auto">
          <a:xfrm>
            <a:off x="6414432" y="5671497"/>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28" name="Oval 7"/>
          <p:cNvSpPr>
            <a:spLocks noChangeArrowheads="1"/>
          </p:cNvSpPr>
          <p:nvPr/>
        </p:nvSpPr>
        <p:spPr bwMode="auto">
          <a:xfrm>
            <a:off x="7405032" y="5671497"/>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33" name="Line 12"/>
          <p:cNvSpPr>
            <a:spLocks noChangeShapeType="1"/>
          </p:cNvSpPr>
          <p:nvPr/>
        </p:nvSpPr>
        <p:spPr bwMode="auto">
          <a:xfrm>
            <a:off x="5195232" y="5823897"/>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38" name="Line 17"/>
          <p:cNvSpPr>
            <a:spLocks noChangeShapeType="1"/>
          </p:cNvSpPr>
          <p:nvPr/>
        </p:nvSpPr>
        <p:spPr bwMode="auto">
          <a:xfrm>
            <a:off x="5957232" y="5823897"/>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39" name="Line 18"/>
          <p:cNvSpPr>
            <a:spLocks noChangeShapeType="1"/>
          </p:cNvSpPr>
          <p:nvPr/>
        </p:nvSpPr>
        <p:spPr bwMode="auto">
          <a:xfrm>
            <a:off x="6719232" y="5823897"/>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40" name="Text Box 19"/>
          <p:cNvSpPr txBox="1">
            <a:spLocks noChangeArrowheads="1"/>
          </p:cNvSpPr>
          <p:nvPr/>
        </p:nvSpPr>
        <p:spPr bwMode="auto">
          <a:xfrm>
            <a:off x="6816417" y="3104914"/>
            <a:ext cx="457200" cy="457200"/>
          </a:xfrm>
          <a:prstGeom prst="rect">
            <a:avLst/>
          </a:prstGeom>
          <a:noFill/>
          <a:ln w="9525">
            <a:noFill/>
            <a:miter lim="800000"/>
            <a:headEnd/>
            <a:tailEnd/>
          </a:ln>
        </p:spPr>
        <p:txBody>
          <a:bodyPr>
            <a:prstTxWarp prst="textNoShape">
              <a:avLst/>
            </a:prstTxWarp>
            <a:spAutoFit/>
          </a:bodyPr>
          <a:lstStyle/>
          <a:p>
            <a:pPr eaLnBrk="0" hangingPunct="0">
              <a:spcBef>
                <a:spcPct val="50000"/>
              </a:spcBef>
            </a:pPr>
            <a:r>
              <a:rPr lang="en-US" sz="2400" dirty="0">
                <a:ea typeface="ＭＳ Ｐゴシック" pitchFamily="26" charset="-128"/>
                <a:cs typeface="ＭＳ Ｐゴシック" pitchFamily="26" charset="-128"/>
              </a:rPr>
              <a:t>…</a:t>
            </a:r>
          </a:p>
        </p:txBody>
      </p:sp>
      <p:sp>
        <p:nvSpPr>
          <p:cNvPr id="241" name="Oval 4"/>
          <p:cNvSpPr>
            <a:spLocks noChangeArrowheads="1"/>
          </p:cNvSpPr>
          <p:nvPr/>
        </p:nvSpPr>
        <p:spPr bwMode="auto">
          <a:xfrm>
            <a:off x="5652432" y="4976752"/>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42" name="Oval 5"/>
          <p:cNvSpPr>
            <a:spLocks noChangeArrowheads="1"/>
          </p:cNvSpPr>
          <p:nvPr/>
        </p:nvSpPr>
        <p:spPr bwMode="auto">
          <a:xfrm>
            <a:off x="4890432" y="4976752"/>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43" name="Oval 6"/>
          <p:cNvSpPr>
            <a:spLocks noChangeArrowheads="1"/>
          </p:cNvSpPr>
          <p:nvPr/>
        </p:nvSpPr>
        <p:spPr bwMode="auto">
          <a:xfrm>
            <a:off x="6414432" y="4976752"/>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44" name="Oval 7"/>
          <p:cNvSpPr>
            <a:spLocks noChangeArrowheads="1"/>
          </p:cNvSpPr>
          <p:nvPr/>
        </p:nvSpPr>
        <p:spPr bwMode="auto">
          <a:xfrm>
            <a:off x="7405032" y="4976752"/>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245" name="Line 12"/>
          <p:cNvSpPr>
            <a:spLocks noChangeShapeType="1"/>
          </p:cNvSpPr>
          <p:nvPr/>
        </p:nvSpPr>
        <p:spPr bwMode="auto">
          <a:xfrm>
            <a:off x="5195232" y="5129152"/>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46" name="Line 13"/>
          <p:cNvSpPr>
            <a:spLocks noChangeShapeType="1"/>
          </p:cNvSpPr>
          <p:nvPr/>
        </p:nvSpPr>
        <p:spPr bwMode="auto">
          <a:xfrm>
            <a:off x="5042832" y="528155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47" name="Line 14"/>
          <p:cNvSpPr>
            <a:spLocks noChangeShapeType="1"/>
          </p:cNvSpPr>
          <p:nvPr/>
        </p:nvSpPr>
        <p:spPr bwMode="auto">
          <a:xfrm>
            <a:off x="5804832" y="528155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48" name="Line 15"/>
          <p:cNvSpPr>
            <a:spLocks noChangeShapeType="1"/>
          </p:cNvSpPr>
          <p:nvPr/>
        </p:nvSpPr>
        <p:spPr bwMode="auto">
          <a:xfrm>
            <a:off x="6566832" y="528155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49" name="Line 16"/>
          <p:cNvSpPr>
            <a:spLocks noChangeShapeType="1"/>
          </p:cNvSpPr>
          <p:nvPr/>
        </p:nvSpPr>
        <p:spPr bwMode="auto">
          <a:xfrm>
            <a:off x="7557432" y="528155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50" name="Line 17"/>
          <p:cNvSpPr>
            <a:spLocks noChangeShapeType="1"/>
          </p:cNvSpPr>
          <p:nvPr/>
        </p:nvSpPr>
        <p:spPr bwMode="auto">
          <a:xfrm>
            <a:off x="5957232" y="5129152"/>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51" name="Line 18"/>
          <p:cNvSpPr>
            <a:spLocks noChangeShapeType="1"/>
          </p:cNvSpPr>
          <p:nvPr/>
        </p:nvSpPr>
        <p:spPr bwMode="auto">
          <a:xfrm>
            <a:off x="6719232" y="5129152"/>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54" name="Line 12"/>
          <p:cNvSpPr>
            <a:spLocks noChangeShapeType="1"/>
          </p:cNvSpPr>
          <p:nvPr/>
        </p:nvSpPr>
        <p:spPr bwMode="auto">
          <a:xfrm>
            <a:off x="4405336" y="3736600"/>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55" name="Line 12"/>
          <p:cNvSpPr>
            <a:spLocks noChangeShapeType="1"/>
          </p:cNvSpPr>
          <p:nvPr/>
        </p:nvSpPr>
        <p:spPr bwMode="auto">
          <a:xfrm>
            <a:off x="4405336" y="5845983"/>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56" name="Line 12"/>
          <p:cNvSpPr>
            <a:spLocks noChangeShapeType="1"/>
          </p:cNvSpPr>
          <p:nvPr/>
        </p:nvSpPr>
        <p:spPr bwMode="auto">
          <a:xfrm>
            <a:off x="4405336" y="5151238"/>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40" name="Oval 4"/>
          <p:cNvSpPr>
            <a:spLocks noChangeArrowheads="1"/>
          </p:cNvSpPr>
          <p:nvPr/>
        </p:nvSpPr>
        <p:spPr bwMode="auto">
          <a:xfrm>
            <a:off x="2358979" y="4291657"/>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141" name="Oval 5"/>
          <p:cNvSpPr>
            <a:spLocks noChangeArrowheads="1"/>
          </p:cNvSpPr>
          <p:nvPr/>
        </p:nvSpPr>
        <p:spPr bwMode="auto">
          <a:xfrm>
            <a:off x="1596979" y="4291657"/>
            <a:ext cx="304800" cy="304800"/>
          </a:xfrm>
          <a:prstGeom prst="roundRect">
            <a:avLst/>
          </a:prstGeom>
          <a:solidFill>
            <a:schemeClr val="bg1">
              <a:lumMod val="50000"/>
            </a:schemeClr>
          </a:solidFill>
          <a:ln w="9525">
            <a:solidFill>
              <a:schemeClr val="tx1"/>
            </a:solidFill>
            <a:round/>
            <a:headEnd/>
            <a:tailEnd/>
          </a:ln>
        </p:spPr>
        <p:txBody>
          <a:bodyPr wrap="none" anchor="ctr">
            <a:prstTxWarp prst="textNoShape">
              <a:avLst/>
            </a:prstTxWarp>
          </a:bodyPr>
          <a:lstStyle/>
          <a:p>
            <a:endParaRPr lang="en-US"/>
          </a:p>
        </p:txBody>
      </p:sp>
      <p:sp>
        <p:nvSpPr>
          <p:cNvPr id="142" name="Oval 6"/>
          <p:cNvSpPr>
            <a:spLocks noChangeArrowheads="1"/>
          </p:cNvSpPr>
          <p:nvPr/>
        </p:nvSpPr>
        <p:spPr bwMode="auto">
          <a:xfrm>
            <a:off x="3120979" y="4291657"/>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143" name="Oval 7"/>
          <p:cNvSpPr>
            <a:spLocks noChangeArrowheads="1"/>
          </p:cNvSpPr>
          <p:nvPr/>
        </p:nvSpPr>
        <p:spPr bwMode="auto">
          <a:xfrm>
            <a:off x="4111579" y="4291657"/>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144" name="Line 12"/>
          <p:cNvSpPr>
            <a:spLocks noChangeShapeType="1"/>
          </p:cNvSpPr>
          <p:nvPr/>
        </p:nvSpPr>
        <p:spPr bwMode="auto">
          <a:xfrm>
            <a:off x="1901779" y="4444057"/>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45" name="Line 13"/>
          <p:cNvSpPr>
            <a:spLocks noChangeShapeType="1"/>
          </p:cNvSpPr>
          <p:nvPr/>
        </p:nvSpPr>
        <p:spPr bwMode="auto">
          <a:xfrm>
            <a:off x="1749379" y="4596457"/>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46" name="Line 14"/>
          <p:cNvSpPr>
            <a:spLocks noChangeShapeType="1"/>
          </p:cNvSpPr>
          <p:nvPr/>
        </p:nvSpPr>
        <p:spPr bwMode="auto">
          <a:xfrm>
            <a:off x="2511379" y="4596457"/>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47" name="Line 15"/>
          <p:cNvSpPr>
            <a:spLocks noChangeShapeType="1"/>
          </p:cNvSpPr>
          <p:nvPr/>
        </p:nvSpPr>
        <p:spPr bwMode="auto">
          <a:xfrm>
            <a:off x="3273379" y="4596457"/>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48" name="Line 16"/>
          <p:cNvSpPr>
            <a:spLocks noChangeShapeType="1"/>
          </p:cNvSpPr>
          <p:nvPr/>
        </p:nvSpPr>
        <p:spPr bwMode="auto">
          <a:xfrm>
            <a:off x="4263979" y="4596457"/>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49" name="Line 17"/>
          <p:cNvSpPr>
            <a:spLocks noChangeShapeType="1"/>
          </p:cNvSpPr>
          <p:nvPr/>
        </p:nvSpPr>
        <p:spPr bwMode="auto">
          <a:xfrm>
            <a:off x="2663779" y="4444057"/>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50" name="Line 18"/>
          <p:cNvSpPr>
            <a:spLocks noChangeShapeType="1"/>
          </p:cNvSpPr>
          <p:nvPr/>
        </p:nvSpPr>
        <p:spPr bwMode="auto">
          <a:xfrm>
            <a:off x="3425779" y="4444057"/>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51" name="Oval 4"/>
          <p:cNvSpPr>
            <a:spLocks noChangeArrowheads="1"/>
          </p:cNvSpPr>
          <p:nvPr/>
        </p:nvSpPr>
        <p:spPr bwMode="auto">
          <a:xfrm>
            <a:off x="5667261" y="4271102"/>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152" name="Oval 5"/>
          <p:cNvSpPr>
            <a:spLocks noChangeArrowheads="1"/>
          </p:cNvSpPr>
          <p:nvPr/>
        </p:nvSpPr>
        <p:spPr bwMode="auto">
          <a:xfrm>
            <a:off x="4905261" y="4271102"/>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153" name="Oval 6"/>
          <p:cNvSpPr>
            <a:spLocks noChangeArrowheads="1"/>
          </p:cNvSpPr>
          <p:nvPr/>
        </p:nvSpPr>
        <p:spPr bwMode="auto">
          <a:xfrm>
            <a:off x="6429261" y="4271102"/>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155" name="Oval 7"/>
          <p:cNvSpPr>
            <a:spLocks noChangeArrowheads="1"/>
          </p:cNvSpPr>
          <p:nvPr/>
        </p:nvSpPr>
        <p:spPr bwMode="auto">
          <a:xfrm>
            <a:off x="7419861" y="4271102"/>
            <a:ext cx="304800" cy="304800"/>
          </a:xfrm>
          <a:prstGeom prst="roundRect">
            <a:avLst/>
          </a:prstGeom>
          <a:solidFill>
            <a:schemeClr val="bg1">
              <a:lumMod val="85000"/>
            </a:schemeClr>
          </a:solidFill>
          <a:ln w="9525">
            <a:solidFill>
              <a:schemeClr val="tx1"/>
            </a:solidFill>
            <a:round/>
            <a:headEnd/>
            <a:tailEnd/>
          </a:ln>
        </p:spPr>
        <p:txBody>
          <a:bodyPr wrap="none" anchor="ctr">
            <a:prstTxWarp prst="textNoShape">
              <a:avLst/>
            </a:prstTxWarp>
          </a:bodyPr>
          <a:lstStyle/>
          <a:p>
            <a:endParaRPr lang="en-US"/>
          </a:p>
        </p:txBody>
      </p:sp>
      <p:sp>
        <p:nvSpPr>
          <p:cNvPr id="161" name="Line 12"/>
          <p:cNvSpPr>
            <a:spLocks noChangeShapeType="1"/>
          </p:cNvSpPr>
          <p:nvPr/>
        </p:nvSpPr>
        <p:spPr bwMode="auto">
          <a:xfrm>
            <a:off x="5210061" y="4423502"/>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62" name="Line 13"/>
          <p:cNvSpPr>
            <a:spLocks noChangeShapeType="1"/>
          </p:cNvSpPr>
          <p:nvPr/>
        </p:nvSpPr>
        <p:spPr bwMode="auto">
          <a:xfrm>
            <a:off x="5057661" y="457590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63" name="Line 14"/>
          <p:cNvSpPr>
            <a:spLocks noChangeShapeType="1"/>
          </p:cNvSpPr>
          <p:nvPr/>
        </p:nvSpPr>
        <p:spPr bwMode="auto">
          <a:xfrm>
            <a:off x="5819661" y="457590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164" name="Line 15"/>
          <p:cNvSpPr>
            <a:spLocks noChangeShapeType="1"/>
          </p:cNvSpPr>
          <p:nvPr/>
        </p:nvSpPr>
        <p:spPr bwMode="auto">
          <a:xfrm>
            <a:off x="6581661" y="457590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52" name="Line 16"/>
          <p:cNvSpPr>
            <a:spLocks noChangeShapeType="1"/>
          </p:cNvSpPr>
          <p:nvPr/>
        </p:nvSpPr>
        <p:spPr bwMode="auto">
          <a:xfrm>
            <a:off x="7572261" y="4575902"/>
            <a:ext cx="0" cy="381000"/>
          </a:xfrm>
          <a:prstGeom prst="line">
            <a:avLst/>
          </a:prstGeom>
          <a:noFill/>
          <a:ln w="38100">
            <a:solidFill>
              <a:schemeClr val="tx1"/>
            </a:solidFill>
            <a:round/>
            <a:headEnd type="triangle"/>
            <a:tailEnd type="none" w="med" len="med"/>
          </a:ln>
        </p:spPr>
        <p:txBody>
          <a:bodyPr>
            <a:prstTxWarp prst="textNoShape">
              <a:avLst/>
            </a:prstTxWarp>
          </a:bodyPr>
          <a:lstStyle/>
          <a:p>
            <a:endParaRPr lang="en-US"/>
          </a:p>
        </p:txBody>
      </p:sp>
      <p:sp>
        <p:nvSpPr>
          <p:cNvPr id="257" name="Line 17"/>
          <p:cNvSpPr>
            <a:spLocks noChangeShapeType="1"/>
          </p:cNvSpPr>
          <p:nvPr/>
        </p:nvSpPr>
        <p:spPr bwMode="auto">
          <a:xfrm>
            <a:off x="5972061" y="4423502"/>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58" name="Line 18"/>
          <p:cNvSpPr>
            <a:spLocks noChangeShapeType="1"/>
          </p:cNvSpPr>
          <p:nvPr/>
        </p:nvSpPr>
        <p:spPr bwMode="auto">
          <a:xfrm>
            <a:off x="6734061" y="4423502"/>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259" name="Line 12"/>
          <p:cNvSpPr>
            <a:spLocks noChangeShapeType="1"/>
          </p:cNvSpPr>
          <p:nvPr/>
        </p:nvSpPr>
        <p:spPr bwMode="auto">
          <a:xfrm>
            <a:off x="4420165" y="4445588"/>
            <a:ext cx="457200" cy="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105" name="Title 1"/>
          <p:cNvSpPr txBox="1">
            <a:spLocks/>
          </p:cNvSpPr>
          <p:nvPr/>
        </p:nvSpPr>
        <p:spPr>
          <a:xfrm>
            <a:off x="0" y="10128"/>
            <a:ext cx="906561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Deep encoder-decoder architectures</a:t>
            </a:r>
            <a:endParaRPr lang="en-CA" dirty="0"/>
          </a:p>
        </p:txBody>
      </p:sp>
      <p:sp>
        <p:nvSpPr>
          <p:cNvPr id="106" name="Content Placeholder 2"/>
          <p:cNvSpPr txBox="1">
            <a:spLocks/>
          </p:cNvSpPr>
          <p:nvPr/>
        </p:nvSpPr>
        <p:spPr>
          <a:xfrm>
            <a:off x="378810" y="925116"/>
            <a:ext cx="8686800" cy="3512298"/>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200" dirty="0"/>
              <a:t>Given enough data, a deep encoder-decoder architecture such as that </a:t>
            </a:r>
            <a:r>
              <a:rPr lang="en-US" sz="2200" dirty="0" smtClean="0"/>
              <a:t>below can </a:t>
            </a:r>
            <a:r>
              <a:rPr lang="en-US" sz="2200" dirty="0"/>
              <a:t>yield results that compete with </a:t>
            </a:r>
            <a:r>
              <a:rPr lang="en-US" sz="2200" dirty="0" smtClean="0"/>
              <a:t>translation systems </a:t>
            </a:r>
            <a:r>
              <a:rPr lang="en-US" sz="2200" dirty="0"/>
              <a:t>that have been hand-engineered over decades of research</a:t>
            </a:r>
            <a:r>
              <a:rPr lang="en-US" sz="2200" dirty="0" smtClean="0"/>
              <a:t>.</a:t>
            </a:r>
          </a:p>
          <a:p>
            <a:r>
              <a:rPr lang="en-US" sz="2200" dirty="0" smtClean="0"/>
              <a:t> </a:t>
            </a:r>
            <a:r>
              <a:rPr lang="en-US" sz="2200" dirty="0"/>
              <a:t>The connectivity structure means that partial computations in the model can flow through the graph in a wave, </a:t>
            </a:r>
            <a:r>
              <a:rPr lang="en-US" sz="2200" dirty="0" smtClean="0"/>
              <a:t>illustrated </a:t>
            </a:r>
            <a:br>
              <a:rPr lang="en-US" sz="2200" dirty="0" smtClean="0"/>
            </a:br>
            <a:r>
              <a:rPr lang="en-US" sz="2200" dirty="0" smtClean="0"/>
              <a:t>by </a:t>
            </a:r>
            <a:r>
              <a:rPr lang="en-US" sz="2200" dirty="0"/>
              <a:t>the darker nodes in the </a:t>
            </a:r>
            <a:r>
              <a:rPr lang="en-US" sz="2200" dirty="0" smtClean="0"/>
              <a:t>figure</a:t>
            </a:r>
            <a:r>
              <a:rPr lang="en-CA" sz="2200" dirty="0" smtClean="0"/>
              <a:t> </a:t>
            </a:r>
            <a:endParaRPr lang="en-CA" sz="2200" dirty="0"/>
          </a:p>
        </p:txBody>
      </p:sp>
    </p:spTree>
  </p:cSld>
  <p:clrMapOvr>
    <a:masterClrMapping/>
  </p:clrMapOvr>
  <p:timing>
    <p:tnLst>
      <p:par>
        <p:cTn xmlns:p14="http://schemas.microsoft.com/office/powerpoint/2010/mai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457199" y="1315756"/>
            <a:ext cx="8463029" cy="5951505"/>
          </a:xfrm>
        </p:spPr>
        <p:txBody>
          <a:bodyPr>
            <a:normAutofit fontScale="70000" lnSpcReduction="20000"/>
          </a:bodyPr>
          <a:lstStyle/>
          <a:p>
            <a:pPr marL="0" indent="0">
              <a:buNone/>
            </a:pPr>
            <a:r>
              <a:rPr lang="en-US" b="1" dirty="0" smtClean="0"/>
              <a:t>Recurrent neural networks</a:t>
            </a:r>
            <a:br>
              <a:rPr lang="en-US" b="1" dirty="0" smtClean="0"/>
            </a:br>
            <a:endParaRPr lang="en-US" b="1" dirty="0" smtClean="0"/>
          </a:p>
          <a:p>
            <a:r>
              <a:rPr lang="en-US" sz="3100" dirty="0"/>
              <a:t>Graves et al. (2009) demonstrate how recurrent neural networks are particularly effective at handwriting recognition, </a:t>
            </a:r>
          </a:p>
          <a:p>
            <a:r>
              <a:rPr lang="en-US" sz="3100" dirty="0" smtClean="0"/>
              <a:t>Graves </a:t>
            </a:r>
            <a:r>
              <a:rPr lang="en-US" sz="3100" dirty="0"/>
              <a:t>et al. (2013) apply recurrent neural networks to speech. </a:t>
            </a:r>
            <a:endParaRPr lang="en-US" sz="3100" dirty="0" smtClean="0"/>
          </a:p>
          <a:p>
            <a:r>
              <a:rPr lang="en-US" sz="3100" dirty="0" smtClean="0"/>
              <a:t>The </a:t>
            </a:r>
            <a:r>
              <a:rPr lang="en-US" sz="3100" dirty="0"/>
              <a:t>form of gradient clipping presented </a:t>
            </a:r>
            <a:r>
              <a:rPr lang="en-US" sz="3100" dirty="0" smtClean="0"/>
              <a:t>above was </a:t>
            </a:r>
            <a:r>
              <a:rPr lang="en-US" sz="3100" dirty="0"/>
              <a:t>proposed by </a:t>
            </a:r>
            <a:r>
              <a:rPr lang="en-US" sz="3100" dirty="0" err="1"/>
              <a:t>Pascanu</a:t>
            </a:r>
            <a:r>
              <a:rPr lang="en-US" sz="3100" dirty="0"/>
              <a:t> et al. (2013).</a:t>
            </a:r>
            <a:endParaRPr lang="en-CA" sz="3100" dirty="0"/>
          </a:p>
          <a:p>
            <a:r>
              <a:rPr lang="en-US" sz="3100" dirty="0" err="1"/>
              <a:t>Hochreiter</a:t>
            </a:r>
            <a:r>
              <a:rPr lang="en-US" sz="3100" dirty="0"/>
              <a:t> and </a:t>
            </a:r>
            <a:r>
              <a:rPr lang="en-US" sz="3100" dirty="0" err="1"/>
              <a:t>Schmidhuber</a:t>
            </a:r>
            <a:r>
              <a:rPr lang="en-US" sz="3100" dirty="0"/>
              <a:t> (1997) is the seminal work on the “Long Short-term Memory” architecture for recurrent neural networks; </a:t>
            </a:r>
            <a:endParaRPr lang="en-US" sz="3100" dirty="0" smtClean="0"/>
          </a:p>
          <a:p>
            <a:pPr lvl="1"/>
            <a:r>
              <a:rPr lang="en-US" sz="3100" dirty="0" smtClean="0"/>
              <a:t>our </a:t>
            </a:r>
            <a:r>
              <a:rPr lang="en-US" sz="3100" dirty="0"/>
              <a:t>explanation follows Graves and </a:t>
            </a:r>
            <a:r>
              <a:rPr lang="en-US" sz="3100" dirty="0" err="1"/>
              <a:t>Schmidhuber</a:t>
            </a:r>
            <a:r>
              <a:rPr lang="en-US" sz="3100" dirty="0"/>
              <a:t> (2005)’s </a:t>
            </a:r>
            <a:r>
              <a:rPr lang="en-US" sz="3100" dirty="0" smtClean="0"/>
              <a:t>formulation. </a:t>
            </a:r>
          </a:p>
          <a:p>
            <a:r>
              <a:rPr lang="en-US" sz="3100" dirty="0" err="1" smtClean="0"/>
              <a:t>Greff</a:t>
            </a:r>
            <a:r>
              <a:rPr lang="en-US" sz="3100" dirty="0" smtClean="0"/>
              <a:t> </a:t>
            </a:r>
            <a:r>
              <a:rPr lang="en-US" sz="3100" dirty="0"/>
              <a:t>et al. (2015)’s paper “LSTM: A search space odyssey” explored a wide variety of variants and finds that: </a:t>
            </a:r>
            <a:endParaRPr lang="en-US" sz="3100" dirty="0" smtClean="0"/>
          </a:p>
          <a:p>
            <a:pPr marL="971550" lvl="1" indent="-457200">
              <a:buFont typeface="+mj-lt"/>
              <a:buAutoNum type="alphaLcParenR"/>
            </a:pPr>
            <a:r>
              <a:rPr lang="en-US" sz="3100" dirty="0" smtClean="0"/>
              <a:t>none </a:t>
            </a:r>
            <a:r>
              <a:rPr lang="en-US" sz="3100" dirty="0"/>
              <a:t>of them significantly outperformed the standard LSTM architecture; and </a:t>
            </a:r>
            <a:endParaRPr lang="en-US" sz="3100" dirty="0" smtClean="0"/>
          </a:p>
          <a:p>
            <a:pPr marL="971550" lvl="1" indent="-457200">
              <a:buFont typeface="+mj-lt"/>
              <a:buAutoNum type="alphaLcParenR"/>
            </a:pPr>
            <a:r>
              <a:rPr lang="en-US" sz="3100" dirty="0" smtClean="0"/>
              <a:t>forget </a:t>
            </a:r>
            <a:r>
              <a:rPr lang="en-US" sz="3100" dirty="0"/>
              <a:t>gates and the output activation function were the most critical components. Forget gates were added by </a:t>
            </a:r>
            <a:r>
              <a:rPr lang="en-US" sz="3100" dirty="0" err="1"/>
              <a:t>Gers</a:t>
            </a:r>
            <a:r>
              <a:rPr lang="en-US" sz="3100" dirty="0"/>
              <a:t> et al. (2000).</a:t>
            </a:r>
            <a:endParaRPr lang="en-CA" sz="3100" dirty="0"/>
          </a:p>
        </p:txBody>
      </p:sp>
    </p:spTree>
    <p:extLst>
      <p:ext uri="{BB962C8B-B14F-4D97-AF65-F5344CB8AC3E}">
        <p14:creationId xmlns:p14="http://schemas.microsoft.com/office/powerpoint/2010/main" val="7212568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457199" y="1315756"/>
            <a:ext cx="8463029" cy="5951505"/>
          </a:xfrm>
        </p:spPr>
        <p:txBody>
          <a:bodyPr>
            <a:normAutofit fontScale="77500" lnSpcReduction="20000"/>
          </a:bodyPr>
          <a:lstStyle/>
          <a:p>
            <a:pPr marL="0" indent="0">
              <a:buNone/>
            </a:pPr>
            <a:r>
              <a:rPr lang="en-US" b="1" dirty="0" smtClean="0"/>
              <a:t>Recurrent neural networks</a:t>
            </a:r>
            <a:br>
              <a:rPr lang="en-US" b="1" dirty="0" smtClean="0"/>
            </a:br>
            <a:endParaRPr lang="en-US" b="1" dirty="0" smtClean="0"/>
          </a:p>
          <a:p>
            <a:r>
              <a:rPr lang="en-US" dirty="0" smtClean="0"/>
              <a:t>IRNNs </a:t>
            </a:r>
            <a:r>
              <a:rPr lang="en-US" dirty="0"/>
              <a:t>were proposed by Le et al. (2015</a:t>
            </a:r>
            <a:r>
              <a:rPr lang="en-US" dirty="0" smtClean="0"/>
              <a:t>)</a:t>
            </a:r>
            <a:endParaRPr lang="en-US" dirty="0"/>
          </a:p>
          <a:p>
            <a:r>
              <a:rPr lang="en-US" dirty="0" smtClean="0"/>
              <a:t>Chung </a:t>
            </a:r>
            <a:r>
              <a:rPr lang="en-US" dirty="0"/>
              <a:t>et al. (2014) proposed gated recurrent </a:t>
            </a:r>
            <a:r>
              <a:rPr lang="en-US" dirty="0" smtClean="0"/>
              <a:t>units</a:t>
            </a:r>
          </a:p>
          <a:p>
            <a:r>
              <a:rPr lang="en-US" dirty="0" smtClean="0"/>
              <a:t>Schuster </a:t>
            </a:r>
            <a:r>
              <a:rPr lang="en-US" dirty="0"/>
              <a:t>and </a:t>
            </a:r>
            <a:r>
              <a:rPr lang="en-US" dirty="0" err="1"/>
              <a:t>Paliwal</a:t>
            </a:r>
            <a:r>
              <a:rPr lang="en-US" dirty="0"/>
              <a:t> (1997) proposed bidirectional recurrent neural </a:t>
            </a:r>
            <a:r>
              <a:rPr lang="en-US" dirty="0" smtClean="0"/>
              <a:t>networks </a:t>
            </a:r>
          </a:p>
          <a:p>
            <a:r>
              <a:rPr lang="en-US" dirty="0" smtClean="0"/>
              <a:t>Chen </a:t>
            </a:r>
            <a:r>
              <a:rPr lang="en-US" dirty="0"/>
              <a:t>and </a:t>
            </a:r>
            <a:r>
              <a:rPr lang="en-US" dirty="0" err="1"/>
              <a:t>Chaudhari</a:t>
            </a:r>
            <a:r>
              <a:rPr lang="en-US" dirty="0"/>
              <a:t> (2004) used bi-directional networks for protein structure </a:t>
            </a:r>
            <a:r>
              <a:rPr lang="en-US" dirty="0" smtClean="0"/>
              <a:t>prediction; Graves </a:t>
            </a:r>
            <a:r>
              <a:rPr lang="en-US" dirty="0"/>
              <a:t>et al. (2009) used them for handwriting </a:t>
            </a:r>
            <a:r>
              <a:rPr lang="en-US" dirty="0" smtClean="0"/>
              <a:t>recognition</a:t>
            </a:r>
          </a:p>
          <a:p>
            <a:r>
              <a:rPr lang="en-US" dirty="0" smtClean="0"/>
              <a:t>Cho </a:t>
            </a:r>
            <a:r>
              <a:rPr lang="en-US" dirty="0"/>
              <a:t>et al. (2014) used encoder-decoder networks for machine translation, while </a:t>
            </a:r>
            <a:r>
              <a:rPr lang="en-US" dirty="0" err="1"/>
              <a:t>Sutskever</a:t>
            </a:r>
            <a:r>
              <a:rPr lang="en-US" dirty="0"/>
              <a:t> et al. (2014) proposed deep encoder-decoder networks and used them with massive quantities of </a:t>
            </a:r>
            <a:r>
              <a:rPr lang="en-US" dirty="0" smtClean="0"/>
              <a:t>data</a:t>
            </a:r>
            <a:endParaRPr lang="en-CA" dirty="0"/>
          </a:p>
          <a:p>
            <a:r>
              <a:rPr lang="en-US" dirty="0"/>
              <a:t>For further accounts of advances in deep learning and a more extensive history of the field, consult the reviews of </a:t>
            </a:r>
            <a:r>
              <a:rPr lang="en-US" dirty="0" err="1"/>
              <a:t>LeCun</a:t>
            </a:r>
            <a:r>
              <a:rPr lang="en-US" dirty="0"/>
              <a:t> et al. (2015), </a:t>
            </a:r>
            <a:r>
              <a:rPr lang="en-US" dirty="0" err="1"/>
              <a:t>Bengio</a:t>
            </a:r>
            <a:r>
              <a:rPr lang="en-US" dirty="0"/>
              <a:t> (2009), and </a:t>
            </a:r>
            <a:r>
              <a:rPr lang="en-US" dirty="0" err="1"/>
              <a:t>Schmidhuber</a:t>
            </a:r>
            <a:r>
              <a:rPr lang="en-US" dirty="0"/>
              <a:t> (2015</a:t>
            </a:r>
            <a:r>
              <a:rPr lang="en-US" dirty="0" smtClean="0"/>
              <a:t>)</a:t>
            </a:r>
            <a:endParaRPr lang="en-CA" dirty="0"/>
          </a:p>
        </p:txBody>
      </p:sp>
    </p:spTree>
    <p:extLst>
      <p:ext uri="{BB962C8B-B14F-4D97-AF65-F5344CB8AC3E}">
        <p14:creationId xmlns:p14="http://schemas.microsoft.com/office/powerpoint/2010/main" val="421275174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Deep learning </a:t>
            </a:r>
            <a:r>
              <a:rPr lang="en-CA" dirty="0" smtClean="0"/>
              <a:t>software</a:t>
            </a:r>
            <a:endParaRPr lang="en-CA" dirty="0"/>
          </a:p>
        </p:txBody>
      </p:sp>
      <p:sp>
        <p:nvSpPr>
          <p:cNvPr id="3" name="Content Placeholder 2"/>
          <p:cNvSpPr>
            <a:spLocks noGrp="1"/>
          </p:cNvSpPr>
          <p:nvPr>
            <p:ph idx="1"/>
          </p:nvPr>
        </p:nvSpPr>
        <p:spPr>
          <a:xfrm>
            <a:off x="457199" y="1350932"/>
            <a:ext cx="8463029" cy="5507068"/>
          </a:xfrm>
        </p:spPr>
        <p:txBody>
          <a:bodyPr>
            <a:normAutofit fontScale="55000" lnSpcReduction="20000"/>
          </a:bodyPr>
          <a:lstStyle/>
          <a:p>
            <a:pPr marL="0" indent="0">
              <a:buNone/>
            </a:pPr>
            <a:r>
              <a:rPr lang="en-US" sz="4300" b="1" dirty="0" err="1" smtClean="0"/>
              <a:t>Theano</a:t>
            </a:r>
            <a:r>
              <a:rPr lang="en-US" sz="4300" b="1" dirty="0" smtClean="0"/>
              <a:t/>
            </a:r>
            <a:br>
              <a:rPr lang="en-US" sz="4300" b="1" dirty="0" smtClean="0"/>
            </a:br>
            <a:endParaRPr lang="en-US" sz="4300" b="1" dirty="0" smtClean="0"/>
          </a:p>
          <a:p>
            <a:r>
              <a:rPr lang="en-US" sz="4300" dirty="0" smtClean="0"/>
              <a:t>A library in </a:t>
            </a:r>
            <a:r>
              <a:rPr lang="en-US" sz="4300" dirty="0"/>
              <a:t>Python </a:t>
            </a:r>
            <a:r>
              <a:rPr lang="en-US" sz="4300" dirty="0" smtClean="0"/>
              <a:t>which </a:t>
            </a:r>
            <a:r>
              <a:rPr lang="en-US" sz="4300" dirty="0"/>
              <a:t>has been developed with the specific goal of facilitating research in deep learning (</a:t>
            </a:r>
            <a:r>
              <a:rPr lang="en-US" sz="4300" dirty="0" err="1"/>
              <a:t>Bergstra</a:t>
            </a:r>
            <a:r>
              <a:rPr lang="en-US" sz="4300" dirty="0"/>
              <a:t> et al., 2010; </a:t>
            </a:r>
            <a:r>
              <a:rPr lang="en-US" sz="4300" dirty="0" err="1"/>
              <a:t>Theano</a:t>
            </a:r>
            <a:r>
              <a:rPr lang="en-US" sz="4300" dirty="0"/>
              <a:t> Development Team, 2016</a:t>
            </a:r>
            <a:r>
              <a:rPr lang="en-US" sz="4300" dirty="0" smtClean="0"/>
              <a:t>)</a:t>
            </a:r>
          </a:p>
          <a:p>
            <a:r>
              <a:rPr lang="en-US" sz="4300" dirty="0" smtClean="0"/>
              <a:t>It </a:t>
            </a:r>
            <a:r>
              <a:rPr lang="en-US" sz="4300" dirty="0"/>
              <a:t>is also a powerful general purpose tool for general mathematical </a:t>
            </a:r>
            <a:r>
              <a:rPr lang="en-US" sz="4300" dirty="0" smtClean="0"/>
              <a:t>programming</a:t>
            </a:r>
          </a:p>
          <a:p>
            <a:r>
              <a:rPr lang="en-US" sz="4300" dirty="0" err="1" smtClean="0"/>
              <a:t>Theano</a:t>
            </a:r>
            <a:r>
              <a:rPr lang="en-US" sz="4300" dirty="0" smtClean="0"/>
              <a:t> </a:t>
            </a:r>
            <a:r>
              <a:rPr lang="en-US" sz="4300" dirty="0"/>
              <a:t>extends </a:t>
            </a:r>
            <a:r>
              <a:rPr lang="en-US" sz="4300" dirty="0" err="1"/>
              <a:t>NumPy</a:t>
            </a:r>
            <a:r>
              <a:rPr lang="en-US" sz="4300" dirty="0"/>
              <a:t> (the </a:t>
            </a:r>
            <a:r>
              <a:rPr lang="en-US" sz="4300" dirty="0" smtClean="0"/>
              <a:t>main Python </a:t>
            </a:r>
            <a:r>
              <a:rPr lang="en-US" sz="4300" dirty="0"/>
              <a:t>package for scientific computing) by adding symbolic differentiation and GPU support, among various other </a:t>
            </a:r>
            <a:r>
              <a:rPr lang="en-US" sz="4300" dirty="0" smtClean="0"/>
              <a:t>functions</a:t>
            </a:r>
          </a:p>
          <a:p>
            <a:r>
              <a:rPr lang="en-US" sz="4300" dirty="0" smtClean="0"/>
              <a:t>It </a:t>
            </a:r>
            <a:r>
              <a:rPr lang="en-US" sz="4300" dirty="0"/>
              <a:t>provides a high-level language for creating the mathematical expressions that underlie deep learning models, and a compiler that takes advantage of deep learning techniques, </a:t>
            </a:r>
            <a:r>
              <a:rPr lang="en-US" sz="4300" dirty="0" smtClean="0"/>
              <a:t>including </a:t>
            </a:r>
            <a:r>
              <a:rPr lang="en-US" sz="4300" dirty="0"/>
              <a:t>calls to GPU libraries, to produce code that executes </a:t>
            </a:r>
            <a:r>
              <a:rPr lang="en-US" sz="4300" dirty="0" smtClean="0"/>
              <a:t>quickly</a:t>
            </a:r>
          </a:p>
          <a:p>
            <a:r>
              <a:rPr lang="en-US" sz="4300" dirty="0" err="1" smtClean="0"/>
              <a:t>Theano</a:t>
            </a:r>
            <a:r>
              <a:rPr lang="en-US" sz="4300" dirty="0" smtClean="0"/>
              <a:t> </a:t>
            </a:r>
            <a:r>
              <a:rPr lang="en-US" sz="4300" dirty="0"/>
              <a:t>supports execution on multiple </a:t>
            </a:r>
            <a:r>
              <a:rPr lang="en-US" sz="4300" dirty="0" smtClean="0"/>
              <a:t>GPUs</a:t>
            </a:r>
          </a:p>
          <a:p>
            <a:endParaRPr lang="en-CA" dirty="0"/>
          </a:p>
        </p:txBody>
      </p:sp>
    </p:spTree>
    <p:extLst>
      <p:ext uri="{BB962C8B-B14F-4D97-AF65-F5344CB8AC3E}">
        <p14:creationId xmlns:p14="http://schemas.microsoft.com/office/powerpoint/2010/main" val="91967643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Deep learning </a:t>
            </a:r>
            <a:r>
              <a:rPr lang="en-CA" dirty="0" smtClean="0"/>
              <a:t>software</a:t>
            </a:r>
            <a:endParaRPr lang="en-CA" dirty="0"/>
          </a:p>
        </p:txBody>
      </p:sp>
      <p:sp>
        <p:nvSpPr>
          <p:cNvPr id="3" name="Content Placeholder 2"/>
          <p:cNvSpPr>
            <a:spLocks noGrp="1"/>
          </p:cNvSpPr>
          <p:nvPr>
            <p:ph idx="1"/>
          </p:nvPr>
        </p:nvSpPr>
        <p:spPr>
          <a:xfrm>
            <a:off x="457200" y="1350932"/>
            <a:ext cx="8229600" cy="5507068"/>
          </a:xfrm>
        </p:spPr>
        <p:txBody>
          <a:bodyPr>
            <a:normAutofit fontScale="55000" lnSpcReduction="20000"/>
          </a:bodyPr>
          <a:lstStyle/>
          <a:p>
            <a:pPr marL="0" indent="0">
              <a:buNone/>
            </a:pPr>
            <a:r>
              <a:rPr lang="en-US" sz="4300" b="1" dirty="0" err="1" smtClean="0"/>
              <a:t>Theano</a:t>
            </a:r>
            <a:r>
              <a:rPr lang="en-US" sz="4300" b="1" dirty="0" smtClean="0"/>
              <a:t/>
            </a:r>
            <a:br>
              <a:rPr lang="en-US" sz="4300" b="1" dirty="0" smtClean="0"/>
            </a:br>
            <a:endParaRPr lang="en-US" sz="4300" b="1" dirty="0" smtClean="0"/>
          </a:p>
          <a:p>
            <a:r>
              <a:rPr lang="en-US" sz="4300" dirty="0"/>
              <a:t>A</a:t>
            </a:r>
            <a:r>
              <a:rPr lang="en-US" sz="4300" dirty="0" smtClean="0"/>
              <a:t>llows </a:t>
            </a:r>
            <a:r>
              <a:rPr lang="en-US" sz="4300" dirty="0"/>
              <a:t>the user to declare symbolic variables for inputs and targets, and supply numerical values only when they are </a:t>
            </a:r>
            <a:r>
              <a:rPr lang="en-US" sz="4300" dirty="0" smtClean="0"/>
              <a:t>used </a:t>
            </a:r>
          </a:p>
          <a:p>
            <a:r>
              <a:rPr lang="en-US" sz="4300" dirty="0" smtClean="0"/>
              <a:t>Shared </a:t>
            </a:r>
            <a:r>
              <a:rPr lang="en-US" sz="4300" dirty="0"/>
              <a:t>variables such as weights and biases are associated with numerical values stored in </a:t>
            </a:r>
            <a:r>
              <a:rPr lang="en-US" sz="4300" dirty="0" err="1"/>
              <a:t>NumPy</a:t>
            </a:r>
            <a:r>
              <a:rPr lang="en-US" sz="4300" dirty="0"/>
              <a:t> </a:t>
            </a:r>
            <a:r>
              <a:rPr lang="en-US" sz="4300" dirty="0" smtClean="0"/>
              <a:t>arrays</a:t>
            </a:r>
          </a:p>
          <a:p>
            <a:r>
              <a:rPr lang="en-US" sz="4300" dirty="0" err="1" smtClean="0"/>
              <a:t>Theano</a:t>
            </a:r>
            <a:r>
              <a:rPr lang="en-US" sz="4300" dirty="0" smtClean="0"/>
              <a:t> </a:t>
            </a:r>
            <a:r>
              <a:rPr lang="en-US" sz="4300" dirty="0"/>
              <a:t>creates symbolic graphs as a result of defining mathematical expressions involving the application of operations to </a:t>
            </a:r>
            <a:r>
              <a:rPr lang="en-US" sz="4300" dirty="0" smtClean="0"/>
              <a:t>variables </a:t>
            </a:r>
          </a:p>
          <a:p>
            <a:pPr lvl="1"/>
            <a:r>
              <a:rPr lang="en-US" sz="4300" dirty="0" smtClean="0"/>
              <a:t>These </a:t>
            </a:r>
            <a:r>
              <a:rPr lang="en-US" sz="4300" dirty="0"/>
              <a:t>graphs consist of </a:t>
            </a:r>
            <a:r>
              <a:rPr lang="en-US" sz="4300" i="1" dirty="0"/>
              <a:t>variable</a:t>
            </a:r>
            <a:r>
              <a:rPr lang="en-US" sz="4300" dirty="0"/>
              <a:t>, </a:t>
            </a:r>
            <a:r>
              <a:rPr lang="en-US" sz="4300" i="1" dirty="0"/>
              <a:t>constant</a:t>
            </a:r>
            <a:r>
              <a:rPr lang="en-US" sz="4300" dirty="0"/>
              <a:t>, </a:t>
            </a:r>
            <a:r>
              <a:rPr lang="en-US" sz="4300" i="1" dirty="0"/>
              <a:t>apply</a:t>
            </a:r>
            <a:r>
              <a:rPr lang="en-US" sz="4300" dirty="0"/>
              <a:t> and </a:t>
            </a:r>
            <a:r>
              <a:rPr lang="en-US" sz="4300" i="1" dirty="0"/>
              <a:t>operation</a:t>
            </a:r>
            <a:r>
              <a:rPr lang="en-US" sz="4300" dirty="0"/>
              <a:t> </a:t>
            </a:r>
            <a:r>
              <a:rPr lang="en-US" sz="4300" dirty="0" smtClean="0"/>
              <a:t>nodes</a:t>
            </a:r>
          </a:p>
          <a:p>
            <a:pPr lvl="1"/>
            <a:r>
              <a:rPr lang="en-US" sz="4300" dirty="0" smtClean="0"/>
              <a:t>Constants</a:t>
            </a:r>
            <a:r>
              <a:rPr lang="en-US" sz="4300" dirty="0"/>
              <a:t>, and constant nodes, are a subclass of variables, and variable nodes, which hold data that will remain </a:t>
            </a:r>
            <a:r>
              <a:rPr lang="en-US" sz="4300" dirty="0" smtClean="0"/>
              <a:t>constant and </a:t>
            </a:r>
            <a:r>
              <a:rPr lang="en-US" sz="4300" dirty="0"/>
              <a:t>can therefore be subjected to various optimizations by the </a:t>
            </a:r>
            <a:r>
              <a:rPr lang="en-US" sz="4300" dirty="0" smtClean="0"/>
              <a:t>compiler</a:t>
            </a:r>
          </a:p>
          <a:p>
            <a:r>
              <a:rPr lang="en-US" sz="4300" dirty="0" err="1" smtClean="0"/>
              <a:t>Theano</a:t>
            </a:r>
            <a:r>
              <a:rPr lang="en-US" sz="4300" dirty="0" smtClean="0"/>
              <a:t> </a:t>
            </a:r>
            <a:r>
              <a:rPr lang="en-US" sz="4300" dirty="0"/>
              <a:t>is an open-source project using a BSD </a:t>
            </a:r>
            <a:r>
              <a:rPr lang="en-US" sz="4300" dirty="0" smtClean="0"/>
              <a:t>license</a:t>
            </a:r>
            <a:endParaRPr lang="en-CA" sz="4300" dirty="0"/>
          </a:p>
          <a:p>
            <a:endParaRPr lang="en-CA" dirty="0"/>
          </a:p>
        </p:txBody>
      </p:sp>
    </p:spTree>
    <p:extLst>
      <p:ext uri="{BB962C8B-B14F-4D97-AF65-F5344CB8AC3E}">
        <p14:creationId xmlns:p14="http://schemas.microsoft.com/office/powerpoint/2010/main" val="274362705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Deep learning </a:t>
            </a:r>
            <a:r>
              <a:rPr lang="en-CA" dirty="0" smtClean="0"/>
              <a:t>software</a:t>
            </a:r>
            <a:endParaRPr lang="en-CA" dirty="0"/>
          </a:p>
        </p:txBody>
      </p:sp>
      <p:sp>
        <p:nvSpPr>
          <p:cNvPr id="3" name="Content Placeholder 2"/>
          <p:cNvSpPr>
            <a:spLocks noGrp="1"/>
          </p:cNvSpPr>
          <p:nvPr>
            <p:ph idx="1"/>
          </p:nvPr>
        </p:nvSpPr>
        <p:spPr>
          <a:xfrm>
            <a:off x="457199" y="1350932"/>
            <a:ext cx="8686801" cy="5507068"/>
          </a:xfrm>
        </p:spPr>
        <p:txBody>
          <a:bodyPr>
            <a:normAutofit fontScale="92500" lnSpcReduction="10000"/>
          </a:bodyPr>
          <a:lstStyle/>
          <a:p>
            <a:pPr marL="0" indent="0">
              <a:buNone/>
            </a:pPr>
            <a:r>
              <a:rPr lang="en-US" sz="2800" b="1" dirty="0" smtClean="0"/>
              <a:t>Tensor Flow</a:t>
            </a:r>
            <a:br>
              <a:rPr lang="en-US" sz="2800" b="1" dirty="0" smtClean="0"/>
            </a:br>
            <a:endParaRPr lang="en-US" sz="2800" b="1" dirty="0" smtClean="0"/>
          </a:p>
          <a:p>
            <a:r>
              <a:rPr lang="en-US" sz="2800" dirty="0" smtClean="0"/>
              <a:t>C++ and Python based software library for the types of numerical computation typically associated with deep learning (</a:t>
            </a:r>
            <a:r>
              <a:rPr lang="en-US" sz="2800" dirty="0" err="1" smtClean="0"/>
              <a:t>Abadi</a:t>
            </a:r>
            <a:r>
              <a:rPr lang="en-US" sz="2800" dirty="0" smtClean="0"/>
              <a:t> et al., 2016)</a:t>
            </a:r>
          </a:p>
          <a:p>
            <a:r>
              <a:rPr lang="en-US" sz="2800" dirty="0" smtClean="0"/>
              <a:t>It is heavily inspired by </a:t>
            </a:r>
            <a:r>
              <a:rPr lang="en-US" sz="2800" dirty="0" err="1" smtClean="0"/>
              <a:t>Theano</a:t>
            </a:r>
            <a:r>
              <a:rPr lang="en-US" sz="2800" dirty="0" smtClean="0"/>
              <a:t>, and, like it, uses dataflow graphs to represent the ways in which multidimensional data arrays communicate between one another </a:t>
            </a:r>
          </a:p>
          <a:p>
            <a:r>
              <a:rPr lang="en-US" sz="2800" dirty="0" smtClean="0"/>
              <a:t>These multidimensional arrays are referred to as “tensors.” </a:t>
            </a:r>
          </a:p>
          <a:p>
            <a:r>
              <a:rPr lang="en-US" sz="2800" dirty="0" smtClean="0"/>
              <a:t>Tensor Flow also supports symbolic differentiation and execution on multiple GPUs</a:t>
            </a:r>
          </a:p>
          <a:p>
            <a:r>
              <a:rPr lang="en-US" sz="2800" dirty="0" smtClean="0"/>
              <a:t>It was released in 2015 and is available under the Apache 2.0 license</a:t>
            </a:r>
            <a:endParaRPr lang="en-CA" sz="2800" dirty="0" smtClean="0"/>
          </a:p>
          <a:p>
            <a:endParaRPr lang="en-CA" dirty="0"/>
          </a:p>
        </p:txBody>
      </p:sp>
    </p:spTree>
    <p:extLst>
      <p:ext uri="{BB962C8B-B14F-4D97-AF65-F5344CB8AC3E}">
        <p14:creationId xmlns:p14="http://schemas.microsoft.com/office/powerpoint/2010/main" val="153179771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Deep learning </a:t>
            </a:r>
            <a:r>
              <a:rPr lang="en-CA" dirty="0" smtClean="0"/>
              <a:t>software</a:t>
            </a:r>
            <a:endParaRPr lang="en-CA" dirty="0"/>
          </a:p>
        </p:txBody>
      </p:sp>
      <p:sp>
        <p:nvSpPr>
          <p:cNvPr id="3" name="Content Placeholder 2"/>
          <p:cNvSpPr>
            <a:spLocks noGrp="1"/>
          </p:cNvSpPr>
          <p:nvPr>
            <p:ph idx="1"/>
          </p:nvPr>
        </p:nvSpPr>
        <p:spPr>
          <a:xfrm>
            <a:off x="457199" y="1350932"/>
            <a:ext cx="8686801" cy="5507068"/>
          </a:xfrm>
        </p:spPr>
        <p:txBody>
          <a:bodyPr>
            <a:normAutofit/>
          </a:bodyPr>
          <a:lstStyle/>
          <a:p>
            <a:pPr marL="0" indent="0">
              <a:buNone/>
            </a:pPr>
            <a:r>
              <a:rPr lang="en-US" sz="2800" b="1" dirty="0" smtClean="0"/>
              <a:t>Torch</a:t>
            </a:r>
            <a:br>
              <a:rPr lang="en-US" sz="2800" b="1" dirty="0" smtClean="0"/>
            </a:br>
            <a:endParaRPr lang="en-US" sz="2800" b="1" dirty="0" smtClean="0"/>
          </a:p>
          <a:p>
            <a:pPr>
              <a:spcBef>
                <a:spcPts val="0"/>
              </a:spcBef>
              <a:defRPr/>
            </a:pPr>
            <a:r>
              <a:rPr lang="en-US" sz="2800" dirty="0"/>
              <a:t>A</a:t>
            </a:r>
            <a:r>
              <a:rPr lang="en-US" sz="2800" dirty="0" smtClean="0"/>
              <a:t>n </a:t>
            </a:r>
            <a:r>
              <a:rPr lang="en-US" sz="2800" dirty="0"/>
              <a:t>open-source machine learning library built using C and a high-level scripting language known as </a:t>
            </a:r>
            <a:r>
              <a:rPr lang="en-US" sz="2800" dirty="0" err="1"/>
              <a:t>Lua</a:t>
            </a:r>
            <a:r>
              <a:rPr lang="en-US" sz="2800" dirty="0"/>
              <a:t> (</a:t>
            </a:r>
            <a:r>
              <a:rPr lang="en-US" sz="2800" dirty="0" err="1"/>
              <a:t>Collobert</a:t>
            </a:r>
            <a:r>
              <a:rPr lang="en-US" sz="2800" dirty="0"/>
              <a:t> et al., 2011</a:t>
            </a:r>
            <a:r>
              <a:rPr lang="en-US" sz="2800" dirty="0" smtClean="0"/>
              <a:t>) </a:t>
            </a:r>
          </a:p>
          <a:p>
            <a:pPr>
              <a:spcBef>
                <a:spcPts val="0"/>
              </a:spcBef>
              <a:defRPr/>
            </a:pPr>
            <a:r>
              <a:rPr lang="en-US" sz="2800" dirty="0" smtClean="0"/>
              <a:t>It </a:t>
            </a:r>
            <a:r>
              <a:rPr lang="en-US" sz="2800" dirty="0"/>
              <a:t>uses multidimensional array data structures, and supports various basic numerical linear algebra </a:t>
            </a:r>
            <a:r>
              <a:rPr lang="en-US" sz="2800" dirty="0" smtClean="0"/>
              <a:t>manipulations </a:t>
            </a:r>
          </a:p>
          <a:p>
            <a:pPr>
              <a:spcBef>
                <a:spcPts val="0"/>
              </a:spcBef>
              <a:defRPr/>
            </a:pPr>
            <a:r>
              <a:rPr lang="en-US" sz="2800" dirty="0" smtClean="0"/>
              <a:t>It </a:t>
            </a:r>
            <a:r>
              <a:rPr lang="en-US" sz="2800" dirty="0"/>
              <a:t>has a neural network package with modules that permit the typical forward and backward methods needed for training neural </a:t>
            </a:r>
            <a:r>
              <a:rPr lang="en-US" sz="2800" dirty="0" smtClean="0"/>
              <a:t>networks</a:t>
            </a:r>
          </a:p>
          <a:p>
            <a:pPr>
              <a:spcBef>
                <a:spcPts val="0"/>
              </a:spcBef>
              <a:defRPr/>
            </a:pPr>
            <a:r>
              <a:rPr lang="en-US" sz="2800" dirty="0" smtClean="0"/>
              <a:t>It </a:t>
            </a:r>
            <a:r>
              <a:rPr lang="en-US" sz="2800" dirty="0"/>
              <a:t>also supports automatic </a:t>
            </a:r>
            <a:r>
              <a:rPr lang="en-US" sz="2800" dirty="0" smtClean="0"/>
              <a:t>differentiation</a:t>
            </a:r>
            <a:endParaRPr lang="en-CA" sz="2800" dirty="0"/>
          </a:p>
          <a:p>
            <a:endParaRPr lang="en-CA" dirty="0"/>
          </a:p>
        </p:txBody>
      </p:sp>
    </p:spTree>
    <p:extLst>
      <p:ext uri="{BB962C8B-B14F-4D97-AF65-F5344CB8AC3E}">
        <p14:creationId xmlns:p14="http://schemas.microsoft.com/office/powerpoint/2010/main" val="2257336583"/>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Deep learning </a:t>
            </a:r>
            <a:r>
              <a:rPr lang="en-CA" dirty="0" smtClean="0"/>
              <a:t>software</a:t>
            </a:r>
            <a:endParaRPr lang="en-CA" dirty="0"/>
          </a:p>
        </p:txBody>
      </p:sp>
      <p:sp>
        <p:nvSpPr>
          <p:cNvPr id="3" name="Content Placeholder 2"/>
          <p:cNvSpPr>
            <a:spLocks noGrp="1"/>
          </p:cNvSpPr>
          <p:nvPr>
            <p:ph idx="1"/>
          </p:nvPr>
        </p:nvSpPr>
        <p:spPr>
          <a:xfrm>
            <a:off x="457199" y="1350932"/>
            <a:ext cx="8686801" cy="5507068"/>
          </a:xfrm>
        </p:spPr>
        <p:txBody>
          <a:bodyPr>
            <a:normAutofit lnSpcReduction="10000"/>
          </a:bodyPr>
          <a:lstStyle/>
          <a:p>
            <a:pPr marL="0" indent="0">
              <a:buNone/>
            </a:pPr>
            <a:r>
              <a:rPr lang="en-US" sz="2800" b="1" dirty="0"/>
              <a:t>Computational Network Toolkit (CNTK) </a:t>
            </a:r>
            <a:r>
              <a:rPr lang="en-US" sz="2800" b="1" dirty="0" smtClean="0"/>
              <a:t/>
            </a:r>
            <a:br>
              <a:rPr lang="en-US" sz="2800" b="1" dirty="0" smtClean="0"/>
            </a:br>
            <a:endParaRPr lang="en-US" sz="2800" b="1" dirty="0" smtClean="0"/>
          </a:p>
          <a:p>
            <a:r>
              <a:rPr lang="en-US" dirty="0" smtClean="0"/>
              <a:t>C</a:t>
            </a:r>
            <a:r>
              <a:rPr lang="en-US" dirty="0"/>
              <a:t>++ library for manipulating computational networks (Yu et al., 2014</a:t>
            </a:r>
            <a:r>
              <a:rPr lang="en-US" dirty="0" smtClean="0"/>
              <a:t>)</a:t>
            </a:r>
          </a:p>
          <a:p>
            <a:r>
              <a:rPr lang="en-US" dirty="0" smtClean="0"/>
              <a:t>It </a:t>
            </a:r>
            <a:r>
              <a:rPr lang="en-US" dirty="0"/>
              <a:t>was produced by Microsoft Research, but has been released under a permissive </a:t>
            </a:r>
            <a:r>
              <a:rPr lang="en-US" dirty="0" smtClean="0"/>
              <a:t>license </a:t>
            </a:r>
          </a:p>
          <a:p>
            <a:r>
              <a:rPr lang="en-US" dirty="0" smtClean="0"/>
              <a:t>It </a:t>
            </a:r>
            <a:r>
              <a:rPr lang="en-US" dirty="0"/>
              <a:t>has been popular for speech and language processing, but also supports convolutional networks of the type used for </a:t>
            </a:r>
            <a:r>
              <a:rPr lang="en-US" dirty="0" smtClean="0"/>
              <a:t>images </a:t>
            </a:r>
          </a:p>
          <a:p>
            <a:r>
              <a:rPr lang="en-US" dirty="0" smtClean="0"/>
              <a:t>It </a:t>
            </a:r>
            <a:r>
              <a:rPr lang="en-US" dirty="0"/>
              <a:t>supports execution on multiple machines and using multiple </a:t>
            </a:r>
            <a:r>
              <a:rPr lang="en-US" dirty="0" smtClean="0"/>
              <a:t>GPUs</a:t>
            </a:r>
            <a:endParaRPr lang="en-CA" dirty="0"/>
          </a:p>
        </p:txBody>
      </p:sp>
    </p:spTree>
    <p:extLst>
      <p:ext uri="{BB962C8B-B14F-4D97-AF65-F5344CB8AC3E}">
        <p14:creationId xmlns:p14="http://schemas.microsoft.com/office/powerpoint/2010/main" val="37281063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smtClean="0"/>
              <a:t>Common losses for neural networks</a:t>
            </a:r>
            <a:endParaRPr lang="en-CA" dirty="0"/>
          </a:p>
        </p:txBody>
      </p:sp>
      <p:pic>
        <p:nvPicPr>
          <p:cNvPr id="4" name="Content Placeholder 3"/>
          <p:cNvPicPr>
            <a:picLocks noGrp="1" noChangeAspect="1"/>
          </p:cNvPicPr>
          <p:nvPr>
            <p:ph idx="1"/>
          </p:nvPr>
        </p:nvPicPr>
        <p:blipFill rotWithShape="1">
          <a:blip r:embed="rId2"/>
          <a:srcRect l="-637" t="-2984" r="-1919" b="-3568"/>
          <a:stretch/>
        </p:blipFill>
        <p:spPr>
          <a:xfrm>
            <a:off x="-5231" y="3525402"/>
            <a:ext cx="9325942" cy="3332598"/>
          </a:xfrm>
        </p:spPr>
      </p:pic>
      <p:sp>
        <p:nvSpPr>
          <p:cNvPr id="6" name="Content Placeholder 2"/>
          <p:cNvSpPr txBox="1">
            <a:spLocks/>
          </p:cNvSpPr>
          <p:nvPr/>
        </p:nvSpPr>
        <p:spPr>
          <a:xfrm>
            <a:off x="457200" y="1350932"/>
            <a:ext cx="8229600" cy="4880916"/>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CA" dirty="0"/>
          </a:p>
        </p:txBody>
      </p:sp>
      <p:sp>
        <p:nvSpPr>
          <p:cNvPr id="8" name="Rectangle 7"/>
          <p:cNvSpPr/>
          <p:nvPr/>
        </p:nvSpPr>
        <p:spPr>
          <a:xfrm>
            <a:off x="457199" y="1143842"/>
            <a:ext cx="8559801" cy="2492990"/>
          </a:xfrm>
          <a:prstGeom prst="rect">
            <a:avLst/>
          </a:prstGeom>
        </p:spPr>
        <p:txBody>
          <a:bodyPr wrap="square">
            <a:spAutoFit/>
          </a:bodyPr>
          <a:lstStyle/>
          <a:p>
            <a:pPr marL="285750" indent="-285750">
              <a:buFont typeface="Arial"/>
              <a:buChar char="•"/>
            </a:pPr>
            <a:r>
              <a:rPr lang="en-US" sz="2600" dirty="0" smtClean="0"/>
              <a:t>The final </a:t>
            </a:r>
            <a:r>
              <a:rPr lang="en-US" sz="2600" dirty="0"/>
              <a:t>output function of a </a:t>
            </a:r>
            <a:r>
              <a:rPr lang="en-US" sz="2600" dirty="0" smtClean="0"/>
              <a:t>neural network typically has the form </a:t>
            </a:r>
            <a:r>
              <a:rPr lang="en-US" sz="2600" dirty="0" err="1" smtClean="0"/>
              <a:t>f</a:t>
            </a:r>
            <a:r>
              <a:rPr lang="en-US" sz="2600" baseline="-25000" dirty="0" err="1" smtClean="0"/>
              <a:t>k</a:t>
            </a:r>
            <a:r>
              <a:rPr lang="en-US" sz="2600" dirty="0" smtClean="0"/>
              <a:t>(</a:t>
            </a:r>
            <a:r>
              <a:rPr lang="en-US" sz="2600" b="1" dirty="0" smtClean="0"/>
              <a:t>x</a:t>
            </a:r>
            <a:r>
              <a:rPr lang="en-US" sz="2600" dirty="0" smtClean="0"/>
              <a:t>)=</a:t>
            </a:r>
            <a:r>
              <a:rPr lang="en-US" sz="2600" dirty="0" err="1" smtClean="0"/>
              <a:t>f</a:t>
            </a:r>
            <a:r>
              <a:rPr lang="en-US" sz="2600" baseline="-25000" dirty="0" err="1" smtClean="0"/>
              <a:t>k</a:t>
            </a:r>
            <a:r>
              <a:rPr lang="en-US" sz="2600" dirty="0" smtClean="0"/>
              <a:t>(</a:t>
            </a:r>
            <a:r>
              <a:rPr lang="en-US" sz="2600" dirty="0" err="1" smtClean="0"/>
              <a:t>a</a:t>
            </a:r>
            <a:r>
              <a:rPr lang="en-US" sz="2600" baseline="-25000" dirty="0" err="1" smtClean="0"/>
              <a:t>k</a:t>
            </a:r>
            <a:r>
              <a:rPr lang="en-US" sz="2600" dirty="0" smtClean="0"/>
              <a:t>(</a:t>
            </a:r>
            <a:r>
              <a:rPr lang="en-US" sz="2600" b="1" dirty="0" smtClean="0"/>
              <a:t>x</a:t>
            </a:r>
            <a:r>
              <a:rPr lang="en-US" sz="2600" dirty="0" smtClean="0"/>
              <a:t>)), where </a:t>
            </a:r>
            <a:r>
              <a:rPr lang="en-US" sz="2600" dirty="0" err="1"/>
              <a:t>a</a:t>
            </a:r>
            <a:r>
              <a:rPr lang="en-US" sz="2600" baseline="-25000" dirty="0" err="1"/>
              <a:t>k</a:t>
            </a:r>
            <a:r>
              <a:rPr lang="en-US" sz="2600" dirty="0"/>
              <a:t>(</a:t>
            </a:r>
            <a:r>
              <a:rPr lang="en-US" sz="2600" b="1" dirty="0"/>
              <a:t>x</a:t>
            </a:r>
            <a:r>
              <a:rPr lang="en-US" sz="2600" dirty="0"/>
              <a:t>) is just one of the elements </a:t>
            </a:r>
            <a:r>
              <a:rPr lang="en-US" sz="2600" dirty="0" smtClean="0"/>
              <a:t>of vector </a:t>
            </a:r>
            <a:r>
              <a:rPr lang="en-US" sz="2600" dirty="0" err="1" smtClean="0"/>
              <a:t>fuction</a:t>
            </a:r>
            <a:r>
              <a:rPr lang="en-US" sz="2600" dirty="0" smtClean="0"/>
              <a:t> </a:t>
            </a:r>
            <a:r>
              <a:rPr lang="en-US" sz="2600" b="1" dirty="0"/>
              <a:t>a</a:t>
            </a:r>
            <a:r>
              <a:rPr lang="en-US" sz="2600" dirty="0"/>
              <a:t>(</a:t>
            </a:r>
            <a:r>
              <a:rPr lang="en-US" sz="2600" b="1" dirty="0"/>
              <a:t>x</a:t>
            </a:r>
            <a:r>
              <a:rPr lang="en-US" sz="2600" dirty="0"/>
              <a:t>)=</a:t>
            </a:r>
            <a:r>
              <a:rPr lang="en-US" sz="2600" b="1" dirty="0" err="1"/>
              <a:t>Wh</a:t>
            </a:r>
            <a:r>
              <a:rPr lang="en-US" sz="2600" dirty="0"/>
              <a:t>(</a:t>
            </a:r>
            <a:r>
              <a:rPr lang="en-US" sz="2600" b="1" dirty="0"/>
              <a:t>x</a:t>
            </a:r>
            <a:r>
              <a:rPr lang="en-US" sz="2600" dirty="0"/>
              <a:t>)+</a:t>
            </a:r>
            <a:r>
              <a:rPr lang="en-US" sz="2600" b="1" dirty="0" smtClean="0"/>
              <a:t>b</a:t>
            </a:r>
            <a:endParaRPr lang="en-US" sz="2600" dirty="0" smtClean="0"/>
          </a:p>
          <a:p>
            <a:pPr marL="285750" indent="-285750">
              <a:buFont typeface="Arial"/>
              <a:buChar char="•"/>
            </a:pPr>
            <a:r>
              <a:rPr lang="en-US" sz="2600" dirty="0" smtClean="0"/>
              <a:t>Commonly </a:t>
            </a:r>
            <a:r>
              <a:rPr lang="en-US" sz="2600" dirty="0"/>
              <a:t>used output loss functions, output activation functions, and the underlying distributions from which they derive</a:t>
            </a:r>
            <a:r>
              <a:rPr lang="en-CA" sz="2600" dirty="0"/>
              <a:t> </a:t>
            </a:r>
            <a:r>
              <a:rPr lang="en-CA" sz="2600" dirty="0" smtClean="0"/>
              <a:t>are shown below</a:t>
            </a:r>
            <a:endParaRPr lang="en-CA" sz="2600" dirty="0"/>
          </a:p>
        </p:txBody>
      </p:sp>
    </p:spTree>
    <p:extLst>
      <p:ext uri="{BB962C8B-B14F-4D97-AF65-F5344CB8AC3E}">
        <p14:creationId xmlns:p14="http://schemas.microsoft.com/office/powerpoint/2010/main" val="130942704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Deep learning </a:t>
            </a:r>
            <a:r>
              <a:rPr lang="en-CA" dirty="0" smtClean="0"/>
              <a:t>software</a:t>
            </a:r>
            <a:endParaRPr lang="en-CA" dirty="0"/>
          </a:p>
        </p:txBody>
      </p:sp>
      <p:sp>
        <p:nvSpPr>
          <p:cNvPr id="3" name="Content Placeholder 2"/>
          <p:cNvSpPr>
            <a:spLocks noGrp="1"/>
          </p:cNvSpPr>
          <p:nvPr>
            <p:ph idx="1"/>
          </p:nvPr>
        </p:nvSpPr>
        <p:spPr>
          <a:xfrm>
            <a:off x="457199" y="1350932"/>
            <a:ext cx="8686801" cy="5507068"/>
          </a:xfrm>
        </p:spPr>
        <p:txBody>
          <a:bodyPr>
            <a:normAutofit/>
          </a:bodyPr>
          <a:lstStyle/>
          <a:p>
            <a:pPr marL="0" indent="0">
              <a:buNone/>
            </a:pPr>
            <a:r>
              <a:rPr lang="en-US" sz="2800" b="1" dirty="0" err="1" smtClean="0"/>
              <a:t>Caffe</a:t>
            </a:r>
            <a:r>
              <a:rPr lang="en-US" sz="2800" b="1" dirty="0" smtClean="0"/>
              <a:t/>
            </a:r>
            <a:br>
              <a:rPr lang="en-US" sz="2800" b="1" dirty="0" smtClean="0"/>
            </a:br>
            <a:endParaRPr lang="en-US" sz="2800" b="1" dirty="0" smtClean="0"/>
          </a:p>
          <a:p>
            <a:r>
              <a:rPr lang="en-US" dirty="0" smtClean="0"/>
              <a:t>C</a:t>
            </a:r>
            <a:r>
              <a:rPr lang="en-US" dirty="0"/>
              <a:t>++ and Python based BSD-licensed convolutional neural network library (</a:t>
            </a:r>
            <a:r>
              <a:rPr lang="en-US" dirty="0" err="1"/>
              <a:t>Jia</a:t>
            </a:r>
            <a:r>
              <a:rPr lang="en-US" dirty="0"/>
              <a:t> et al., 2014). </a:t>
            </a:r>
            <a:endParaRPr lang="en-US" dirty="0" smtClean="0"/>
          </a:p>
          <a:p>
            <a:r>
              <a:rPr lang="en-US" dirty="0" smtClean="0"/>
              <a:t>Has a </a:t>
            </a:r>
            <a:r>
              <a:rPr lang="en-US" dirty="0"/>
              <a:t>clean and extensible design which makes it a popular alternative to the original open-source implementation of </a:t>
            </a:r>
            <a:r>
              <a:rPr lang="en-US" dirty="0" err="1"/>
              <a:t>Krizhevsky</a:t>
            </a:r>
            <a:r>
              <a:rPr lang="en-US" dirty="0"/>
              <a:t> et al. (2012)’s famous </a:t>
            </a:r>
            <a:r>
              <a:rPr lang="en-US" dirty="0" err="1"/>
              <a:t>AlexNet</a:t>
            </a:r>
            <a:r>
              <a:rPr lang="en-US" dirty="0"/>
              <a:t> that won the 2012 </a:t>
            </a:r>
            <a:r>
              <a:rPr lang="en-US" dirty="0" err="1"/>
              <a:t>ImageNet</a:t>
            </a:r>
            <a:r>
              <a:rPr lang="en-US" dirty="0"/>
              <a:t> challenge. </a:t>
            </a:r>
            <a:endParaRPr lang="en-CA" dirty="0"/>
          </a:p>
        </p:txBody>
      </p:sp>
    </p:spTree>
    <p:extLst>
      <p:ext uri="{BB962C8B-B14F-4D97-AF65-F5344CB8AC3E}">
        <p14:creationId xmlns:p14="http://schemas.microsoft.com/office/powerpoint/2010/main" val="271421713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Deep learning </a:t>
            </a:r>
            <a:r>
              <a:rPr lang="en-CA" dirty="0" smtClean="0"/>
              <a:t>software</a:t>
            </a:r>
            <a:endParaRPr lang="en-CA" dirty="0"/>
          </a:p>
        </p:txBody>
      </p:sp>
      <p:sp>
        <p:nvSpPr>
          <p:cNvPr id="3" name="Content Placeholder 2"/>
          <p:cNvSpPr>
            <a:spLocks noGrp="1"/>
          </p:cNvSpPr>
          <p:nvPr>
            <p:ph idx="1"/>
          </p:nvPr>
        </p:nvSpPr>
        <p:spPr>
          <a:xfrm>
            <a:off x="457199" y="1350932"/>
            <a:ext cx="8686801" cy="5507068"/>
          </a:xfrm>
        </p:spPr>
        <p:txBody>
          <a:bodyPr>
            <a:normAutofit/>
          </a:bodyPr>
          <a:lstStyle/>
          <a:p>
            <a:pPr marL="0" indent="0">
              <a:buNone/>
            </a:pPr>
            <a:r>
              <a:rPr lang="en-US" b="1" dirty="0" smtClean="0"/>
              <a:t>Deeplearning4j</a:t>
            </a:r>
          </a:p>
          <a:p>
            <a:pPr marL="0" indent="0">
              <a:buNone/>
            </a:pPr>
            <a:endParaRPr lang="en-US" b="1" dirty="0" smtClean="0"/>
          </a:p>
          <a:p>
            <a:r>
              <a:rPr lang="en-US" dirty="0" smtClean="0"/>
              <a:t>Java-based open-source deep learning library available under the Apache 2.0 license</a:t>
            </a:r>
          </a:p>
          <a:p>
            <a:r>
              <a:rPr lang="en-US" dirty="0"/>
              <a:t>U</a:t>
            </a:r>
            <a:r>
              <a:rPr lang="en-US" dirty="0" smtClean="0"/>
              <a:t>ses an multidimensional array class and provides linear algebra and matrix manipulation support similar to that provided by </a:t>
            </a:r>
            <a:r>
              <a:rPr lang="en-US" dirty="0" err="1" smtClean="0"/>
              <a:t>Numpy</a:t>
            </a:r>
            <a:endParaRPr lang="en-CA" dirty="0"/>
          </a:p>
        </p:txBody>
      </p:sp>
    </p:spTree>
    <p:extLst>
      <p:ext uri="{BB962C8B-B14F-4D97-AF65-F5344CB8AC3E}">
        <p14:creationId xmlns:p14="http://schemas.microsoft.com/office/powerpoint/2010/main" val="32523770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Deep learning </a:t>
            </a:r>
            <a:r>
              <a:rPr lang="en-CA" dirty="0" smtClean="0"/>
              <a:t>software</a:t>
            </a:r>
            <a:endParaRPr lang="en-CA" dirty="0"/>
          </a:p>
        </p:txBody>
      </p:sp>
      <p:sp>
        <p:nvSpPr>
          <p:cNvPr id="3" name="Content Placeholder 2"/>
          <p:cNvSpPr>
            <a:spLocks noGrp="1"/>
          </p:cNvSpPr>
          <p:nvPr>
            <p:ph idx="1"/>
          </p:nvPr>
        </p:nvSpPr>
        <p:spPr>
          <a:xfrm>
            <a:off x="457200" y="1350932"/>
            <a:ext cx="8229600" cy="5507068"/>
          </a:xfrm>
        </p:spPr>
        <p:txBody>
          <a:bodyPr>
            <a:normAutofit fontScale="85000" lnSpcReduction="20000"/>
          </a:bodyPr>
          <a:lstStyle/>
          <a:p>
            <a:pPr marL="0" indent="0">
              <a:buNone/>
            </a:pPr>
            <a:r>
              <a:rPr lang="en-US" b="1" dirty="0" err="1" smtClean="0"/>
              <a:t>Lasagne</a:t>
            </a:r>
            <a:r>
              <a:rPr lang="en-US" b="1" dirty="0" smtClean="0"/>
              <a:t>, </a:t>
            </a:r>
            <a:r>
              <a:rPr lang="en-US" b="1" dirty="0" err="1" smtClean="0"/>
              <a:t>Keras</a:t>
            </a:r>
            <a:r>
              <a:rPr lang="en-US" b="1" dirty="0" smtClean="0"/>
              <a:t> and </a:t>
            </a:r>
            <a:r>
              <a:rPr lang="en-US" b="1" dirty="0" err="1" smtClean="0"/>
              <a:t>cuDNN</a:t>
            </a:r>
            <a:endParaRPr lang="en-US" b="1" dirty="0" smtClean="0"/>
          </a:p>
          <a:p>
            <a:pPr marL="0" indent="0">
              <a:buNone/>
            </a:pPr>
            <a:endParaRPr lang="en-US" b="1" dirty="0"/>
          </a:p>
          <a:p>
            <a:r>
              <a:rPr lang="en-US" dirty="0" err="1" smtClean="0"/>
              <a:t>Lasagne</a:t>
            </a:r>
            <a:r>
              <a:rPr lang="en-US" dirty="0" smtClean="0"/>
              <a:t> </a:t>
            </a:r>
            <a:r>
              <a:rPr lang="en-US" dirty="0"/>
              <a:t>is a lightweight Python library built on top of </a:t>
            </a:r>
            <a:r>
              <a:rPr lang="en-US" dirty="0" err="1"/>
              <a:t>Theano</a:t>
            </a:r>
            <a:r>
              <a:rPr lang="en-US" dirty="0"/>
              <a:t> that simplifies the creation of neural network </a:t>
            </a:r>
            <a:r>
              <a:rPr lang="en-US" dirty="0" smtClean="0"/>
              <a:t>layers</a:t>
            </a:r>
          </a:p>
          <a:p>
            <a:r>
              <a:rPr lang="en-US" dirty="0" smtClean="0"/>
              <a:t>Similarly</a:t>
            </a:r>
            <a:r>
              <a:rPr lang="en-US" dirty="0"/>
              <a:t>, </a:t>
            </a:r>
            <a:r>
              <a:rPr lang="en-US" dirty="0" err="1"/>
              <a:t>Keras</a:t>
            </a:r>
            <a:r>
              <a:rPr lang="en-US" dirty="0"/>
              <a:t> is a Python library that runs on top of either </a:t>
            </a:r>
            <a:r>
              <a:rPr lang="en-US" dirty="0" err="1"/>
              <a:t>Theano</a:t>
            </a:r>
            <a:r>
              <a:rPr lang="en-US" dirty="0"/>
              <a:t> or </a:t>
            </a:r>
            <a:r>
              <a:rPr lang="en-US" dirty="0" err="1"/>
              <a:t>TensorFlow</a:t>
            </a:r>
            <a:r>
              <a:rPr lang="en-US" dirty="0"/>
              <a:t> (</a:t>
            </a:r>
            <a:r>
              <a:rPr lang="en-US" dirty="0" err="1"/>
              <a:t>Chollet</a:t>
            </a:r>
            <a:r>
              <a:rPr lang="en-US" dirty="0"/>
              <a:t>, 2015) that allows one to quickly define a network architecture in terms of layers and also includes functionality for image and text </a:t>
            </a:r>
            <a:r>
              <a:rPr lang="en-US" dirty="0" smtClean="0"/>
              <a:t>preprocessing</a:t>
            </a:r>
          </a:p>
          <a:p>
            <a:r>
              <a:rPr lang="en-US" dirty="0" err="1" smtClean="0"/>
              <a:t>cuDNN</a:t>
            </a:r>
            <a:r>
              <a:rPr lang="en-US" dirty="0" smtClean="0"/>
              <a:t> </a:t>
            </a:r>
            <a:r>
              <a:rPr lang="en-US" dirty="0"/>
              <a:t>is a highly optimized GPU library for NVIDIA units that allows deep learning networks to be trained more </a:t>
            </a:r>
            <a:r>
              <a:rPr lang="en-US" dirty="0" smtClean="0"/>
              <a:t>quickly</a:t>
            </a:r>
          </a:p>
          <a:p>
            <a:pPr lvl="1"/>
            <a:r>
              <a:rPr lang="en-US" dirty="0" smtClean="0"/>
              <a:t>It </a:t>
            </a:r>
            <a:r>
              <a:rPr lang="en-US" dirty="0"/>
              <a:t>can dramatically accelerate the performance of a deep network and is often called by the other packages above.</a:t>
            </a:r>
            <a:endParaRPr lang="en-CA" dirty="0"/>
          </a:p>
          <a:p>
            <a:endParaRPr lang="en-CA" dirty="0"/>
          </a:p>
        </p:txBody>
      </p:sp>
    </p:spTree>
    <p:extLst>
      <p:ext uri="{BB962C8B-B14F-4D97-AF65-F5344CB8AC3E}">
        <p14:creationId xmlns:p14="http://schemas.microsoft.com/office/powerpoint/2010/main" val="28136861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t>Weka</a:t>
            </a:r>
            <a:r>
              <a:rPr lang="en-CA" dirty="0" smtClean="0"/>
              <a:t> support for deep learning </a:t>
            </a:r>
            <a:endParaRPr lang="en-CA"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a:t>Deep learning can be implemented in WEKA using three methods:</a:t>
            </a:r>
            <a:endParaRPr lang="en-CA" dirty="0"/>
          </a:p>
          <a:p>
            <a:pPr marL="0" indent="0">
              <a:buNone/>
            </a:pPr>
            <a:endParaRPr lang="en-CA" dirty="0"/>
          </a:p>
          <a:p>
            <a:pPr lvl="0"/>
            <a:r>
              <a:rPr lang="en-US" dirty="0"/>
              <a:t>With the wrapper classifiers for the third-party </a:t>
            </a:r>
            <a:r>
              <a:rPr lang="en-US" i="1" dirty="0" err="1"/>
              <a:t>DeepLearningForJ</a:t>
            </a:r>
            <a:r>
              <a:rPr lang="en-US" dirty="0"/>
              <a:t> package that are available in the </a:t>
            </a:r>
            <a:r>
              <a:rPr lang="en-US" i="1" dirty="0" err="1"/>
              <a:t>deepLearningForJ</a:t>
            </a:r>
            <a:r>
              <a:rPr lang="en-US" dirty="0"/>
              <a:t> package</a:t>
            </a:r>
            <a:endParaRPr lang="en-CA" dirty="0"/>
          </a:p>
          <a:p>
            <a:pPr lvl="0"/>
            <a:r>
              <a:rPr lang="en-US" dirty="0"/>
              <a:t>Using the </a:t>
            </a:r>
            <a:r>
              <a:rPr lang="en-US" dirty="0" err="1"/>
              <a:t>MLRClassifier</a:t>
            </a:r>
            <a:r>
              <a:rPr lang="en-US" dirty="0"/>
              <a:t> from the </a:t>
            </a:r>
            <a:r>
              <a:rPr lang="en-US" i="1" dirty="0" err="1"/>
              <a:t>RPlugin</a:t>
            </a:r>
            <a:r>
              <a:rPr lang="en-US" dirty="0"/>
              <a:t> package to exploit deep learning implementations in R</a:t>
            </a:r>
            <a:endParaRPr lang="en-CA" dirty="0"/>
          </a:p>
          <a:p>
            <a:pPr lvl="0"/>
            <a:r>
              <a:rPr lang="en-US" dirty="0"/>
              <a:t>By accessing Python-based deep learning libraries using the </a:t>
            </a:r>
            <a:r>
              <a:rPr lang="en-US" i="1" dirty="0" err="1"/>
              <a:t>PyScript</a:t>
            </a:r>
            <a:r>
              <a:rPr lang="en-US" dirty="0"/>
              <a:t> package</a:t>
            </a:r>
            <a:endParaRPr lang="en-CA" dirty="0"/>
          </a:p>
          <a:p>
            <a:endParaRPr lang="en-CA" dirty="0"/>
          </a:p>
        </p:txBody>
      </p:sp>
    </p:spTree>
    <p:extLst>
      <p:ext uri="{BB962C8B-B14F-4D97-AF65-F5344CB8AC3E}">
        <p14:creationId xmlns:p14="http://schemas.microsoft.com/office/powerpoint/2010/main" val="12662636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Deep neural network architectures</a:t>
            </a:r>
            <a:endParaRPr lang="en-CA" dirty="0"/>
          </a:p>
        </p:txBody>
      </p:sp>
      <p:sp>
        <p:nvSpPr>
          <p:cNvPr id="3" name="Content Placeholder 2"/>
          <p:cNvSpPr>
            <a:spLocks noGrp="1"/>
          </p:cNvSpPr>
          <p:nvPr>
            <p:ph idx="1"/>
          </p:nvPr>
        </p:nvSpPr>
        <p:spPr>
          <a:xfrm>
            <a:off x="457200" y="1212872"/>
            <a:ext cx="8543574" cy="5054933"/>
          </a:xfrm>
        </p:spPr>
        <p:txBody>
          <a:bodyPr>
            <a:normAutofit fontScale="92500" lnSpcReduction="20000"/>
          </a:bodyPr>
          <a:lstStyle/>
          <a:p>
            <a:r>
              <a:rPr lang="en-US" dirty="0"/>
              <a:t>C</a:t>
            </a:r>
            <a:r>
              <a:rPr lang="en-US" dirty="0" smtClean="0"/>
              <a:t>ompose </a:t>
            </a:r>
            <a:r>
              <a:rPr lang="en-US" dirty="0"/>
              <a:t>computations performed by many </a:t>
            </a:r>
            <a:r>
              <a:rPr lang="en-US" dirty="0" smtClean="0"/>
              <a:t>layers </a:t>
            </a:r>
          </a:p>
          <a:p>
            <a:r>
              <a:rPr lang="en-US" dirty="0" smtClean="0"/>
              <a:t>Denoting </a:t>
            </a:r>
            <a:r>
              <a:rPr lang="en-US" dirty="0"/>
              <a:t>the output of hidden layers by </a:t>
            </a:r>
            <a:r>
              <a:rPr lang="en-US" b="1" dirty="0"/>
              <a:t>h</a:t>
            </a:r>
            <a:r>
              <a:rPr lang="en-US" baseline="30000" dirty="0"/>
              <a:t>(</a:t>
            </a:r>
            <a:r>
              <a:rPr lang="en-US" i="1" baseline="30000" dirty="0"/>
              <a:t>l</a:t>
            </a:r>
            <a:r>
              <a:rPr lang="en-US" baseline="30000" dirty="0"/>
              <a:t>)</a:t>
            </a:r>
            <a:r>
              <a:rPr lang="en-US" dirty="0"/>
              <a:t>(</a:t>
            </a:r>
            <a:r>
              <a:rPr lang="en-US" b="1" dirty="0"/>
              <a:t>x</a:t>
            </a:r>
            <a:r>
              <a:rPr lang="en-US" dirty="0"/>
              <a:t>), the computation for a network with </a:t>
            </a:r>
            <a:r>
              <a:rPr lang="en-US" i="1" dirty="0"/>
              <a:t>L</a:t>
            </a:r>
            <a:r>
              <a:rPr lang="en-US" dirty="0"/>
              <a:t> hidden layers is</a:t>
            </a:r>
            <a:r>
              <a:rPr lang="en-US" dirty="0" smtClean="0"/>
              <a:t>:</a:t>
            </a:r>
          </a:p>
          <a:p>
            <a:endParaRPr lang="en-US" dirty="0"/>
          </a:p>
          <a:p>
            <a:endParaRPr lang="en-US" dirty="0" smtClean="0"/>
          </a:p>
          <a:p>
            <a:r>
              <a:rPr lang="en-US" dirty="0" smtClean="0"/>
              <a:t>Where </a:t>
            </a:r>
            <a:r>
              <a:rPr lang="en-US" i="1" dirty="0"/>
              <a:t>pre-activation </a:t>
            </a:r>
            <a:r>
              <a:rPr lang="en-US" i="1" dirty="0" smtClean="0"/>
              <a:t>functions</a:t>
            </a:r>
            <a:r>
              <a:rPr lang="en-US" dirty="0" smtClean="0"/>
              <a:t> </a:t>
            </a:r>
            <a:r>
              <a:rPr lang="en-US" b="1" dirty="0"/>
              <a:t>a</a:t>
            </a:r>
            <a:r>
              <a:rPr lang="en-US" baseline="30000" dirty="0"/>
              <a:t>(</a:t>
            </a:r>
            <a:r>
              <a:rPr lang="en-US" i="1" baseline="30000" dirty="0"/>
              <a:t>l</a:t>
            </a:r>
            <a:r>
              <a:rPr lang="en-US" baseline="30000" dirty="0"/>
              <a:t>)</a:t>
            </a:r>
            <a:r>
              <a:rPr lang="en-US" dirty="0"/>
              <a:t>(</a:t>
            </a:r>
            <a:r>
              <a:rPr lang="en-US" b="1" dirty="0"/>
              <a:t>x</a:t>
            </a:r>
            <a:r>
              <a:rPr lang="en-US" dirty="0"/>
              <a:t>) </a:t>
            </a:r>
            <a:r>
              <a:rPr lang="en-US" dirty="0" smtClean="0"/>
              <a:t>are typically linear, of the form                                 with matrix </a:t>
            </a:r>
            <a:r>
              <a:rPr lang="en-US" b="1" dirty="0"/>
              <a:t>W</a:t>
            </a:r>
            <a:r>
              <a:rPr lang="en-US" baseline="30000" dirty="0"/>
              <a:t>(</a:t>
            </a:r>
            <a:r>
              <a:rPr lang="en-US" i="1" baseline="30000" dirty="0"/>
              <a:t>l</a:t>
            </a:r>
            <a:r>
              <a:rPr lang="en-US" baseline="30000" dirty="0"/>
              <a:t>)</a:t>
            </a:r>
            <a:r>
              <a:rPr lang="en-US" dirty="0"/>
              <a:t> </a:t>
            </a:r>
            <a:r>
              <a:rPr lang="en-US" dirty="0" smtClean="0"/>
              <a:t>and </a:t>
            </a:r>
            <a:r>
              <a:rPr lang="en-US" dirty="0"/>
              <a:t>bias </a:t>
            </a:r>
            <a:r>
              <a:rPr lang="en-US" b="1" dirty="0"/>
              <a:t>b</a:t>
            </a:r>
            <a:r>
              <a:rPr lang="en-US" baseline="30000" dirty="0"/>
              <a:t>(</a:t>
            </a:r>
            <a:r>
              <a:rPr lang="en-US" i="1" baseline="30000" dirty="0" smtClean="0"/>
              <a:t>l</a:t>
            </a:r>
            <a:r>
              <a:rPr lang="en-US" baseline="30000" dirty="0" smtClean="0"/>
              <a:t>)</a:t>
            </a:r>
            <a:r>
              <a:rPr lang="en-US" dirty="0" smtClean="0"/>
              <a:t> </a:t>
            </a:r>
          </a:p>
          <a:p>
            <a:r>
              <a:rPr lang="en-US" dirty="0" smtClean="0"/>
              <a:t>This formulation can be expressed using a single parameter matrix </a:t>
            </a:r>
            <a:r>
              <a:rPr lang="en-US" dirty="0" err="1"/>
              <a:t>θ</a:t>
            </a:r>
            <a:r>
              <a:rPr lang="en-CA" dirty="0"/>
              <a:t> </a:t>
            </a:r>
            <a:r>
              <a:rPr lang="en-CA" dirty="0" smtClean="0"/>
              <a:t>with the trick of defining     as x with a 1 appended  to the end of the vector; we then have</a:t>
            </a:r>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3687818956"/>
              </p:ext>
            </p:extLst>
          </p:nvPr>
        </p:nvGraphicFramePr>
        <p:xfrm>
          <a:off x="1262218" y="2483419"/>
          <a:ext cx="6705600" cy="914400"/>
        </p:xfrm>
        <a:graphic>
          <a:graphicData uri="http://schemas.openxmlformats.org/presentationml/2006/ole">
            <mc:AlternateContent xmlns:mc="http://schemas.openxmlformats.org/markup-compatibility/2006">
              <mc:Choice xmlns:v="urn:schemas-microsoft-com:vml" Requires="v">
                <p:oleObj spid="_x0000_s430412" name="Equation" r:id="rId3" imgW="3352800" imgH="457200" progId="Equation.3">
                  <p:embed/>
                </p:oleObj>
              </mc:Choice>
              <mc:Fallback>
                <p:oleObj name="Equation" r:id="rId3" imgW="3352800" imgH="457200" progId="Equation.3">
                  <p:embed/>
                  <p:pic>
                    <p:nvPicPr>
                      <p:cNvPr id="0" name=""/>
                      <p:cNvPicPr/>
                      <p:nvPr/>
                    </p:nvPicPr>
                    <p:blipFill>
                      <a:blip r:embed="rId4"/>
                      <a:stretch>
                        <a:fillRect/>
                      </a:stretch>
                    </p:blipFill>
                    <p:spPr>
                      <a:xfrm>
                        <a:off x="1262218" y="2483419"/>
                        <a:ext cx="6705600" cy="9144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395171233"/>
              </p:ext>
            </p:extLst>
          </p:nvPr>
        </p:nvGraphicFramePr>
        <p:xfrm>
          <a:off x="3054905" y="5727128"/>
          <a:ext cx="3606800" cy="965200"/>
        </p:xfrm>
        <a:graphic>
          <a:graphicData uri="http://schemas.openxmlformats.org/presentationml/2006/ole">
            <mc:AlternateContent xmlns:mc="http://schemas.openxmlformats.org/markup-compatibility/2006">
              <mc:Choice xmlns:v="urn:schemas-microsoft-com:vml" Requires="v">
                <p:oleObj spid="_x0000_s430413" name="Equation" r:id="rId5" imgW="1803400" imgH="482600" progId="Equation.3">
                  <p:embed/>
                </p:oleObj>
              </mc:Choice>
              <mc:Fallback>
                <p:oleObj name="Equation" r:id="rId5" imgW="1803400" imgH="482600" progId="Equation.3">
                  <p:embed/>
                  <p:pic>
                    <p:nvPicPr>
                      <p:cNvPr id="0" name=""/>
                      <p:cNvPicPr/>
                      <p:nvPr/>
                    </p:nvPicPr>
                    <p:blipFill>
                      <a:blip r:embed="rId6"/>
                      <a:stretch>
                        <a:fillRect/>
                      </a:stretch>
                    </p:blipFill>
                    <p:spPr>
                      <a:xfrm>
                        <a:off x="3054905" y="5727128"/>
                        <a:ext cx="3606800" cy="9652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520646855"/>
              </p:ext>
            </p:extLst>
          </p:nvPr>
        </p:nvGraphicFramePr>
        <p:xfrm>
          <a:off x="3851830" y="3765889"/>
          <a:ext cx="2438400" cy="457200"/>
        </p:xfrm>
        <a:graphic>
          <a:graphicData uri="http://schemas.openxmlformats.org/presentationml/2006/ole">
            <mc:AlternateContent xmlns:mc="http://schemas.openxmlformats.org/markup-compatibility/2006">
              <mc:Choice xmlns:v="urn:schemas-microsoft-com:vml" Requires="v">
                <p:oleObj spid="_x0000_s430414" name="Equation" r:id="rId7" imgW="1219200" imgH="228600" progId="Equation.3">
                  <p:embed/>
                </p:oleObj>
              </mc:Choice>
              <mc:Fallback>
                <p:oleObj name="Equation" r:id="rId7" imgW="1219200" imgH="228600" progId="Equation.3">
                  <p:embed/>
                  <p:pic>
                    <p:nvPicPr>
                      <p:cNvPr id="0" name=""/>
                      <p:cNvPicPr/>
                      <p:nvPr/>
                    </p:nvPicPr>
                    <p:blipFill>
                      <a:blip r:embed="rId8"/>
                      <a:stretch>
                        <a:fillRect/>
                      </a:stretch>
                    </p:blipFill>
                    <p:spPr>
                      <a:xfrm>
                        <a:off x="3851830" y="3765889"/>
                        <a:ext cx="2438400" cy="4572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2097811609"/>
              </p:ext>
            </p:extLst>
          </p:nvPr>
        </p:nvGraphicFramePr>
        <p:xfrm>
          <a:off x="7854623" y="4969171"/>
          <a:ext cx="285750" cy="400050"/>
        </p:xfrm>
        <a:graphic>
          <a:graphicData uri="http://schemas.openxmlformats.org/presentationml/2006/ole">
            <mc:AlternateContent xmlns:mc="http://schemas.openxmlformats.org/markup-compatibility/2006">
              <mc:Choice xmlns:v="urn:schemas-microsoft-com:vml" Requires="v">
                <p:oleObj spid="_x0000_s430415" name="Equation" r:id="rId9" imgW="127000" imgH="177800" progId="Equation.3">
                  <p:embed/>
                </p:oleObj>
              </mc:Choice>
              <mc:Fallback>
                <p:oleObj name="Equation" r:id="rId9" imgW="127000" imgH="177800" progId="Equation.3">
                  <p:embed/>
                  <p:pic>
                    <p:nvPicPr>
                      <p:cNvPr id="0" name=""/>
                      <p:cNvPicPr/>
                      <p:nvPr/>
                    </p:nvPicPr>
                    <p:blipFill>
                      <a:blip r:embed="rId10"/>
                      <a:stretch>
                        <a:fillRect/>
                      </a:stretch>
                    </p:blipFill>
                    <p:spPr>
                      <a:xfrm>
                        <a:off x="7854623" y="4969171"/>
                        <a:ext cx="285750" cy="400050"/>
                      </a:xfrm>
                      <a:prstGeom prst="rect">
                        <a:avLst/>
                      </a:prstGeom>
                    </p:spPr>
                  </p:pic>
                </p:oleObj>
              </mc:Fallback>
            </mc:AlternateContent>
          </a:graphicData>
        </a:graphic>
      </p:graphicFrame>
    </p:spTree>
    <p:extLst>
      <p:ext uri="{BB962C8B-B14F-4D97-AF65-F5344CB8AC3E}">
        <p14:creationId xmlns:p14="http://schemas.microsoft.com/office/powerpoint/2010/main" val="17149391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8"/>
            <a:ext cx="8229600" cy="1143000"/>
          </a:xfrm>
        </p:spPr>
        <p:txBody>
          <a:bodyPr/>
          <a:lstStyle/>
          <a:p>
            <a:r>
              <a:rPr lang="en-CA" dirty="0" smtClean="0"/>
              <a:t>Deep </a:t>
            </a:r>
            <a:r>
              <a:rPr lang="en-CA" dirty="0" err="1" smtClean="0"/>
              <a:t>feedforward</a:t>
            </a:r>
            <a:r>
              <a:rPr lang="en-CA" dirty="0" smtClean="0"/>
              <a:t> networks</a:t>
            </a:r>
            <a:endParaRPr lang="en-CA" dirty="0"/>
          </a:p>
        </p:txBody>
      </p:sp>
      <p:pic>
        <p:nvPicPr>
          <p:cNvPr id="4" name="Content Placeholder 3"/>
          <p:cNvPicPr>
            <a:picLocks noGrp="1" noChangeAspect="1"/>
          </p:cNvPicPr>
          <p:nvPr>
            <p:ph idx="1"/>
          </p:nvPr>
        </p:nvPicPr>
        <p:blipFill rotWithShape="1">
          <a:blip r:embed="rId2"/>
          <a:srcRect t="-1362" b="-244"/>
          <a:stretch/>
        </p:blipFill>
        <p:spPr>
          <a:xfrm>
            <a:off x="1814735" y="1076237"/>
            <a:ext cx="5618955" cy="4486870"/>
          </a:xfrm>
        </p:spPr>
      </p:pic>
      <p:sp>
        <p:nvSpPr>
          <p:cNvPr id="5" name="TextBox 4"/>
          <p:cNvSpPr txBox="1"/>
          <p:nvPr/>
        </p:nvSpPr>
        <p:spPr>
          <a:xfrm>
            <a:off x="279635" y="5618935"/>
            <a:ext cx="8407165" cy="1200329"/>
          </a:xfrm>
          <a:prstGeom prst="rect">
            <a:avLst/>
          </a:prstGeom>
          <a:noFill/>
        </p:spPr>
        <p:txBody>
          <a:bodyPr wrap="square" rtlCol="0">
            <a:spAutoFit/>
          </a:bodyPr>
          <a:lstStyle/>
          <a:p>
            <a:pPr marL="285750" indent="-285750">
              <a:buFont typeface="Arial"/>
              <a:buChar char="•"/>
            </a:pPr>
            <a:r>
              <a:rPr lang="en-US" dirty="0" smtClean="0"/>
              <a:t>Unlike Bayesian </a:t>
            </a:r>
            <a:r>
              <a:rPr lang="en-US" dirty="0"/>
              <a:t>networks </a:t>
            </a:r>
            <a:r>
              <a:rPr lang="en-US" dirty="0" smtClean="0"/>
              <a:t>the </a:t>
            </a:r>
            <a:r>
              <a:rPr lang="en-US" dirty="0"/>
              <a:t>hidden units here are </a:t>
            </a:r>
            <a:r>
              <a:rPr lang="en-US" i="1" dirty="0"/>
              <a:t>intermediate deterministic </a:t>
            </a:r>
            <a:r>
              <a:rPr lang="en-US" i="1" dirty="0" smtClean="0"/>
              <a:t>computations </a:t>
            </a:r>
            <a:r>
              <a:rPr lang="en-US" dirty="0" smtClean="0"/>
              <a:t>not random variables, </a:t>
            </a:r>
            <a:r>
              <a:rPr lang="en-US" dirty="0"/>
              <a:t>which is why they are not represented as </a:t>
            </a:r>
            <a:r>
              <a:rPr lang="en-US" dirty="0" smtClean="0"/>
              <a:t>circles </a:t>
            </a:r>
          </a:p>
          <a:p>
            <a:pPr marL="285750" indent="-285750">
              <a:buFont typeface="Arial"/>
              <a:buChar char="•"/>
            </a:pPr>
            <a:r>
              <a:rPr lang="en-US" dirty="0" smtClean="0"/>
              <a:t>However</a:t>
            </a:r>
            <a:r>
              <a:rPr lang="en-US" dirty="0"/>
              <a:t>, the output variables </a:t>
            </a:r>
            <a:r>
              <a:rPr lang="en-US" i="1" dirty="0" err="1"/>
              <a:t>y</a:t>
            </a:r>
            <a:r>
              <a:rPr lang="en-US" i="1" baseline="-25000" dirty="0" err="1"/>
              <a:t>k</a:t>
            </a:r>
            <a:r>
              <a:rPr lang="en-US" dirty="0"/>
              <a:t> are drawn as circles because they can be formulated </a:t>
            </a:r>
            <a:r>
              <a:rPr lang="en-US" dirty="0" smtClean="0"/>
              <a:t>probabilistically </a:t>
            </a:r>
            <a:endParaRPr lang="en-CA" dirty="0"/>
          </a:p>
        </p:txBody>
      </p:sp>
    </p:spTree>
    <p:extLst>
      <p:ext uri="{BB962C8B-B14F-4D97-AF65-F5344CB8AC3E}">
        <p14:creationId xmlns:p14="http://schemas.microsoft.com/office/powerpoint/2010/main" val="4029624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Activation functions</a:t>
            </a:r>
            <a:endParaRPr lang="en-CA" dirty="0"/>
          </a:p>
        </p:txBody>
      </p:sp>
      <p:sp>
        <p:nvSpPr>
          <p:cNvPr id="3" name="Content Placeholder 2"/>
          <p:cNvSpPr>
            <a:spLocks noGrp="1"/>
          </p:cNvSpPr>
          <p:nvPr>
            <p:ph idx="1"/>
          </p:nvPr>
        </p:nvSpPr>
        <p:spPr>
          <a:xfrm>
            <a:off x="457200" y="1350931"/>
            <a:ext cx="8229600" cy="5331045"/>
          </a:xfrm>
        </p:spPr>
        <p:txBody>
          <a:bodyPr>
            <a:normAutofit fontScale="77500" lnSpcReduction="20000"/>
          </a:bodyPr>
          <a:lstStyle/>
          <a:p>
            <a:r>
              <a:rPr lang="en-US" dirty="0"/>
              <a:t>Activation </a:t>
            </a:r>
            <a:r>
              <a:rPr lang="en-US" dirty="0" smtClean="0"/>
              <a:t>functions, </a:t>
            </a:r>
            <a:r>
              <a:rPr lang="en-US" b="1" dirty="0"/>
              <a:t>h</a:t>
            </a:r>
            <a:r>
              <a:rPr lang="en-US" baseline="30000" dirty="0"/>
              <a:t>(</a:t>
            </a:r>
            <a:r>
              <a:rPr lang="en-US" i="1" baseline="30000" dirty="0"/>
              <a:t>l</a:t>
            </a:r>
            <a:r>
              <a:rPr lang="en-US" baseline="30000" dirty="0"/>
              <a:t>)</a:t>
            </a:r>
            <a:r>
              <a:rPr lang="en-US" dirty="0"/>
              <a:t>(</a:t>
            </a:r>
            <a:r>
              <a:rPr lang="en-US" b="1" dirty="0"/>
              <a:t>x</a:t>
            </a:r>
            <a:r>
              <a:rPr lang="en-US" dirty="0" smtClean="0"/>
              <a:t>) generally </a:t>
            </a:r>
            <a:r>
              <a:rPr lang="en-US" dirty="0"/>
              <a:t>operate on the pre-activation vectors in an </a:t>
            </a:r>
            <a:r>
              <a:rPr lang="en-US" i="1" dirty="0"/>
              <a:t>element-wise</a:t>
            </a:r>
            <a:r>
              <a:rPr lang="en-US" dirty="0"/>
              <a:t> </a:t>
            </a:r>
            <a:r>
              <a:rPr lang="en-US" dirty="0" smtClean="0"/>
              <a:t>fashion</a:t>
            </a:r>
          </a:p>
          <a:p>
            <a:r>
              <a:rPr lang="en-US" dirty="0"/>
              <a:t>While sigmoid functions have been popular, the hyperbolic tangent function is sometimes preferred, partly because it has a steady state at </a:t>
            </a:r>
            <a:r>
              <a:rPr lang="en-US" dirty="0" smtClean="0"/>
              <a:t>0</a:t>
            </a:r>
          </a:p>
          <a:p>
            <a:r>
              <a:rPr lang="en-US" dirty="0" smtClean="0"/>
              <a:t>More recently </a:t>
            </a:r>
            <a:r>
              <a:rPr lang="en-US" dirty="0"/>
              <a:t>the </a:t>
            </a:r>
            <a:r>
              <a:rPr lang="en-US" i="1" dirty="0"/>
              <a:t>rectify</a:t>
            </a:r>
            <a:r>
              <a:rPr lang="en-US" dirty="0"/>
              <a:t>() function or rectified linear </a:t>
            </a:r>
            <a:r>
              <a:rPr lang="en-US" dirty="0" smtClean="0"/>
              <a:t>units (</a:t>
            </a:r>
            <a:r>
              <a:rPr lang="en-US" dirty="0" err="1" smtClean="0"/>
              <a:t>ReLUs</a:t>
            </a:r>
            <a:r>
              <a:rPr lang="en-US" dirty="0" smtClean="0"/>
              <a:t>) </a:t>
            </a:r>
            <a:r>
              <a:rPr lang="en-US" dirty="0"/>
              <a:t>have been found to yield superior results in many different </a:t>
            </a:r>
            <a:r>
              <a:rPr lang="en-US" dirty="0" smtClean="0"/>
              <a:t>settings</a:t>
            </a:r>
          </a:p>
          <a:p>
            <a:pPr lvl="1"/>
            <a:r>
              <a:rPr lang="en-US" dirty="0" smtClean="0"/>
              <a:t>Since </a:t>
            </a:r>
            <a:r>
              <a:rPr lang="en-US" dirty="0" err="1" smtClean="0"/>
              <a:t>ReLUs</a:t>
            </a:r>
            <a:r>
              <a:rPr lang="en-US" dirty="0" smtClean="0"/>
              <a:t> are </a:t>
            </a:r>
            <a:r>
              <a:rPr lang="en-US" dirty="0"/>
              <a:t>0 for negative argument values, some units in the model will yield activations that are 0, giving a </a:t>
            </a:r>
            <a:r>
              <a:rPr lang="en-US" dirty="0" smtClean="0"/>
              <a:t>sparseness </a:t>
            </a:r>
            <a:r>
              <a:rPr lang="en-US" dirty="0"/>
              <a:t>property that is useful in many </a:t>
            </a:r>
            <a:r>
              <a:rPr lang="en-US" dirty="0" smtClean="0"/>
              <a:t>contexts</a:t>
            </a:r>
          </a:p>
          <a:p>
            <a:pPr lvl="1"/>
            <a:r>
              <a:rPr lang="en-US" dirty="0"/>
              <a:t>T</a:t>
            </a:r>
            <a:r>
              <a:rPr lang="en-US" dirty="0" smtClean="0"/>
              <a:t>he </a:t>
            </a:r>
            <a:r>
              <a:rPr lang="en-US" dirty="0"/>
              <a:t>gradient is particularly simple—either 0 or </a:t>
            </a:r>
            <a:r>
              <a:rPr lang="en-US" dirty="0" smtClean="0"/>
              <a:t>1</a:t>
            </a:r>
            <a:endParaRPr lang="en-US" dirty="0"/>
          </a:p>
          <a:p>
            <a:pPr lvl="1"/>
            <a:r>
              <a:rPr lang="en-US" dirty="0" smtClean="0"/>
              <a:t>This helps </a:t>
            </a:r>
            <a:r>
              <a:rPr lang="en-US" dirty="0"/>
              <a:t>address the </a:t>
            </a:r>
            <a:r>
              <a:rPr lang="en-US" i="1" dirty="0" smtClean="0"/>
              <a:t>exploding </a:t>
            </a:r>
            <a:r>
              <a:rPr lang="en-US" i="1" dirty="0"/>
              <a:t>gradient </a:t>
            </a:r>
            <a:r>
              <a:rPr lang="en-US" i="1" dirty="0" smtClean="0"/>
              <a:t>problem</a:t>
            </a:r>
          </a:p>
          <a:p>
            <a:r>
              <a:rPr lang="en-US" dirty="0" smtClean="0"/>
              <a:t>A number of software packages make </a:t>
            </a:r>
            <a:r>
              <a:rPr lang="en-US" dirty="0"/>
              <a:t>it easy to use a variety of activation </a:t>
            </a:r>
            <a:r>
              <a:rPr lang="en-US" dirty="0" smtClean="0"/>
              <a:t>functions, determining gradients automatically </a:t>
            </a:r>
            <a:r>
              <a:rPr lang="en-US" dirty="0"/>
              <a:t>using symbolic </a:t>
            </a:r>
            <a:r>
              <a:rPr lang="en-US" dirty="0" smtClean="0"/>
              <a:t>computations</a:t>
            </a:r>
            <a:endParaRPr lang="en-CA" dirty="0"/>
          </a:p>
        </p:txBody>
      </p:sp>
    </p:spTree>
    <p:extLst>
      <p:ext uri="{BB962C8B-B14F-4D97-AF65-F5344CB8AC3E}">
        <p14:creationId xmlns:p14="http://schemas.microsoft.com/office/powerpoint/2010/main" val="35175569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600"/>
            <a:ext cx="8229600" cy="1143000"/>
          </a:xfrm>
        </p:spPr>
        <p:txBody>
          <a:bodyPr/>
          <a:lstStyle/>
          <a:p>
            <a:r>
              <a:rPr lang="en-CA" dirty="0" smtClean="0"/>
              <a:t>Activation functions</a:t>
            </a:r>
            <a:endParaRPr lang="en-CA" dirty="0"/>
          </a:p>
        </p:txBody>
      </p:sp>
      <p:pic>
        <p:nvPicPr>
          <p:cNvPr id="4" name="Picture 3"/>
          <p:cNvPicPr>
            <a:picLocks noChangeAspect="1"/>
          </p:cNvPicPr>
          <p:nvPr/>
        </p:nvPicPr>
        <p:blipFill>
          <a:blip r:embed="rId2"/>
          <a:stretch>
            <a:fillRect/>
          </a:stretch>
        </p:blipFill>
        <p:spPr>
          <a:xfrm>
            <a:off x="980144" y="1063043"/>
            <a:ext cx="7154096" cy="5698321"/>
          </a:xfrm>
          <a:prstGeom prst="rect">
            <a:avLst/>
          </a:prstGeom>
        </p:spPr>
      </p:pic>
    </p:spTree>
    <p:extLst>
      <p:ext uri="{BB962C8B-B14F-4D97-AF65-F5344CB8AC3E}">
        <p14:creationId xmlns:p14="http://schemas.microsoft.com/office/powerpoint/2010/main" val="1478987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365393" y="1101562"/>
            <a:ext cx="8570133" cy="5802335"/>
          </a:xfrm>
        </p:spPr>
        <p:txBody>
          <a:bodyPr>
            <a:normAutofit fontScale="85000" lnSpcReduction="10000"/>
          </a:bodyPr>
          <a:lstStyle/>
          <a:p>
            <a:r>
              <a:rPr lang="en-US" dirty="0"/>
              <a:t>The </a:t>
            </a:r>
            <a:r>
              <a:rPr lang="en-US" dirty="0" err="1"/>
              <a:t>backpropagation</a:t>
            </a:r>
            <a:r>
              <a:rPr lang="en-US" dirty="0"/>
              <a:t> algorithm has been known in close to its current form since </a:t>
            </a:r>
            <a:r>
              <a:rPr lang="en-US" dirty="0" err="1"/>
              <a:t>Werbos</a:t>
            </a:r>
            <a:r>
              <a:rPr lang="en-US" dirty="0"/>
              <a:t> (1974)’s PhD </a:t>
            </a:r>
            <a:r>
              <a:rPr lang="en-US" dirty="0" smtClean="0"/>
              <a:t>thesis </a:t>
            </a:r>
          </a:p>
          <a:p>
            <a:r>
              <a:rPr lang="en-US" dirty="0"/>
              <a:t>I</a:t>
            </a:r>
            <a:r>
              <a:rPr lang="en-US" dirty="0" smtClean="0"/>
              <a:t>n </a:t>
            </a:r>
            <a:r>
              <a:rPr lang="en-US" dirty="0"/>
              <a:t>his extensive literature review of deep learning, </a:t>
            </a:r>
            <a:r>
              <a:rPr lang="en-US" dirty="0" err="1"/>
              <a:t>Schmidhuber</a:t>
            </a:r>
            <a:r>
              <a:rPr lang="en-US" dirty="0"/>
              <a:t> (2015) traces key elements of the algorithm back even further. </a:t>
            </a:r>
            <a:endParaRPr lang="en-US" dirty="0" smtClean="0"/>
          </a:p>
          <a:p>
            <a:pPr lvl="1"/>
            <a:r>
              <a:rPr lang="en-US" dirty="0" smtClean="0"/>
              <a:t>He </a:t>
            </a:r>
            <a:r>
              <a:rPr lang="en-US" dirty="0"/>
              <a:t>also traces the idea of “deep networks” back to the work of </a:t>
            </a:r>
            <a:r>
              <a:rPr lang="en-US" dirty="0" err="1"/>
              <a:t>Ivakhnenko</a:t>
            </a:r>
            <a:r>
              <a:rPr lang="en-US" dirty="0"/>
              <a:t> and </a:t>
            </a:r>
            <a:r>
              <a:rPr lang="en-US" dirty="0" err="1"/>
              <a:t>Lapa</a:t>
            </a:r>
            <a:r>
              <a:rPr lang="en-US" dirty="0"/>
              <a:t> (1965). </a:t>
            </a:r>
            <a:endParaRPr lang="en-US" dirty="0" smtClean="0"/>
          </a:p>
          <a:p>
            <a:r>
              <a:rPr lang="en-US" dirty="0" smtClean="0"/>
              <a:t>The </a:t>
            </a:r>
            <a:r>
              <a:rPr lang="en-US" dirty="0"/>
              <a:t>popularity of neural network techniques has gone through several cycles and while some factors are social, there are important technical reasons behind the trends. </a:t>
            </a:r>
            <a:endParaRPr lang="en-US" dirty="0" smtClean="0"/>
          </a:p>
          <a:p>
            <a:r>
              <a:rPr lang="en-US" dirty="0"/>
              <a:t>A single-layer neural network cannot solve the XOR problem, a failing that was derided by </a:t>
            </a:r>
            <a:r>
              <a:rPr lang="en-US" dirty="0" err="1"/>
              <a:t>Minsky</a:t>
            </a:r>
            <a:r>
              <a:rPr lang="en-US" dirty="0"/>
              <a:t> and </a:t>
            </a:r>
            <a:r>
              <a:rPr lang="en-US" dirty="0" err="1"/>
              <a:t>Papert</a:t>
            </a:r>
            <a:r>
              <a:rPr lang="en-US" dirty="0"/>
              <a:t> (1969) and which stymied neural network development in the following decades. </a:t>
            </a:r>
            <a:endParaRPr lang="en-CA" dirty="0"/>
          </a:p>
          <a:p>
            <a:endParaRPr lang="en-CA" dirty="0"/>
          </a:p>
        </p:txBody>
      </p:sp>
    </p:spTree>
    <p:extLst>
      <p:ext uri="{BB962C8B-B14F-4D97-AF65-F5344CB8AC3E}">
        <p14:creationId xmlns:p14="http://schemas.microsoft.com/office/powerpoint/2010/main" val="26108960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457200" y="1040366"/>
            <a:ext cx="8229600" cy="5817634"/>
          </a:xfrm>
        </p:spPr>
        <p:txBody>
          <a:bodyPr>
            <a:normAutofit fontScale="77500" lnSpcReduction="20000"/>
          </a:bodyPr>
          <a:lstStyle/>
          <a:p>
            <a:r>
              <a:rPr lang="en-US" dirty="0"/>
              <a:t>I</a:t>
            </a:r>
            <a:r>
              <a:rPr lang="en-US" dirty="0" smtClean="0"/>
              <a:t>t </a:t>
            </a:r>
            <a:r>
              <a:rPr lang="en-US" dirty="0"/>
              <a:t>is well known that networks with one additional layer can approximate any function (</a:t>
            </a:r>
            <a:r>
              <a:rPr lang="en-US" dirty="0" err="1"/>
              <a:t>Cybenko</a:t>
            </a:r>
            <a:r>
              <a:rPr lang="en-US" dirty="0"/>
              <a:t>, 1989; </a:t>
            </a:r>
            <a:r>
              <a:rPr lang="en-US" dirty="0" err="1"/>
              <a:t>Hornik</a:t>
            </a:r>
            <a:r>
              <a:rPr lang="en-US" dirty="0"/>
              <a:t>, 1991), and </a:t>
            </a:r>
            <a:r>
              <a:rPr lang="en-US" dirty="0" err="1"/>
              <a:t>Rumelhart</a:t>
            </a:r>
            <a:r>
              <a:rPr lang="en-US" dirty="0"/>
              <a:t> et al. (1986)’s influential work re-popularized neural network methods for a while. </a:t>
            </a:r>
            <a:endParaRPr lang="en-US" dirty="0" smtClean="0"/>
          </a:p>
          <a:p>
            <a:r>
              <a:rPr lang="en-US" dirty="0" smtClean="0"/>
              <a:t>By the </a:t>
            </a:r>
            <a:r>
              <a:rPr lang="en-US" dirty="0"/>
              <a:t>early 2000s </a:t>
            </a:r>
            <a:r>
              <a:rPr lang="en-US" dirty="0" smtClean="0"/>
              <a:t>neural network methods had </a:t>
            </a:r>
            <a:r>
              <a:rPr lang="en-US" dirty="0"/>
              <a:t>fallen out of favor </a:t>
            </a:r>
            <a:r>
              <a:rPr lang="en-US" dirty="0" smtClean="0"/>
              <a:t>again – kernel methods like SVMs yielded state of the art results on many problems and were convex </a:t>
            </a:r>
          </a:p>
          <a:p>
            <a:r>
              <a:rPr lang="en-US" dirty="0" smtClean="0"/>
              <a:t>Indeed</a:t>
            </a:r>
            <a:r>
              <a:rPr lang="en-US" dirty="0"/>
              <a:t>, the organizers of NIPS, the </a:t>
            </a:r>
            <a:r>
              <a:rPr lang="en-US" i="1" dirty="0"/>
              <a:t>Neural Information Processing Systems</a:t>
            </a:r>
            <a:r>
              <a:rPr lang="en-US" dirty="0"/>
              <a:t> conference, which was (and still is) widely considered to be the premier forum for neural network research, found that the presence of the term “neural networks” in the title was highly correlated with the paper’s rejection</a:t>
            </a:r>
            <a:r>
              <a:rPr lang="en-US" dirty="0" smtClean="0"/>
              <a:t>!</a:t>
            </a:r>
          </a:p>
          <a:p>
            <a:pPr lvl="1"/>
            <a:r>
              <a:rPr lang="en-US" dirty="0"/>
              <a:t>A</a:t>
            </a:r>
            <a:r>
              <a:rPr lang="en-US" dirty="0" smtClean="0"/>
              <a:t> </a:t>
            </a:r>
            <a:r>
              <a:rPr lang="en-US" dirty="0"/>
              <a:t>fact that is underscored by citation analysis of key neural network papers during this period</a:t>
            </a:r>
            <a:r>
              <a:rPr lang="en-US" dirty="0" smtClean="0"/>
              <a:t>.</a:t>
            </a:r>
          </a:p>
          <a:p>
            <a:r>
              <a:rPr lang="en-US" dirty="0" smtClean="0"/>
              <a:t>In this context, the </a:t>
            </a:r>
            <a:r>
              <a:rPr lang="en-US" dirty="0"/>
              <a:t>recent resurgence of interest in deep learning really does feel like a “revolution.” </a:t>
            </a:r>
            <a:endParaRPr lang="en-CA" dirty="0"/>
          </a:p>
        </p:txBody>
      </p:sp>
    </p:spTree>
    <p:extLst>
      <p:ext uri="{BB962C8B-B14F-4D97-AF65-F5344CB8AC3E}">
        <p14:creationId xmlns:p14="http://schemas.microsoft.com/office/powerpoint/2010/main" val="18906276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p:txBody>
          <a:bodyPr>
            <a:normAutofit fontScale="92500"/>
          </a:bodyPr>
          <a:lstStyle/>
          <a:p>
            <a:r>
              <a:rPr lang="en-US" dirty="0"/>
              <a:t>It is known that most complex Boolean functions require an exponential number of two-step logic gates for their representation (Wegener, 1987). </a:t>
            </a:r>
            <a:endParaRPr lang="en-US" dirty="0" smtClean="0"/>
          </a:p>
          <a:p>
            <a:r>
              <a:rPr lang="en-US" dirty="0" smtClean="0"/>
              <a:t>The </a:t>
            </a:r>
            <a:r>
              <a:rPr lang="en-US" dirty="0"/>
              <a:t>solution appears to be greater depth: according to </a:t>
            </a:r>
            <a:r>
              <a:rPr lang="en-US" dirty="0" err="1"/>
              <a:t>Bengio</a:t>
            </a:r>
            <a:r>
              <a:rPr lang="en-US" dirty="0"/>
              <a:t> (2014), the evidence strongly suggests that “functions that can be compactly represented with a depth-</a:t>
            </a:r>
            <a:r>
              <a:rPr lang="en-US" i="1" dirty="0"/>
              <a:t>k</a:t>
            </a:r>
            <a:r>
              <a:rPr lang="en-US" dirty="0"/>
              <a:t> architecture could require a very large number of elements in order to be represented by a shallower architecture”.</a:t>
            </a:r>
            <a:endParaRPr lang="en-CA" dirty="0"/>
          </a:p>
          <a:p>
            <a:endParaRPr lang="en-CA" dirty="0"/>
          </a:p>
        </p:txBody>
      </p:sp>
    </p:spTree>
    <p:extLst>
      <p:ext uri="{BB962C8B-B14F-4D97-AF65-F5344CB8AC3E}">
        <p14:creationId xmlns:p14="http://schemas.microsoft.com/office/powerpoint/2010/main" val="1130620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Introducing Deep Learning</a:t>
            </a:r>
            <a:endParaRPr lang="en-CA" dirty="0"/>
          </a:p>
        </p:txBody>
      </p:sp>
      <p:sp>
        <p:nvSpPr>
          <p:cNvPr id="3" name="Content Placeholder 2"/>
          <p:cNvSpPr>
            <a:spLocks noGrp="1"/>
          </p:cNvSpPr>
          <p:nvPr>
            <p:ph idx="1"/>
          </p:nvPr>
        </p:nvSpPr>
        <p:spPr/>
        <p:txBody>
          <a:bodyPr>
            <a:normAutofit fontScale="85000" lnSpcReduction="20000"/>
          </a:bodyPr>
          <a:lstStyle/>
          <a:p>
            <a:r>
              <a:rPr lang="en-US" dirty="0"/>
              <a:t>In recent years, so-called “deep learning” approaches to machine learning have had a major impact on speech recognition and computer </a:t>
            </a:r>
            <a:r>
              <a:rPr lang="en-US" dirty="0" smtClean="0"/>
              <a:t>vision</a:t>
            </a:r>
          </a:p>
          <a:p>
            <a:r>
              <a:rPr lang="en-US" dirty="0" smtClean="0"/>
              <a:t>Other </a:t>
            </a:r>
            <a:r>
              <a:rPr lang="en-US" dirty="0"/>
              <a:t>disciplines, such as natural language processing, are also starting to see </a:t>
            </a:r>
            <a:r>
              <a:rPr lang="en-US" dirty="0" smtClean="0"/>
              <a:t>benefits </a:t>
            </a:r>
          </a:p>
          <a:p>
            <a:r>
              <a:rPr lang="en-US" dirty="0" smtClean="0"/>
              <a:t>A </a:t>
            </a:r>
            <a:r>
              <a:rPr lang="en-US" dirty="0"/>
              <a:t>critical ingredient is the use of much larger quantities of data than has heretofore been </a:t>
            </a:r>
            <a:r>
              <a:rPr lang="en-US" dirty="0" smtClean="0"/>
              <a:t>possible</a:t>
            </a:r>
          </a:p>
          <a:p>
            <a:r>
              <a:rPr lang="en-US" dirty="0" smtClean="0"/>
              <a:t>Recent </a:t>
            </a:r>
            <a:r>
              <a:rPr lang="en-US" dirty="0"/>
              <a:t>successes have arisen in settings involving </a:t>
            </a:r>
            <a:r>
              <a:rPr lang="en-US" i="1" dirty="0"/>
              <a:t>high capacity</a:t>
            </a:r>
            <a:r>
              <a:rPr lang="en-US" dirty="0"/>
              <a:t> models—ones with many </a:t>
            </a:r>
            <a:r>
              <a:rPr lang="en-US" dirty="0" smtClean="0"/>
              <a:t>parameters</a:t>
            </a:r>
          </a:p>
          <a:p>
            <a:r>
              <a:rPr lang="en-US" dirty="0" smtClean="0"/>
              <a:t>Here</a:t>
            </a:r>
            <a:r>
              <a:rPr lang="en-US" dirty="0"/>
              <a:t>, deep learning methods create flexible models that exploit information buried in massive datasets far more effectively than do traditional machine learning techniques using hand-engineered </a:t>
            </a:r>
            <a:r>
              <a:rPr lang="en-US" dirty="0" smtClean="0"/>
              <a:t>features</a:t>
            </a:r>
            <a:endParaRPr lang="en-CA" dirty="0"/>
          </a:p>
          <a:p>
            <a:endParaRPr lang="en-CA" dirty="0"/>
          </a:p>
        </p:txBody>
      </p:sp>
    </p:spTree>
    <p:extLst>
      <p:ext uri="{BB962C8B-B14F-4D97-AF65-F5344CB8AC3E}">
        <p14:creationId xmlns:p14="http://schemas.microsoft.com/office/powerpoint/2010/main" val="4163129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err="1" smtClean="0"/>
              <a:t>Backpropagation</a:t>
            </a:r>
            <a:r>
              <a:rPr lang="en-CA" dirty="0" smtClean="0"/>
              <a:t> revisited </a:t>
            </a:r>
            <a:br>
              <a:rPr lang="en-CA" dirty="0" smtClean="0"/>
            </a:br>
            <a:r>
              <a:rPr lang="en-CA" dirty="0" smtClean="0"/>
              <a:t>in vector matrix form</a:t>
            </a:r>
            <a:endParaRPr lang="en-CA" dirty="0"/>
          </a:p>
        </p:txBody>
      </p:sp>
      <p:sp>
        <p:nvSpPr>
          <p:cNvPr id="3" name="Subtitle 2"/>
          <p:cNvSpPr>
            <a:spLocks noGrp="1"/>
          </p:cNvSpPr>
          <p:nvPr>
            <p:ph type="subTitle" idx="1"/>
          </p:nvPr>
        </p:nvSpPr>
        <p:spPr/>
        <p:txBody>
          <a:bodyPr/>
          <a:lstStyle/>
          <a:p>
            <a:endParaRPr lang="en-CA" dirty="0"/>
          </a:p>
        </p:txBody>
      </p:sp>
    </p:spTree>
    <p:extLst>
      <p:ext uri="{BB962C8B-B14F-4D97-AF65-F5344CB8AC3E}">
        <p14:creationId xmlns:p14="http://schemas.microsoft.com/office/powerpoint/2010/main" val="206498708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459" y="72848"/>
            <a:ext cx="8763727" cy="1143000"/>
          </a:xfrm>
        </p:spPr>
        <p:txBody>
          <a:bodyPr>
            <a:normAutofit fontScale="90000"/>
          </a:bodyPr>
          <a:lstStyle/>
          <a:p>
            <a:r>
              <a:rPr lang="en-CA" dirty="0" err="1" smtClean="0"/>
              <a:t>Backpropagation</a:t>
            </a:r>
            <a:r>
              <a:rPr lang="en-CA" dirty="0" smtClean="0"/>
              <a:t> in matrix vector form</a:t>
            </a:r>
            <a:endParaRPr lang="en-CA" dirty="0"/>
          </a:p>
        </p:txBody>
      </p:sp>
      <p:sp>
        <p:nvSpPr>
          <p:cNvPr id="3" name="Content Placeholder 2"/>
          <p:cNvSpPr>
            <a:spLocks noGrp="1"/>
          </p:cNvSpPr>
          <p:nvPr>
            <p:ph idx="1"/>
          </p:nvPr>
        </p:nvSpPr>
        <p:spPr>
          <a:xfrm>
            <a:off x="457200" y="1350932"/>
            <a:ext cx="8229600" cy="5507068"/>
          </a:xfrm>
        </p:spPr>
        <p:txBody>
          <a:bodyPr>
            <a:normAutofit fontScale="92500" lnSpcReduction="20000"/>
          </a:bodyPr>
          <a:lstStyle/>
          <a:p>
            <a:r>
              <a:rPr lang="en-US" dirty="0" err="1"/>
              <a:t>Backpropagation</a:t>
            </a:r>
            <a:r>
              <a:rPr lang="en-US" dirty="0"/>
              <a:t> is based on the chain rule of </a:t>
            </a:r>
            <a:r>
              <a:rPr lang="en-US" dirty="0" smtClean="0"/>
              <a:t>calculus </a:t>
            </a:r>
          </a:p>
          <a:p>
            <a:r>
              <a:rPr lang="en-US" dirty="0" smtClean="0"/>
              <a:t>Consider </a:t>
            </a:r>
            <a:r>
              <a:rPr lang="en-US" dirty="0"/>
              <a:t>the loss </a:t>
            </a:r>
            <a:r>
              <a:rPr lang="en-US" dirty="0" smtClean="0"/>
              <a:t>for </a:t>
            </a:r>
            <a:r>
              <a:rPr lang="en-US" dirty="0"/>
              <a:t>a single-layer network with a </a:t>
            </a:r>
            <a:r>
              <a:rPr lang="en-US" dirty="0" err="1"/>
              <a:t>softmax</a:t>
            </a:r>
            <a:r>
              <a:rPr lang="en-US" dirty="0"/>
              <a:t> output </a:t>
            </a:r>
            <a:r>
              <a:rPr lang="en-US" dirty="0" smtClean="0"/>
              <a:t>(which </a:t>
            </a:r>
            <a:r>
              <a:rPr lang="en-US" dirty="0"/>
              <a:t>corresponds exactly to the model for multinomial logistic </a:t>
            </a:r>
            <a:r>
              <a:rPr lang="en-US" dirty="0" smtClean="0"/>
              <a:t>regression) </a:t>
            </a:r>
          </a:p>
          <a:p>
            <a:r>
              <a:rPr lang="en-US" dirty="0" smtClean="0"/>
              <a:t>We </a:t>
            </a:r>
            <a:r>
              <a:rPr lang="en-US" dirty="0"/>
              <a:t>use multinomial vectors </a:t>
            </a:r>
            <a:r>
              <a:rPr lang="en-US" b="1" dirty="0"/>
              <a:t>y</a:t>
            </a:r>
            <a:r>
              <a:rPr lang="en-US" dirty="0"/>
              <a:t>, with a single dimension </a:t>
            </a:r>
            <a:r>
              <a:rPr lang="en-US" i="1" dirty="0" err="1"/>
              <a:t>y</a:t>
            </a:r>
            <a:r>
              <a:rPr lang="en-US" i="1" baseline="-25000" dirty="0" err="1"/>
              <a:t>k</a:t>
            </a:r>
            <a:r>
              <a:rPr lang="en-US" dirty="0"/>
              <a:t> = 1 for the corresponding class label and whose other dimensions are </a:t>
            </a:r>
            <a:r>
              <a:rPr lang="en-US" dirty="0" smtClean="0"/>
              <a:t>0 </a:t>
            </a:r>
          </a:p>
          <a:p>
            <a:r>
              <a:rPr lang="en-US" dirty="0" smtClean="0"/>
              <a:t>Define                                        , and                       ,  </a:t>
            </a:r>
            <a:br>
              <a:rPr lang="en-US" dirty="0" smtClean="0"/>
            </a:br>
            <a:r>
              <a:rPr lang="en-US" dirty="0"/>
              <a:t> </a:t>
            </a:r>
            <a:r>
              <a:rPr lang="en-US" dirty="0" smtClean="0"/>
              <a:t>                                                         where  </a:t>
            </a:r>
            <a:r>
              <a:rPr lang="en-US" dirty="0" err="1" smtClean="0"/>
              <a:t>θ</a:t>
            </a:r>
            <a:r>
              <a:rPr lang="en-US" i="1" baseline="-25000" dirty="0" err="1" smtClean="0"/>
              <a:t>k</a:t>
            </a:r>
            <a:r>
              <a:rPr lang="en-US" dirty="0"/>
              <a:t> </a:t>
            </a:r>
            <a:r>
              <a:rPr lang="en-US" dirty="0" smtClean="0"/>
              <a:t> is </a:t>
            </a:r>
            <a:r>
              <a:rPr lang="en-US" dirty="0"/>
              <a:t>a column vector containing the </a:t>
            </a:r>
            <a:r>
              <a:rPr lang="en-US" i="1" dirty="0" err="1"/>
              <a:t>k</a:t>
            </a:r>
            <a:r>
              <a:rPr lang="en-US" baseline="30000" dirty="0" err="1"/>
              <a:t>th</a:t>
            </a:r>
            <a:r>
              <a:rPr lang="en-US" dirty="0"/>
              <a:t> row of the parameter matrix </a:t>
            </a:r>
            <a:r>
              <a:rPr lang="en-US" dirty="0" smtClean="0"/>
              <a:t> </a:t>
            </a:r>
          </a:p>
          <a:p>
            <a:r>
              <a:rPr lang="en-US" dirty="0" smtClean="0"/>
              <a:t>Consider the </a:t>
            </a:r>
            <a:r>
              <a:rPr lang="en-US" dirty="0" err="1"/>
              <a:t>softmax</a:t>
            </a:r>
            <a:r>
              <a:rPr lang="en-US" dirty="0"/>
              <a:t> loss </a:t>
            </a:r>
            <a:r>
              <a:rPr lang="en-US" dirty="0" smtClean="0"/>
              <a:t>for </a:t>
            </a:r>
            <a:r>
              <a:rPr lang="en-US" b="1" dirty="0" smtClean="0"/>
              <a:t>f</a:t>
            </a:r>
            <a:r>
              <a:rPr lang="en-US" dirty="0" smtClean="0"/>
              <a:t>(</a:t>
            </a:r>
            <a:r>
              <a:rPr lang="en-US" b="1" dirty="0" smtClean="0"/>
              <a:t>a</a:t>
            </a:r>
            <a:r>
              <a:rPr lang="en-US" dirty="0" smtClean="0"/>
              <a:t>(</a:t>
            </a:r>
            <a:r>
              <a:rPr lang="en-US" b="1" dirty="0" smtClean="0"/>
              <a:t>x</a:t>
            </a:r>
            <a:r>
              <a:rPr lang="en-US" dirty="0" smtClean="0"/>
              <a:t>))</a:t>
            </a:r>
            <a:endParaRPr lang="en-CA" dirty="0"/>
          </a:p>
          <a:p>
            <a:endParaRPr lang="en-CA" dirty="0"/>
          </a:p>
        </p:txBody>
      </p:sp>
      <p:graphicFrame>
        <p:nvGraphicFramePr>
          <p:cNvPr id="5" name="Object 4"/>
          <p:cNvGraphicFramePr>
            <a:graphicFrameLocks noChangeAspect="1"/>
          </p:cNvGraphicFramePr>
          <p:nvPr>
            <p:extLst>
              <p:ext uri="{D42A27DB-BD31-4B8C-83A1-F6EECF244321}">
                <p14:modId xmlns:p14="http://schemas.microsoft.com/office/powerpoint/2010/main" val="2860167786"/>
              </p:ext>
            </p:extLst>
          </p:nvPr>
        </p:nvGraphicFramePr>
        <p:xfrm>
          <a:off x="2019300" y="4490835"/>
          <a:ext cx="3403600" cy="609600"/>
        </p:xfrm>
        <a:graphic>
          <a:graphicData uri="http://schemas.openxmlformats.org/presentationml/2006/ole">
            <mc:AlternateContent xmlns:mc="http://schemas.openxmlformats.org/markup-compatibility/2006">
              <mc:Choice xmlns:v="urn:schemas-microsoft-com:vml" Requires="v">
                <p:oleObj spid="_x0000_s443613" name="Equation" r:id="rId3" imgW="1701800" imgH="304800" progId="Equation.3">
                  <p:embed/>
                </p:oleObj>
              </mc:Choice>
              <mc:Fallback>
                <p:oleObj name="Equation" r:id="rId3" imgW="1701800" imgH="304800" progId="Equation.3">
                  <p:embed/>
                  <p:pic>
                    <p:nvPicPr>
                      <p:cNvPr id="0" name=""/>
                      <p:cNvPicPr/>
                      <p:nvPr/>
                    </p:nvPicPr>
                    <p:blipFill>
                      <a:blip r:embed="rId4"/>
                      <a:stretch>
                        <a:fillRect/>
                      </a:stretch>
                    </p:blipFill>
                    <p:spPr>
                      <a:xfrm>
                        <a:off x="2019300" y="4490835"/>
                        <a:ext cx="3403600" cy="6096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2879655282"/>
              </p:ext>
            </p:extLst>
          </p:nvPr>
        </p:nvGraphicFramePr>
        <p:xfrm>
          <a:off x="892604" y="4867785"/>
          <a:ext cx="4876800" cy="609600"/>
        </p:xfrm>
        <a:graphic>
          <a:graphicData uri="http://schemas.openxmlformats.org/presentationml/2006/ole">
            <mc:AlternateContent xmlns:mc="http://schemas.openxmlformats.org/markup-compatibility/2006">
              <mc:Choice xmlns:v="urn:schemas-microsoft-com:vml" Requires="v">
                <p:oleObj spid="_x0000_s443614" name="Equation" r:id="rId5" imgW="2438400" imgH="304800" progId="Equation.3">
                  <p:embed/>
                </p:oleObj>
              </mc:Choice>
              <mc:Fallback>
                <p:oleObj name="Equation" r:id="rId5" imgW="2438400" imgH="304800" progId="Equation.3">
                  <p:embed/>
                  <p:pic>
                    <p:nvPicPr>
                      <p:cNvPr id="0" name=""/>
                      <p:cNvPicPr/>
                      <p:nvPr/>
                    </p:nvPicPr>
                    <p:blipFill>
                      <a:blip r:embed="rId6"/>
                      <a:stretch>
                        <a:fillRect/>
                      </a:stretch>
                    </p:blipFill>
                    <p:spPr>
                      <a:xfrm>
                        <a:off x="892604" y="4867785"/>
                        <a:ext cx="4876800" cy="6096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2484325556"/>
              </p:ext>
            </p:extLst>
          </p:nvPr>
        </p:nvGraphicFramePr>
        <p:xfrm>
          <a:off x="6229843" y="4535065"/>
          <a:ext cx="1854200" cy="482600"/>
        </p:xfrm>
        <a:graphic>
          <a:graphicData uri="http://schemas.openxmlformats.org/presentationml/2006/ole">
            <mc:AlternateContent xmlns:mc="http://schemas.openxmlformats.org/markup-compatibility/2006">
              <mc:Choice xmlns:v="urn:schemas-microsoft-com:vml" Requires="v">
                <p:oleObj spid="_x0000_s443615" name="Equation" r:id="rId7" imgW="927100" imgH="241300" progId="Equation.3">
                  <p:embed/>
                </p:oleObj>
              </mc:Choice>
              <mc:Fallback>
                <p:oleObj name="Equation" r:id="rId7" imgW="927100" imgH="241300" progId="Equation.3">
                  <p:embed/>
                  <p:pic>
                    <p:nvPicPr>
                      <p:cNvPr id="0" name=""/>
                      <p:cNvPicPr/>
                      <p:nvPr/>
                    </p:nvPicPr>
                    <p:blipFill>
                      <a:blip r:embed="rId8"/>
                      <a:stretch>
                        <a:fillRect/>
                      </a:stretch>
                    </p:blipFill>
                    <p:spPr>
                      <a:xfrm>
                        <a:off x="6229843" y="4535065"/>
                        <a:ext cx="1854200" cy="482600"/>
                      </a:xfrm>
                      <a:prstGeom prst="rect">
                        <a:avLst/>
                      </a:prstGeom>
                    </p:spPr>
                  </p:pic>
                </p:oleObj>
              </mc:Fallback>
            </mc:AlternateContent>
          </a:graphicData>
        </a:graphic>
      </p:graphicFrame>
    </p:spTree>
    <p:extLst>
      <p:ext uri="{BB962C8B-B14F-4D97-AF65-F5344CB8AC3E}">
        <p14:creationId xmlns:p14="http://schemas.microsoft.com/office/powerpoint/2010/main" val="1086086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020"/>
            <a:ext cx="8229600" cy="1143000"/>
          </a:xfrm>
        </p:spPr>
        <p:txBody>
          <a:bodyPr>
            <a:normAutofit fontScale="90000"/>
          </a:bodyPr>
          <a:lstStyle/>
          <a:p>
            <a:r>
              <a:rPr lang="en-CA" dirty="0" smtClean="0"/>
              <a:t>Logistic regression and the chain rule</a:t>
            </a:r>
            <a:endParaRPr lang="en-CA" dirty="0"/>
          </a:p>
        </p:txBody>
      </p:sp>
      <p:sp>
        <p:nvSpPr>
          <p:cNvPr id="3" name="Content Placeholder 2"/>
          <p:cNvSpPr>
            <a:spLocks noGrp="1"/>
          </p:cNvSpPr>
          <p:nvPr>
            <p:ph idx="1"/>
          </p:nvPr>
        </p:nvSpPr>
        <p:spPr>
          <a:xfrm>
            <a:off x="457200" y="1350932"/>
            <a:ext cx="8229600" cy="3226883"/>
          </a:xfrm>
        </p:spPr>
        <p:txBody>
          <a:bodyPr>
            <a:normAutofit lnSpcReduction="10000"/>
          </a:bodyPr>
          <a:lstStyle/>
          <a:p>
            <a:r>
              <a:rPr lang="en-CA" dirty="0" smtClean="0"/>
              <a:t>Given loss</a:t>
            </a:r>
          </a:p>
          <a:p>
            <a:r>
              <a:rPr lang="en-CA" dirty="0" smtClean="0"/>
              <a:t>Use the chain rule to obtain</a:t>
            </a:r>
          </a:p>
          <a:p>
            <a:endParaRPr lang="en-CA" dirty="0"/>
          </a:p>
          <a:p>
            <a:endParaRPr lang="en-CA" dirty="0" smtClean="0"/>
          </a:p>
          <a:p>
            <a:r>
              <a:rPr lang="en-US" dirty="0" smtClean="0"/>
              <a:t>Note the </a:t>
            </a:r>
            <a:r>
              <a:rPr lang="en-US" dirty="0"/>
              <a:t>order of </a:t>
            </a:r>
            <a:r>
              <a:rPr lang="en-US" dirty="0" smtClean="0"/>
              <a:t>terms - in vector matrix form terms build from right to left</a:t>
            </a:r>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3556845452"/>
              </p:ext>
            </p:extLst>
          </p:nvPr>
        </p:nvGraphicFramePr>
        <p:xfrm>
          <a:off x="2832990" y="1173222"/>
          <a:ext cx="5892800" cy="1016000"/>
        </p:xfrm>
        <a:graphic>
          <a:graphicData uri="http://schemas.openxmlformats.org/presentationml/2006/ole">
            <mc:AlternateContent xmlns:mc="http://schemas.openxmlformats.org/markup-compatibility/2006">
              <mc:Choice xmlns:v="urn:schemas-microsoft-com:vml" Requires="v">
                <p:oleObj spid="_x0000_s444634" name="Equation" r:id="rId3" imgW="2946400" imgH="508000" progId="Equation.3">
                  <p:embed/>
                </p:oleObj>
              </mc:Choice>
              <mc:Fallback>
                <p:oleObj name="Equation" r:id="rId3" imgW="2946400" imgH="508000" progId="Equation.3">
                  <p:embed/>
                  <p:pic>
                    <p:nvPicPr>
                      <p:cNvPr id="0" name=""/>
                      <p:cNvPicPr/>
                      <p:nvPr/>
                    </p:nvPicPr>
                    <p:blipFill>
                      <a:blip r:embed="rId4"/>
                      <a:stretch>
                        <a:fillRect/>
                      </a:stretch>
                    </p:blipFill>
                    <p:spPr>
                      <a:xfrm>
                        <a:off x="2832990" y="1173222"/>
                        <a:ext cx="5892800" cy="10160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111061693"/>
              </p:ext>
            </p:extLst>
          </p:nvPr>
        </p:nvGraphicFramePr>
        <p:xfrm>
          <a:off x="2758057" y="2571089"/>
          <a:ext cx="3962400" cy="863600"/>
        </p:xfrm>
        <a:graphic>
          <a:graphicData uri="http://schemas.openxmlformats.org/presentationml/2006/ole">
            <mc:AlternateContent xmlns:mc="http://schemas.openxmlformats.org/markup-compatibility/2006">
              <mc:Choice xmlns:v="urn:schemas-microsoft-com:vml" Requires="v">
                <p:oleObj spid="_x0000_s444635" name="Equation" r:id="rId5" imgW="1981200" imgH="431800" progId="Equation.3">
                  <p:embed/>
                </p:oleObj>
              </mc:Choice>
              <mc:Fallback>
                <p:oleObj name="Equation" r:id="rId5" imgW="1981200" imgH="431800" progId="Equation.3">
                  <p:embed/>
                  <p:pic>
                    <p:nvPicPr>
                      <p:cNvPr id="0" name=""/>
                      <p:cNvPicPr/>
                      <p:nvPr/>
                    </p:nvPicPr>
                    <p:blipFill>
                      <a:blip r:embed="rId6"/>
                      <a:stretch>
                        <a:fillRect/>
                      </a:stretch>
                    </p:blipFill>
                    <p:spPr>
                      <a:xfrm>
                        <a:off x="2758057" y="2571089"/>
                        <a:ext cx="3962400" cy="8636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259724399"/>
              </p:ext>
            </p:extLst>
          </p:nvPr>
        </p:nvGraphicFramePr>
        <p:xfrm>
          <a:off x="693738" y="4550566"/>
          <a:ext cx="7620000" cy="2184400"/>
        </p:xfrm>
        <a:graphic>
          <a:graphicData uri="http://schemas.openxmlformats.org/presentationml/2006/ole">
            <mc:AlternateContent xmlns:mc="http://schemas.openxmlformats.org/markup-compatibility/2006">
              <mc:Choice xmlns:v="urn:schemas-microsoft-com:vml" Requires="v">
                <p:oleObj spid="_x0000_s444636" name="Equation" r:id="rId7" imgW="3810000" imgH="1092200" progId="Equation.3">
                  <p:embed/>
                </p:oleObj>
              </mc:Choice>
              <mc:Fallback>
                <p:oleObj name="Equation" r:id="rId7" imgW="3810000" imgH="1092200" progId="Equation.3">
                  <p:embed/>
                  <p:pic>
                    <p:nvPicPr>
                      <p:cNvPr id="0" name=""/>
                      <p:cNvPicPr/>
                      <p:nvPr/>
                    </p:nvPicPr>
                    <p:blipFill>
                      <a:blip r:embed="rId8"/>
                      <a:stretch>
                        <a:fillRect/>
                      </a:stretch>
                    </p:blipFill>
                    <p:spPr>
                      <a:xfrm>
                        <a:off x="693738" y="4550566"/>
                        <a:ext cx="7620000" cy="2184400"/>
                      </a:xfrm>
                      <a:prstGeom prst="rect">
                        <a:avLst/>
                      </a:prstGeom>
                    </p:spPr>
                  </p:pic>
                </p:oleObj>
              </mc:Fallback>
            </mc:AlternateContent>
          </a:graphicData>
        </a:graphic>
      </p:graphicFrame>
    </p:spTree>
    <p:extLst>
      <p:ext uri="{BB962C8B-B14F-4D97-AF65-F5344CB8AC3E}">
        <p14:creationId xmlns:p14="http://schemas.microsoft.com/office/powerpoint/2010/main" val="3087684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8593"/>
            <a:ext cx="8229600" cy="1143000"/>
          </a:xfrm>
        </p:spPr>
        <p:txBody>
          <a:bodyPr>
            <a:normAutofit/>
          </a:bodyPr>
          <a:lstStyle/>
          <a:p>
            <a:r>
              <a:rPr lang="en-CA" dirty="0"/>
              <a:t>M</a:t>
            </a:r>
            <a:r>
              <a:rPr lang="en-CA" dirty="0" smtClean="0"/>
              <a:t>atrix vector form of gradient</a:t>
            </a:r>
            <a:endParaRPr lang="en-CA" dirty="0"/>
          </a:p>
        </p:txBody>
      </p:sp>
      <p:sp>
        <p:nvSpPr>
          <p:cNvPr id="3" name="Content Placeholder 2"/>
          <p:cNvSpPr>
            <a:spLocks noGrp="1"/>
          </p:cNvSpPr>
          <p:nvPr>
            <p:ph idx="1"/>
          </p:nvPr>
        </p:nvSpPr>
        <p:spPr>
          <a:xfrm>
            <a:off x="457200" y="1004886"/>
            <a:ext cx="8229600" cy="5853114"/>
          </a:xfrm>
        </p:spPr>
        <p:txBody>
          <a:bodyPr>
            <a:noAutofit/>
          </a:bodyPr>
          <a:lstStyle/>
          <a:p>
            <a:r>
              <a:rPr lang="en-CA" sz="2700" dirty="0"/>
              <a:t>W</a:t>
            </a:r>
            <a:r>
              <a:rPr lang="en-CA" sz="2700" dirty="0" smtClean="0"/>
              <a:t>e can write</a:t>
            </a:r>
          </a:p>
          <a:p>
            <a:pPr marL="0" indent="0">
              <a:buNone/>
            </a:pPr>
            <a:endParaRPr lang="en-CA" sz="2700" dirty="0" smtClean="0"/>
          </a:p>
          <a:p>
            <a:pPr marL="400050" lvl="1" indent="0">
              <a:buNone/>
            </a:pPr>
            <a:r>
              <a:rPr lang="en-CA" sz="2700" dirty="0" smtClean="0"/>
              <a:t>and since</a:t>
            </a:r>
          </a:p>
          <a:p>
            <a:pPr marL="400050" lvl="1" indent="0">
              <a:buNone/>
            </a:pPr>
            <a:endParaRPr lang="en-CA" sz="2700" dirty="0"/>
          </a:p>
          <a:p>
            <a:pPr marL="400050" lvl="1" indent="0">
              <a:buNone/>
            </a:pPr>
            <a:endParaRPr lang="en-CA" sz="2700" dirty="0" smtClean="0"/>
          </a:p>
          <a:p>
            <a:pPr marL="400050" lvl="1" indent="0">
              <a:buNone/>
            </a:pPr>
            <a:r>
              <a:rPr lang="en-CA" sz="2700" dirty="0"/>
              <a:t>w</a:t>
            </a:r>
            <a:r>
              <a:rPr lang="en-CA" sz="2700" dirty="0" smtClean="0"/>
              <a:t>e have</a:t>
            </a:r>
          </a:p>
          <a:p>
            <a:pPr marL="0" indent="0">
              <a:buNone/>
            </a:pPr>
            <a:endParaRPr lang="en-CA" sz="2700" dirty="0" smtClean="0"/>
          </a:p>
          <a:p>
            <a:pPr marL="0" indent="0">
              <a:buNone/>
            </a:pPr>
            <a:endParaRPr lang="en-CA" sz="2700" dirty="0"/>
          </a:p>
          <a:p>
            <a:r>
              <a:rPr lang="en-US" sz="2700" dirty="0" smtClean="0"/>
              <a:t>Notice </a:t>
            </a:r>
            <a:r>
              <a:rPr lang="en-US" sz="2700" dirty="0"/>
              <a:t>that we avoid working with the partial derivative of the vector </a:t>
            </a:r>
            <a:r>
              <a:rPr lang="en-US" sz="2700" b="1" dirty="0"/>
              <a:t>a</a:t>
            </a:r>
            <a:r>
              <a:rPr lang="en-US" sz="2700" dirty="0"/>
              <a:t> with respect to the matrix </a:t>
            </a:r>
            <a:r>
              <a:rPr lang="en-US" sz="2700" dirty="0" err="1"/>
              <a:t>θ</a:t>
            </a:r>
            <a:r>
              <a:rPr lang="en-US" sz="2700" dirty="0" smtClean="0"/>
              <a:t>, </a:t>
            </a:r>
            <a:r>
              <a:rPr lang="en-US" sz="2700" dirty="0"/>
              <a:t>because it cannot be represented as a </a:t>
            </a:r>
            <a:r>
              <a:rPr lang="en-US" sz="2700" dirty="0" smtClean="0"/>
              <a:t>matrix — it </a:t>
            </a:r>
            <a:r>
              <a:rPr lang="en-US" sz="2700" dirty="0"/>
              <a:t>is a multidimensional array of numbers (a tensor). </a:t>
            </a:r>
            <a:endParaRPr lang="en-CA" sz="2700" dirty="0"/>
          </a:p>
        </p:txBody>
      </p:sp>
      <p:graphicFrame>
        <p:nvGraphicFramePr>
          <p:cNvPr id="4" name="Object 3"/>
          <p:cNvGraphicFramePr>
            <a:graphicFrameLocks noChangeAspect="1"/>
          </p:cNvGraphicFramePr>
          <p:nvPr>
            <p:extLst>
              <p:ext uri="{D42A27DB-BD31-4B8C-83A1-F6EECF244321}">
                <p14:modId xmlns:p14="http://schemas.microsoft.com/office/powerpoint/2010/main" val="492787617"/>
              </p:ext>
            </p:extLst>
          </p:nvPr>
        </p:nvGraphicFramePr>
        <p:xfrm>
          <a:off x="3355761" y="1004886"/>
          <a:ext cx="2819400" cy="787400"/>
        </p:xfrm>
        <a:graphic>
          <a:graphicData uri="http://schemas.openxmlformats.org/presentationml/2006/ole">
            <mc:AlternateContent xmlns:mc="http://schemas.openxmlformats.org/markup-compatibility/2006">
              <mc:Choice xmlns:v="urn:schemas-microsoft-com:vml" Requires="v">
                <p:oleObj spid="_x0000_s445658" name="Equation" r:id="rId3" imgW="1409700" imgH="393700" progId="Equation.3">
                  <p:embed/>
                </p:oleObj>
              </mc:Choice>
              <mc:Fallback>
                <p:oleObj name="Equation" r:id="rId3" imgW="1409700" imgH="393700" progId="Equation.3">
                  <p:embed/>
                  <p:pic>
                    <p:nvPicPr>
                      <p:cNvPr id="0" name=""/>
                      <p:cNvPicPr/>
                      <p:nvPr/>
                    </p:nvPicPr>
                    <p:blipFill>
                      <a:blip r:embed="rId4"/>
                      <a:stretch>
                        <a:fillRect/>
                      </a:stretch>
                    </p:blipFill>
                    <p:spPr>
                      <a:xfrm>
                        <a:off x="3355761" y="1004886"/>
                        <a:ext cx="2819400" cy="7874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93751504"/>
              </p:ext>
            </p:extLst>
          </p:nvPr>
        </p:nvGraphicFramePr>
        <p:xfrm>
          <a:off x="3329803" y="1792286"/>
          <a:ext cx="3886200" cy="1549400"/>
        </p:xfrm>
        <a:graphic>
          <a:graphicData uri="http://schemas.openxmlformats.org/presentationml/2006/ole">
            <mc:AlternateContent xmlns:mc="http://schemas.openxmlformats.org/markup-compatibility/2006">
              <mc:Choice xmlns:v="urn:schemas-microsoft-com:vml" Requires="v">
                <p:oleObj spid="_x0000_s445659" name="Equation" r:id="rId5" imgW="1943100" imgH="774700" progId="Equation.3">
                  <p:embed/>
                </p:oleObj>
              </mc:Choice>
              <mc:Fallback>
                <p:oleObj name="Equation" r:id="rId5" imgW="1943100" imgH="774700" progId="Equation.3">
                  <p:embed/>
                  <p:pic>
                    <p:nvPicPr>
                      <p:cNvPr id="0" name=""/>
                      <p:cNvPicPr/>
                      <p:nvPr/>
                    </p:nvPicPr>
                    <p:blipFill>
                      <a:blip r:embed="rId6"/>
                      <a:stretch>
                        <a:fillRect/>
                      </a:stretch>
                    </p:blipFill>
                    <p:spPr>
                      <a:xfrm>
                        <a:off x="3329803" y="1792286"/>
                        <a:ext cx="3886200" cy="15494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2004458375"/>
              </p:ext>
            </p:extLst>
          </p:nvPr>
        </p:nvGraphicFramePr>
        <p:xfrm>
          <a:off x="3355761" y="3313772"/>
          <a:ext cx="3302000" cy="1625600"/>
        </p:xfrm>
        <a:graphic>
          <a:graphicData uri="http://schemas.openxmlformats.org/presentationml/2006/ole">
            <mc:AlternateContent xmlns:mc="http://schemas.openxmlformats.org/markup-compatibility/2006">
              <mc:Choice xmlns:v="urn:schemas-microsoft-com:vml" Requires="v">
                <p:oleObj spid="_x0000_s445660" name="Equation" r:id="rId7" imgW="1651000" imgH="812800" progId="Equation.3">
                  <p:embed/>
                </p:oleObj>
              </mc:Choice>
              <mc:Fallback>
                <p:oleObj name="Equation" r:id="rId7" imgW="1651000" imgH="812800" progId="Equation.3">
                  <p:embed/>
                  <p:pic>
                    <p:nvPicPr>
                      <p:cNvPr id="0" name=""/>
                      <p:cNvPicPr/>
                      <p:nvPr/>
                    </p:nvPicPr>
                    <p:blipFill>
                      <a:blip r:embed="rId8"/>
                      <a:stretch>
                        <a:fillRect/>
                      </a:stretch>
                    </p:blipFill>
                    <p:spPr>
                      <a:xfrm>
                        <a:off x="3355761" y="3313772"/>
                        <a:ext cx="3302000" cy="1625600"/>
                      </a:xfrm>
                      <a:prstGeom prst="rect">
                        <a:avLst/>
                      </a:prstGeom>
                    </p:spPr>
                  </p:pic>
                </p:oleObj>
              </mc:Fallback>
            </mc:AlternateContent>
          </a:graphicData>
        </a:graphic>
      </p:graphicFrame>
    </p:spTree>
    <p:extLst>
      <p:ext uri="{BB962C8B-B14F-4D97-AF65-F5344CB8AC3E}">
        <p14:creationId xmlns:p14="http://schemas.microsoft.com/office/powerpoint/2010/main" val="35939840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smtClean="0"/>
              <a:t>A compact expression for the gradient</a:t>
            </a:r>
            <a:endParaRPr lang="en-CA" dirty="0"/>
          </a:p>
        </p:txBody>
      </p:sp>
      <p:sp>
        <p:nvSpPr>
          <p:cNvPr id="3" name="Content Placeholder 2"/>
          <p:cNvSpPr>
            <a:spLocks noGrp="1"/>
          </p:cNvSpPr>
          <p:nvPr>
            <p:ph idx="1"/>
          </p:nvPr>
        </p:nvSpPr>
        <p:spPr/>
        <p:txBody>
          <a:bodyPr>
            <a:normAutofit lnSpcReduction="10000"/>
          </a:bodyPr>
          <a:lstStyle/>
          <a:p>
            <a:r>
              <a:rPr lang="en-US" dirty="0"/>
              <a:t>T</a:t>
            </a:r>
            <a:r>
              <a:rPr lang="en-US" dirty="0" smtClean="0"/>
              <a:t>he </a:t>
            </a:r>
            <a:r>
              <a:rPr lang="en-US" dirty="0"/>
              <a:t>gradient (as a column vector) for the vector in the </a:t>
            </a:r>
            <a:r>
              <a:rPr lang="en-US" i="1" dirty="0" err="1"/>
              <a:t>k</a:t>
            </a:r>
            <a:r>
              <a:rPr lang="en-US" dirty="0" err="1"/>
              <a:t>th</a:t>
            </a:r>
            <a:r>
              <a:rPr lang="en-US" dirty="0"/>
              <a:t> row of the parameter </a:t>
            </a:r>
            <a:r>
              <a:rPr lang="en-US" dirty="0" smtClean="0"/>
              <a:t>matrix</a:t>
            </a:r>
          </a:p>
          <a:p>
            <a:endParaRPr lang="en-US" dirty="0"/>
          </a:p>
          <a:p>
            <a:endParaRPr lang="en-US" dirty="0" smtClean="0"/>
          </a:p>
          <a:p>
            <a:pPr marL="0" indent="0">
              <a:buNone/>
            </a:pPr>
            <a:endParaRPr lang="en-US" dirty="0" smtClean="0"/>
          </a:p>
          <a:p>
            <a:endParaRPr lang="en-US" dirty="0" smtClean="0"/>
          </a:p>
          <a:p>
            <a:r>
              <a:rPr lang="en-US" dirty="0"/>
              <a:t>W</a:t>
            </a:r>
            <a:r>
              <a:rPr lang="en-US" dirty="0" smtClean="0"/>
              <a:t>ith </a:t>
            </a:r>
            <a:r>
              <a:rPr lang="en-US" dirty="0"/>
              <a:t>a little rearrangement the gradient for the entire matrix of parameters</a:t>
            </a:r>
            <a:r>
              <a:rPr lang="en-US" i="1" dirty="0"/>
              <a:t>  </a:t>
            </a:r>
            <a:r>
              <a:rPr lang="en-US" dirty="0"/>
              <a:t>can be written compactly:</a:t>
            </a:r>
            <a:endParaRPr lang="en-CA" dirty="0"/>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1779070262"/>
              </p:ext>
            </p:extLst>
          </p:nvPr>
        </p:nvGraphicFramePr>
        <p:xfrm>
          <a:off x="2032022" y="2327473"/>
          <a:ext cx="5359400" cy="2082800"/>
        </p:xfrm>
        <a:graphic>
          <a:graphicData uri="http://schemas.openxmlformats.org/presentationml/2006/ole">
            <mc:AlternateContent xmlns:mc="http://schemas.openxmlformats.org/markup-compatibility/2006">
              <mc:Choice xmlns:v="urn:schemas-microsoft-com:vml" Requires="v">
                <p:oleObj spid="_x0000_s446607" name="Equation" r:id="rId3" imgW="2679700" imgH="1041400" progId="Equation.3">
                  <p:embed/>
                </p:oleObj>
              </mc:Choice>
              <mc:Fallback>
                <p:oleObj name="Equation" r:id="rId3" imgW="2679700" imgH="1041400" progId="Equation.3">
                  <p:embed/>
                  <p:pic>
                    <p:nvPicPr>
                      <p:cNvPr id="0" name=""/>
                      <p:cNvPicPr/>
                      <p:nvPr/>
                    </p:nvPicPr>
                    <p:blipFill>
                      <a:blip r:embed="rId4"/>
                      <a:stretch>
                        <a:fillRect/>
                      </a:stretch>
                    </p:blipFill>
                    <p:spPr>
                      <a:xfrm>
                        <a:off x="2032022" y="2327473"/>
                        <a:ext cx="5359400" cy="20828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282897293"/>
              </p:ext>
            </p:extLst>
          </p:nvPr>
        </p:nvGraphicFramePr>
        <p:xfrm>
          <a:off x="2633920" y="5921890"/>
          <a:ext cx="3530600" cy="787400"/>
        </p:xfrm>
        <a:graphic>
          <a:graphicData uri="http://schemas.openxmlformats.org/presentationml/2006/ole">
            <mc:AlternateContent xmlns:mc="http://schemas.openxmlformats.org/markup-compatibility/2006">
              <mc:Choice xmlns:v="urn:schemas-microsoft-com:vml" Requires="v">
                <p:oleObj spid="_x0000_s446608" name="Equation" r:id="rId5" imgW="1765300" imgH="393700" progId="Equation.3">
                  <p:embed/>
                </p:oleObj>
              </mc:Choice>
              <mc:Fallback>
                <p:oleObj name="Equation" r:id="rId5" imgW="1765300" imgH="393700" progId="Equation.3">
                  <p:embed/>
                  <p:pic>
                    <p:nvPicPr>
                      <p:cNvPr id="0" name=""/>
                      <p:cNvPicPr/>
                      <p:nvPr/>
                    </p:nvPicPr>
                    <p:blipFill>
                      <a:blip r:embed="rId6"/>
                      <a:stretch>
                        <a:fillRect/>
                      </a:stretch>
                    </p:blipFill>
                    <p:spPr>
                      <a:xfrm>
                        <a:off x="2633920" y="5921890"/>
                        <a:ext cx="3530600" cy="787400"/>
                      </a:xfrm>
                      <a:prstGeom prst="rect">
                        <a:avLst/>
                      </a:prstGeom>
                    </p:spPr>
                  </p:pic>
                </p:oleObj>
              </mc:Fallback>
            </mc:AlternateContent>
          </a:graphicData>
        </a:graphic>
      </p:graphicFrame>
    </p:spTree>
    <p:extLst>
      <p:ext uri="{BB962C8B-B14F-4D97-AF65-F5344CB8AC3E}">
        <p14:creationId xmlns:p14="http://schemas.microsoft.com/office/powerpoint/2010/main" val="29972103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Consider now a multilayer network</a:t>
            </a:r>
            <a:endParaRPr lang="en-CA" dirty="0"/>
          </a:p>
        </p:txBody>
      </p:sp>
      <p:sp>
        <p:nvSpPr>
          <p:cNvPr id="3" name="Content Placeholder 2"/>
          <p:cNvSpPr>
            <a:spLocks noGrp="1"/>
          </p:cNvSpPr>
          <p:nvPr>
            <p:ph idx="1"/>
          </p:nvPr>
        </p:nvSpPr>
        <p:spPr>
          <a:xfrm>
            <a:off x="457200" y="1350932"/>
            <a:ext cx="8229600" cy="5507068"/>
          </a:xfrm>
        </p:spPr>
        <p:txBody>
          <a:bodyPr>
            <a:normAutofit fontScale="92500" lnSpcReduction="10000"/>
          </a:bodyPr>
          <a:lstStyle/>
          <a:p>
            <a:r>
              <a:rPr lang="en-US" dirty="0"/>
              <a:t>U</a:t>
            </a:r>
            <a:r>
              <a:rPr lang="en-US" dirty="0" smtClean="0"/>
              <a:t>sing </a:t>
            </a:r>
            <a:r>
              <a:rPr lang="en-US" dirty="0"/>
              <a:t>the same activation function for all </a:t>
            </a:r>
            <a:r>
              <a:rPr lang="en-US" i="1" dirty="0"/>
              <a:t>L</a:t>
            </a:r>
            <a:r>
              <a:rPr lang="en-US" dirty="0"/>
              <a:t> hidden layers, and a </a:t>
            </a:r>
            <a:r>
              <a:rPr lang="en-US" dirty="0" err="1"/>
              <a:t>softmax</a:t>
            </a:r>
            <a:r>
              <a:rPr lang="en-US" dirty="0"/>
              <a:t> output </a:t>
            </a:r>
            <a:r>
              <a:rPr lang="en-US" dirty="0" smtClean="0"/>
              <a:t>layer</a:t>
            </a:r>
          </a:p>
          <a:p>
            <a:r>
              <a:rPr lang="en-US" dirty="0" smtClean="0"/>
              <a:t>The </a:t>
            </a:r>
            <a:r>
              <a:rPr lang="en-US" dirty="0"/>
              <a:t>gradient of the </a:t>
            </a:r>
            <a:r>
              <a:rPr lang="en-US" i="1" dirty="0" err="1"/>
              <a:t>k</a:t>
            </a:r>
            <a:r>
              <a:rPr lang="en-US" baseline="30000" dirty="0" err="1"/>
              <a:t>th</a:t>
            </a:r>
            <a:r>
              <a:rPr lang="en-US" dirty="0"/>
              <a:t> parameter vector of the </a:t>
            </a:r>
            <a:r>
              <a:rPr lang="en-US" i="1" dirty="0"/>
              <a:t>L</a:t>
            </a:r>
            <a:r>
              <a:rPr lang="en-US" dirty="0"/>
              <a:t>+1</a:t>
            </a:r>
            <a:r>
              <a:rPr lang="en-US" baseline="30000" dirty="0"/>
              <a:t>th</a:t>
            </a:r>
            <a:r>
              <a:rPr lang="en-US" dirty="0"/>
              <a:t> matrix of parameters is </a:t>
            </a:r>
            <a:endParaRPr lang="en-US" dirty="0" smtClean="0"/>
          </a:p>
          <a:p>
            <a:endParaRPr lang="en-US" dirty="0"/>
          </a:p>
          <a:p>
            <a:endParaRPr lang="en-US" dirty="0" smtClean="0"/>
          </a:p>
          <a:p>
            <a:endParaRPr lang="en-US" dirty="0"/>
          </a:p>
          <a:p>
            <a:endParaRPr lang="en-US" dirty="0" smtClean="0"/>
          </a:p>
          <a:p>
            <a:endParaRPr lang="en-US" dirty="0" smtClean="0"/>
          </a:p>
          <a:p>
            <a:pPr marL="400050" lvl="1" indent="0">
              <a:buNone/>
            </a:pPr>
            <a:r>
              <a:rPr lang="en-US" sz="3200" dirty="0"/>
              <a:t>where </a:t>
            </a:r>
            <a:r>
              <a:rPr lang="en-US" sz="3200" b="1" dirty="0" err="1" smtClean="0"/>
              <a:t>H</a:t>
            </a:r>
            <a:r>
              <a:rPr lang="en-US" sz="3200" i="1" baseline="-25000" dirty="0" err="1" smtClean="0"/>
              <a:t>k</a:t>
            </a:r>
            <a:r>
              <a:rPr lang="en-US" sz="3200" i="1" baseline="30000" dirty="0" err="1" smtClean="0"/>
              <a:t>L</a:t>
            </a:r>
            <a:r>
              <a:rPr lang="en-US" sz="3200" dirty="0" smtClean="0"/>
              <a:t> </a:t>
            </a:r>
            <a:r>
              <a:rPr lang="en-US" sz="3200" dirty="0"/>
              <a:t>is a matrix containing the activations of the corresponding hidden layer, in column </a:t>
            </a:r>
            <a:r>
              <a:rPr lang="en-US" sz="3200" i="1" dirty="0" smtClean="0"/>
              <a:t>k</a:t>
            </a:r>
            <a:r>
              <a:rPr lang="en-US" sz="3200" dirty="0" smtClean="0"/>
              <a:t> </a:t>
            </a:r>
            <a:endParaRPr lang="en-CA" sz="3200" dirty="0"/>
          </a:p>
        </p:txBody>
      </p:sp>
      <p:graphicFrame>
        <p:nvGraphicFramePr>
          <p:cNvPr id="4" name="Object 3"/>
          <p:cNvGraphicFramePr>
            <a:graphicFrameLocks noChangeAspect="1"/>
          </p:cNvGraphicFramePr>
          <p:nvPr>
            <p:extLst>
              <p:ext uri="{D42A27DB-BD31-4B8C-83A1-F6EECF244321}">
                <p14:modId xmlns:p14="http://schemas.microsoft.com/office/powerpoint/2010/main" val="1033425776"/>
              </p:ext>
            </p:extLst>
          </p:nvPr>
        </p:nvGraphicFramePr>
        <p:xfrm>
          <a:off x="1533525" y="3153371"/>
          <a:ext cx="6096000" cy="2641600"/>
        </p:xfrm>
        <a:graphic>
          <a:graphicData uri="http://schemas.openxmlformats.org/presentationml/2006/ole">
            <mc:AlternateContent xmlns:mc="http://schemas.openxmlformats.org/markup-compatibility/2006">
              <mc:Choice xmlns:v="urn:schemas-microsoft-com:vml" Requires="v">
                <p:oleObj spid="_x0000_s448586" name="Equation" r:id="rId3" imgW="3048000" imgH="1320800" progId="Equation.3">
                  <p:embed/>
                </p:oleObj>
              </mc:Choice>
              <mc:Fallback>
                <p:oleObj name="Equation" r:id="rId3" imgW="3048000" imgH="1320800" progId="Equation.3">
                  <p:embed/>
                  <p:pic>
                    <p:nvPicPr>
                      <p:cNvPr id="0" name=""/>
                      <p:cNvPicPr/>
                      <p:nvPr/>
                    </p:nvPicPr>
                    <p:blipFill>
                      <a:blip r:embed="rId4"/>
                      <a:stretch>
                        <a:fillRect/>
                      </a:stretch>
                    </p:blipFill>
                    <p:spPr>
                      <a:xfrm>
                        <a:off x="1533525" y="3153371"/>
                        <a:ext cx="6096000" cy="2641600"/>
                      </a:xfrm>
                      <a:prstGeom prst="rect">
                        <a:avLst/>
                      </a:prstGeom>
                    </p:spPr>
                  </p:pic>
                </p:oleObj>
              </mc:Fallback>
            </mc:AlternateContent>
          </a:graphicData>
        </a:graphic>
      </p:graphicFrame>
    </p:spTree>
    <p:extLst>
      <p:ext uri="{BB962C8B-B14F-4D97-AF65-F5344CB8AC3E}">
        <p14:creationId xmlns:p14="http://schemas.microsoft.com/office/powerpoint/2010/main" val="20246760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t>Backpropagating</a:t>
            </a:r>
            <a:r>
              <a:rPr lang="en-CA" dirty="0" smtClean="0"/>
              <a:t> errors</a:t>
            </a:r>
            <a:endParaRPr lang="en-CA" dirty="0"/>
          </a:p>
        </p:txBody>
      </p:sp>
      <p:sp>
        <p:nvSpPr>
          <p:cNvPr id="3" name="Content Placeholder 2"/>
          <p:cNvSpPr>
            <a:spLocks noGrp="1"/>
          </p:cNvSpPr>
          <p:nvPr>
            <p:ph idx="1"/>
          </p:nvPr>
        </p:nvSpPr>
        <p:spPr>
          <a:xfrm>
            <a:off x="457200" y="1350932"/>
            <a:ext cx="8229600" cy="5507068"/>
          </a:xfrm>
        </p:spPr>
        <p:txBody>
          <a:bodyPr>
            <a:normAutofit lnSpcReduction="10000"/>
          </a:bodyPr>
          <a:lstStyle/>
          <a:p>
            <a:r>
              <a:rPr lang="en-US" dirty="0"/>
              <a:t>Consider the </a:t>
            </a:r>
            <a:r>
              <a:rPr lang="en-US" dirty="0" smtClean="0"/>
              <a:t> computation for the gradient </a:t>
            </a:r>
            <a:r>
              <a:rPr lang="en-US" dirty="0"/>
              <a:t>of the </a:t>
            </a:r>
            <a:r>
              <a:rPr lang="en-US" i="1" dirty="0" err="1"/>
              <a:t>k</a:t>
            </a:r>
            <a:r>
              <a:rPr lang="en-US" baseline="30000" dirty="0" err="1"/>
              <a:t>th</a:t>
            </a:r>
            <a:r>
              <a:rPr lang="en-US" dirty="0"/>
              <a:t> row of the </a:t>
            </a:r>
            <a:r>
              <a:rPr lang="en-US" i="1" dirty="0" err="1"/>
              <a:t>L</a:t>
            </a:r>
            <a:r>
              <a:rPr lang="en-US" baseline="30000" dirty="0" err="1"/>
              <a:t>th</a:t>
            </a:r>
            <a:r>
              <a:rPr lang="en-US" dirty="0"/>
              <a:t> matrix of </a:t>
            </a:r>
            <a:r>
              <a:rPr lang="en-US" dirty="0" smtClean="0"/>
              <a:t>parameters</a:t>
            </a:r>
          </a:p>
          <a:p>
            <a:r>
              <a:rPr lang="en-US" dirty="0" smtClean="0"/>
              <a:t>Since </a:t>
            </a:r>
            <a:r>
              <a:rPr lang="en-US" dirty="0"/>
              <a:t>the bias terms are constant, it is unnecessary to </a:t>
            </a:r>
            <a:r>
              <a:rPr lang="en-US" dirty="0" err="1" smtClean="0"/>
              <a:t>backprop</a:t>
            </a:r>
            <a:r>
              <a:rPr lang="en-US" dirty="0" smtClean="0"/>
              <a:t> </a:t>
            </a:r>
            <a:r>
              <a:rPr lang="en-US" dirty="0"/>
              <a:t>through them, so</a:t>
            </a:r>
            <a:r>
              <a:rPr lang="en-CA" dirty="0"/>
              <a:t> </a:t>
            </a:r>
            <a:r>
              <a:rPr lang="en-CA" dirty="0" smtClean="0"/>
              <a:t/>
            </a:r>
            <a:br>
              <a:rPr lang="en-CA" dirty="0" smtClean="0"/>
            </a:br>
            <a:endParaRPr lang="en-CA" dirty="0" smtClean="0"/>
          </a:p>
          <a:p>
            <a:endParaRPr lang="en-CA" dirty="0"/>
          </a:p>
          <a:p>
            <a:endParaRPr lang="en-CA" dirty="0" smtClean="0"/>
          </a:p>
          <a:p>
            <a:endParaRPr lang="en-CA" dirty="0" smtClean="0"/>
          </a:p>
          <a:p>
            <a:endParaRPr lang="en-CA" dirty="0"/>
          </a:p>
          <a:p>
            <a:r>
              <a:rPr lang="en-US" dirty="0"/>
              <a:t>Similarly, </a:t>
            </a:r>
            <a:r>
              <a:rPr lang="en-US" dirty="0" smtClean="0"/>
              <a:t>we can define       recursively </a:t>
            </a:r>
            <a:r>
              <a:rPr lang="en-US" dirty="0"/>
              <a:t>in terms of </a:t>
            </a:r>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343597680"/>
              </p:ext>
            </p:extLst>
          </p:nvPr>
        </p:nvGraphicFramePr>
        <p:xfrm>
          <a:off x="1257396" y="3484828"/>
          <a:ext cx="6951980" cy="2331720"/>
        </p:xfrm>
        <a:graphic>
          <a:graphicData uri="http://schemas.openxmlformats.org/presentationml/2006/ole">
            <mc:AlternateContent xmlns:mc="http://schemas.openxmlformats.org/markup-compatibility/2006">
              <mc:Choice xmlns:v="urn:schemas-microsoft-com:vml" Requires="v">
                <p:oleObj spid="_x0000_s449754" name="Equation" r:id="rId3" imgW="4089400" imgH="1371600" progId="Equation.3">
                  <p:embed/>
                </p:oleObj>
              </mc:Choice>
              <mc:Fallback>
                <p:oleObj name="Equation" r:id="rId3" imgW="4089400" imgH="1371600" progId="Equation.3">
                  <p:embed/>
                  <p:pic>
                    <p:nvPicPr>
                      <p:cNvPr id="0" name=""/>
                      <p:cNvPicPr/>
                      <p:nvPr/>
                    </p:nvPicPr>
                    <p:blipFill>
                      <a:blip r:embed="rId4"/>
                      <a:stretch>
                        <a:fillRect/>
                      </a:stretch>
                    </p:blipFill>
                    <p:spPr>
                      <a:xfrm>
                        <a:off x="1257396" y="3484828"/>
                        <a:ext cx="6951980" cy="233172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170576488"/>
              </p:ext>
            </p:extLst>
          </p:nvPr>
        </p:nvGraphicFramePr>
        <p:xfrm>
          <a:off x="4895862" y="5948558"/>
          <a:ext cx="482600" cy="381000"/>
        </p:xfrm>
        <a:graphic>
          <a:graphicData uri="http://schemas.openxmlformats.org/presentationml/2006/ole">
            <mc:AlternateContent xmlns:mc="http://schemas.openxmlformats.org/markup-compatibility/2006">
              <mc:Choice xmlns:v="urn:schemas-microsoft-com:vml" Requires="v">
                <p:oleObj spid="_x0000_s449755" name="Equation" r:id="rId5" imgW="241300" imgH="190500" progId="Equation.3">
                  <p:embed/>
                </p:oleObj>
              </mc:Choice>
              <mc:Fallback>
                <p:oleObj name="Equation" r:id="rId5" imgW="241300" imgH="190500" progId="Equation.3">
                  <p:embed/>
                  <p:pic>
                    <p:nvPicPr>
                      <p:cNvPr id="0" name=""/>
                      <p:cNvPicPr/>
                      <p:nvPr/>
                    </p:nvPicPr>
                    <p:blipFill>
                      <a:blip r:embed="rId6"/>
                      <a:stretch>
                        <a:fillRect/>
                      </a:stretch>
                    </p:blipFill>
                    <p:spPr>
                      <a:xfrm>
                        <a:off x="4895862" y="5948558"/>
                        <a:ext cx="482600" cy="3810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1953112570"/>
              </p:ext>
            </p:extLst>
          </p:nvPr>
        </p:nvGraphicFramePr>
        <p:xfrm>
          <a:off x="2306638" y="6400800"/>
          <a:ext cx="635000" cy="381000"/>
        </p:xfrm>
        <a:graphic>
          <a:graphicData uri="http://schemas.openxmlformats.org/presentationml/2006/ole">
            <mc:AlternateContent xmlns:mc="http://schemas.openxmlformats.org/markup-compatibility/2006">
              <mc:Choice xmlns:v="urn:schemas-microsoft-com:vml" Requires="v">
                <p:oleObj spid="_x0000_s449756" name="Equation" r:id="rId7" imgW="317500" imgH="190500" progId="Equation.3">
                  <p:embed/>
                </p:oleObj>
              </mc:Choice>
              <mc:Fallback>
                <p:oleObj name="Equation" r:id="rId7" imgW="317500" imgH="190500" progId="Equation.3">
                  <p:embed/>
                  <p:pic>
                    <p:nvPicPr>
                      <p:cNvPr id="0" name=""/>
                      <p:cNvPicPr/>
                      <p:nvPr/>
                    </p:nvPicPr>
                    <p:blipFill>
                      <a:blip r:embed="rId8"/>
                      <a:stretch>
                        <a:fillRect/>
                      </a:stretch>
                    </p:blipFill>
                    <p:spPr>
                      <a:xfrm>
                        <a:off x="2306638" y="6400800"/>
                        <a:ext cx="635000" cy="381000"/>
                      </a:xfrm>
                      <a:prstGeom prst="rect">
                        <a:avLst/>
                      </a:prstGeom>
                    </p:spPr>
                  </p:pic>
                </p:oleObj>
              </mc:Fallback>
            </mc:AlternateContent>
          </a:graphicData>
        </a:graphic>
      </p:graphicFrame>
    </p:spTree>
    <p:extLst>
      <p:ext uri="{BB962C8B-B14F-4D97-AF65-F5344CB8AC3E}">
        <p14:creationId xmlns:p14="http://schemas.microsoft.com/office/powerpoint/2010/main" val="7168571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a:t>Backpropagating</a:t>
            </a:r>
            <a:r>
              <a:rPr lang="en-CA" dirty="0"/>
              <a:t> errors</a:t>
            </a:r>
          </a:p>
        </p:txBody>
      </p:sp>
      <p:sp>
        <p:nvSpPr>
          <p:cNvPr id="3" name="Content Placeholder 2"/>
          <p:cNvSpPr>
            <a:spLocks noGrp="1"/>
          </p:cNvSpPr>
          <p:nvPr>
            <p:ph idx="1"/>
          </p:nvPr>
        </p:nvSpPr>
        <p:spPr>
          <a:xfrm>
            <a:off x="370613" y="1350932"/>
            <a:ext cx="8504605" cy="5507068"/>
          </a:xfrm>
        </p:spPr>
        <p:txBody>
          <a:bodyPr>
            <a:normAutofit/>
          </a:bodyPr>
          <a:lstStyle/>
          <a:p>
            <a:r>
              <a:rPr lang="en-CA" sz="2800" dirty="0"/>
              <a:t>T</a:t>
            </a:r>
            <a:r>
              <a:rPr lang="en-CA" sz="2800" dirty="0" smtClean="0"/>
              <a:t>he </a:t>
            </a:r>
            <a:r>
              <a:rPr lang="en-CA" sz="2800" dirty="0" err="1" smtClean="0"/>
              <a:t>backpropagated</a:t>
            </a:r>
            <a:r>
              <a:rPr lang="en-CA" sz="2800" dirty="0" smtClean="0"/>
              <a:t> error can be written as simply</a:t>
            </a:r>
          </a:p>
          <a:p>
            <a:endParaRPr lang="en-CA" sz="2800" dirty="0"/>
          </a:p>
          <a:p>
            <a:endParaRPr lang="en-CA" sz="2800" dirty="0" smtClean="0"/>
          </a:p>
          <a:p>
            <a:endParaRPr lang="en-CA" sz="2800" dirty="0"/>
          </a:p>
          <a:p>
            <a:pPr marL="400050" lvl="1" indent="0">
              <a:buNone/>
            </a:pPr>
            <a:r>
              <a:rPr lang="en-US" dirty="0"/>
              <a:t>where  </a:t>
            </a:r>
            <a:r>
              <a:rPr lang="en-US" b="1" dirty="0" smtClean="0"/>
              <a:t>D</a:t>
            </a:r>
            <a:r>
              <a:rPr lang="en-US" baseline="30000" dirty="0" smtClean="0"/>
              <a:t>(</a:t>
            </a:r>
            <a:r>
              <a:rPr lang="en-US" i="1" baseline="30000" dirty="0" smtClean="0"/>
              <a:t>l</a:t>
            </a:r>
            <a:r>
              <a:rPr lang="en-US" baseline="30000" dirty="0" smtClean="0"/>
              <a:t>)</a:t>
            </a:r>
            <a:r>
              <a:rPr lang="en-US" dirty="0" smtClean="0"/>
              <a:t> contains </a:t>
            </a:r>
            <a:r>
              <a:rPr lang="en-US" dirty="0"/>
              <a:t>the partial derivatives of the hidden-layer activation function with respect to the pre-activation input. </a:t>
            </a:r>
            <a:endParaRPr lang="en-US" dirty="0" smtClean="0"/>
          </a:p>
          <a:p>
            <a:r>
              <a:rPr lang="en-US" sz="2800" b="1" dirty="0"/>
              <a:t>D</a:t>
            </a:r>
            <a:r>
              <a:rPr lang="en-US" sz="2800" baseline="30000" dirty="0"/>
              <a:t>(</a:t>
            </a:r>
            <a:r>
              <a:rPr lang="en-US" sz="2800" i="1" baseline="30000" dirty="0"/>
              <a:t>l</a:t>
            </a:r>
            <a:r>
              <a:rPr lang="en-US" sz="2800" baseline="30000" dirty="0" smtClean="0"/>
              <a:t>) </a:t>
            </a:r>
            <a:r>
              <a:rPr lang="en-US" sz="2800" dirty="0" smtClean="0"/>
              <a:t>is </a:t>
            </a:r>
            <a:r>
              <a:rPr lang="en-US" sz="2800" dirty="0"/>
              <a:t>generally diagonal, because activation functions usually operate on an </a:t>
            </a:r>
            <a:r>
              <a:rPr lang="en-US" sz="2800" dirty="0" err="1"/>
              <a:t>elementwise</a:t>
            </a:r>
            <a:r>
              <a:rPr lang="en-US" sz="2800" dirty="0"/>
              <a:t> </a:t>
            </a:r>
            <a:r>
              <a:rPr lang="en-US" sz="2800" dirty="0" smtClean="0"/>
              <a:t>basis</a:t>
            </a:r>
            <a:endParaRPr lang="en-US" sz="2800" dirty="0"/>
          </a:p>
          <a:p>
            <a:r>
              <a:rPr lang="en-US" sz="2800" b="1" dirty="0" smtClean="0"/>
              <a:t>W</a:t>
            </a:r>
            <a:r>
              <a:rPr lang="en-US" sz="2800" baseline="30000" dirty="0" smtClean="0"/>
              <a:t>T(l+1)</a:t>
            </a:r>
            <a:r>
              <a:rPr lang="en-US" sz="2800" dirty="0" smtClean="0"/>
              <a:t> arises from the fact that </a:t>
            </a:r>
            <a:r>
              <a:rPr lang="en-US" sz="2800" b="1" dirty="0" smtClean="0"/>
              <a:t>a</a:t>
            </a:r>
            <a:r>
              <a:rPr lang="en-US" sz="2800" baseline="30000" dirty="0" smtClean="0"/>
              <a:t>(l+1)</a:t>
            </a:r>
            <a:r>
              <a:rPr lang="en-US" sz="2800" dirty="0"/>
              <a:t>(</a:t>
            </a:r>
            <a:r>
              <a:rPr lang="en-US" sz="2800" b="1" dirty="0" smtClean="0"/>
              <a:t>h</a:t>
            </a:r>
            <a:r>
              <a:rPr lang="en-US" sz="2800" baseline="30000" dirty="0" smtClean="0"/>
              <a:t>(l)</a:t>
            </a:r>
            <a:r>
              <a:rPr lang="en-US" sz="2800" dirty="0" smtClean="0"/>
              <a:t>)=</a:t>
            </a:r>
            <a:r>
              <a:rPr lang="en-US" sz="2800" b="1" dirty="0" smtClean="0"/>
              <a:t>W</a:t>
            </a:r>
            <a:r>
              <a:rPr lang="en-US" sz="2800" baseline="30000" dirty="0" smtClean="0"/>
              <a:t>(l+1)</a:t>
            </a:r>
            <a:r>
              <a:rPr lang="en-US" sz="2800" b="1" dirty="0" smtClean="0"/>
              <a:t>h</a:t>
            </a:r>
            <a:r>
              <a:rPr lang="en-US" sz="2800" baseline="30000" dirty="0" smtClean="0"/>
              <a:t>(l)</a:t>
            </a:r>
            <a:r>
              <a:rPr lang="en-US" sz="2800" dirty="0" smtClean="0"/>
              <a:t>+</a:t>
            </a:r>
            <a:r>
              <a:rPr lang="en-US" sz="2800" b="1" dirty="0" smtClean="0"/>
              <a:t>b</a:t>
            </a:r>
            <a:r>
              <a:rPr lang="en-US" sz="2800" baseline="30000" dirty="0" smtClean="0"/>
              <a:t>(l+1)</a:t>
            </a:r>
            <a:r>
              <a:rPr lang="en-US" sz="2800" dirty="0" smtClean="0"/>
              <a:t>  </a:t>
            </a:r>
          </a:p>
        </p:txBody>
      </p:sp>
      <p:graphicFrame>
        <p:nvGraphicFramePr>
          <p:cNvPr id="4" name="Object 3"/>
          <p:cNvGraphicFramePr>
            <a:graphicFrameLocks noChangeAspect="1"/>
          </p:cNvGraphicFramePr>
          <p:nvPr>
            <p:extLst>
              <p:ext uri="{D42A27DB-BD31-4B8C-83A1-F6EECF244321}">
                <p14:modId xmlns:p14="http://schemas.microsoft.com/office/powerpoint/2010/main" val="2462740407"/>
              </p:ext>
            </p:extLst>
          </p:nvPr>
        </p:nvGraphicFramePr>
        <p:xfrm>
          <a:off x="717624" y="1976063"/>
          <a:ext cx="7797800" cy="1244600"/>
        </p:xfrm>
        <a:graphic>
          <a:graphicData uri="http://schemas.openxmlformats.org/presentationml/2006/ole">
            <mc:AlternateContent xmlns:mc="http://schemas.openxmlformats.org/markup-compatibility/2006">
              <mc:Choice xmlns:v="urn:schemas-microsoft-com:vml" Requires="v">
                <p:oleObj spid="_x0000_s450634" name="Equation" r:id="rId3" imgW="3898900" imgH="622300" progId="Equation.3">
                  <p:embed/>
                </p:oleObj>
              </mc:Choice>
              <mc:Fallback>
                <p:oleObj name="Equation" r:id="rId3" imgW="3898900" imgH="622300" progId="Equation.3">
                  <p:embed/>
                  <p:pic>
                    <p:nvPicPr>
                      <p:cNvPr id="0" name=""/>
                      <p:cNvPicPr/>
                      <p:nvPr/>
                    </p:nvPicPr>
                    <p:blipFill>
                      <a:blip r:embed="rId4"/>
                      <a:stretch>
                        <a:fillRect/>
                      </a:stretch>
                    </p:blipFill>
                    <p:spPr>
                      <a:xfrm>
                        <a:off x="717624" y="1976063"/>
                        <a:ext cx="7797800" cy="1244600"/>
                      </a:xfrm>
                      <a:prstGeom prst="rect">
                        <a:avLst/>
                      </a:prstGeom>
                    </p:spPr>
                  </p:pic>
                </p:oleObj>
              </mc:Fallback>
            </mc:AlternateContent>
          </a:graphicData>
        </a:graphic>
      </p:graphicFrame>
    </p:spTree>
    <p:extLst>
      <p:ext uri="{BB962C8B-B14F-4D97-AF65-F5344CB8AC3E}">
        <p14:creationId xmlns:p14="http://schemas.microsoft.com/office/powerpoint/2010/main" val="3032833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general form for gradients</a:t>
            </a:r>
            <a:endParaRPr lang="en-CA" dirty="0"/>
          </a:p>
        </p:txBody>
      </p:sp>
      <p:sp>
        <p:nvSpPr>
          <p:cNvPr id="3" name="Content Placeholder 2"/>
          <p:cNvSpPr>
            <a:spLocks noGrp="1"/>
          </p:cNvSpPr>
          <p:nvPr>
            <p:ph idx="1"/>
          </p:nvPr>
        </p:nvSpPr>
        <p:spPr>
          <a:xfrm>
            <a:off x="288625" y="1350932"/>
            <a:ext cx="8702043" cy="5287006"/>
          </a:xfrm>
        </p:spPr>
        <p:txBody>
          <a:bodyPr>
            <a:normAutofit/>
          </a:bodyPr>
          <a:lstStyle/>
          <a:p>
            <a:r>
              <a:rPr lang="en-US" sz="2800" dirty="0"/>
              <a:t>The gradients for the </a:t>
            </a:r>
            <a:r>
              <a:rPr lang="en-US" sz="2800" i="1" dirty="0" err="1"/>
              <a:t>k</a:t>
            </a:r>
            <a:r>
              <a:rPr lang="en-US" sz="2800" baseline="30000" dirty="0" err="1"/>
              <a:t>th</a:t>
            </a:r>
            <a:r>
              <a:rPr lang="en-US" sz="2800" dirty="0"/>
              <a:t> vector of parameters of the </a:t>
            </a:r>
            <a:r>
              <a:rPr lang="en-US" sz="2800" i="1" dirty="0" err="1"/>
              <a:t>l</a:t>
            </a:r>
            <a:r>
              <a:rPr lang="en-US" sz="2800" baseline="30000" dirty="0" err="1"/>
              <a:t>th</a:t>
            </a:r>
            <a:r>
              <a:rPr lang="en-US" sz="2800" dirty="0"/>
              <a:t> network layer can therefore be computed using products of matrices of the following form </a:t>
            </a:r>
            <a:endParaRPr lang="en-US" sz="2800" dirty="0" smtClean="0"/>
          </a:p>
          <a:p>
            <a:endParaRPr lang="en-US" sz="2800" dirty="0"/>
          </a:p>
          <a:p>
            <a:endParaRPr lang="en-US" sz="2800" dirty="0" smtClean="0"/>
          </a:p>
          <a:p>
            <a:r>
              <a:rPr lang="en-US" sz="2800" dirty="0"/>
              <a:t>When </a:t>
            </a:r>
            <a:r>
              <a:rPr lang="en-US" sz="2800" i="1" dirty="0"/>
              <a:t>l</a:t>
            </a:r>
            <a:r>
              <a:rPr lang="en-US" sz="2800" dirty="0"/>
              <a:t>=1, </a:t>
            </a:r>
            <a:r>
              <a:rPr lang="en-US" sz="2800" dirty="0" smtClean="0"/>
              <a:t>           , </a:t>
            </a:r>
            <a:r>
              <a:rPr lang="en-US" sz="2800" dirty="0"/>
              <a:t>the input data with a 1 </a:t>
            </a:r>
            <a:r>
              <a:rPr lang="en-US" sz="2800" dirty="0" smtClean="0"/>
              <a:t>appended</a:t>
            </a:r>
          </a:p>
          <a:p>
            <a:r>
              <a:rPr lang="en-US" sz="2800" dirty="0" smtClean="0"/>
              <a:t>Note: since </a:t>
            </a:r>
            <a:r>
              <a:rPr lang="en-US" sz="2800" b="1" dirty="0" smtClean="0"/>
              <a:t>D</a:t>
            </a:r>
            <a:r>
              <a:rPr lang="en-US" sz="2800" dirty="0" smtClean="0"/>
              <a:t> is usually diagonal </a:t>
            </a:r>
            <a:r>
              <a:rPr lang="en-US" sz="2800" dirty="0"/>
              <a:t>the </a:t>
            </a:r>
            <a:r>
              <a:rPr lang="en-US" sz="2800" dirty="0" smtClean="0"/>
              <a:t>corresponding matrix</a:t>
            </a:r>
            <a:r>
              <a:rPr lang="en-US" sz="2800" dirty="0"/>
              <a:t>-vector multiply can be transformed into an element-wise </a:t>
            </a:r>
            <a:r>
              <a:rPr lang="en-US" sz="2800" dirty="0" smtClean="0"/>
              <a:t>product </a:t>
            </a:r>
            <a:r>
              <a:rPr lang="en-US" sz="5000" baseline="-25000" dirty="0" smtClean="0"/>
              <a:t>°</a:t>
            </a:r>
            <a:r>
              <a:rPr lang="en-US" sz="2800" dirty="0" smtClean="0"/>
              <a:t> by extracting the diagonal for </a:t>
            </a:r>
            <a:r>
              <a:rPr lang="en-US" sz="2800" b="1" dirty="0" smtClean="0"/>
              <a:t>d</a:t>
            </a:r>
            <a:r>
              <a:rPr lang="en-CA" sz="2800" dirty="0" smtClean="0"/>
              <a:t> </a:t>
            </a:r>
            <a:endParaRPr lang="en-CA" sz="2800" dirty="0"/>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1598139647"/>
              </p:ext>
            </p:extLst>
          </p:nvPr>
        </p:nvGraphicFramePr>
        <p:xfrm>
          <a:off x="743523" y="2822940"/>
          <a:ext cx="8001001" cy="863600"/>
        </p:xfrm>
        <a:graphic>
          <a:graphicData uri="http://schemas.openxmlformats.org/presentationml/2006/ole">
            <mc:AlternateContent xmlns:mc="http://schemas.openxmlformats.org/markup-compatibility/2006">
              <mc:Choice xmlns:v="urn:schemas-microsoft-com:vml" Requires="v">
                <p:oleObj spid="_x0000_s451796" name="Equation" r:id="rId3" imgW="4000500" imgH="431800" progId="Equation.3">
                  <p:embed/>
                </p:oleObj>
              </mc:Choice>
              <mc:Fallback>
                <p:oleObj name="Equation" r:id="rId3" imgW="4000500" imgH="431800" progId="Equation.3">
                  <p:embed/>
                  <p:pic>
                    <p:nvPicPr>
                      <p:cNvPr id="0" name=""/>
                      <p:cNvPicPr/>
                      <p:nvPr/>
                    </p:nvPicPr>
                    <p:blipFill>
                      <a:blip r:embed="rId4"/>
                      <a:stretch>
                        <a:fillRect/>
                      </a:stretch>
                    </p:blipFill>
                    <p:spPr>
                      <a:xfrm>
                        <a:off x="743523" y="2822940"/>
                        <a:ext cx="8001001" cy="8636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4241686293"/>
              </p:ext>
            </p:extLst>
          </p:nvPr>
        </p:nvGraphicFramePr>
        <p:xfrm>
          <a:off x="2217389" y="3773630"/>
          <a:ext cx="990600" cy="533400"/>
        </p:xfrm>
        <a:graphic>
          <a:graphicData uri="http://schemas.openxmlformats.org/presentationml/2006/ole">
            <mc:AlternateContent xmlns:mc="http://schemas.openxmlformats.org/markup-compatibility/2006">
              <mc:Choice xmlns:v="urn:schemas-microsoft-com:vml" Requires="v">
                <p:oleObj spid="_x0000_s451797" name="Equation" r:id="rId5" imgW="495300" imgH="266700" progId="Equation.3">
                  <p:embed/>
                </p:oleObj>
              </mc:Choice>
              <mc:Fallback>
                <p:oleObj name="Equation" r:id="rId5" imgW="495300" imgH="266700" progId="Equation.3">
                  <p:embed/>
                  <p:pic>
                    <p:nvPicPr>
                      <p:cNvPr id="0" name=""/>
                      <p:cNvPicPr/>
                      <p:nvPr/>
                    </p:nvPicPr>
                    <p:blipFill>
                      <a:blip r:embed="rId6"/>
                      <a:stretch>
                        <a:fillRect/>
                      </a:stretch>
                    </p:blipFill>
                    <p:spPr>
                      <a:xfrm>
                        <a:off x="2217389" y="3773630"/>
                        <a:ext cx="990600" cy="5334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2817966422"/>
              </p:ext>
            </p:extLst>
          </p:nvPr>
        </p:nvGraphicFramePr>
        <p:xfrm>
          <a:off x="1717285" y="5839273"/>
          <a:ext cx="5257800" cy="457200"/>
        </p:xfrm>
        <a:graphic>
          <a:graphicData uri="http://schemas.openxmlformats.org/presentationml/2006/ole">
            <mc:AlternateContent xmlns:mc="http://schemas.openxmlformats.org/markup-compatibility/2006">
              <mc:Choice xmlns:v="urn:schemas-microsoft-com:vml" Requires="v">
                <p:oleObj spid="_x0000_s451798" name="Equation" r:id="rId7" imgW="2628900" imgH="228600" progId="Equation.3">
                  <p:embed/>
                </p:oleObj>
              </mc:Choice>
              <mc:Fallback>
                <p:oleObj name="Equation" r:id="rId7" imgW="2628900" imgH="228600" progId="Equation.3">
                  <p:embed/>
                  <p:pic>
                    <p:nvPicPr>
                      <p:cNvPr id="0" name=""/>
                      <p:cNvPicPr/>
                      <p:nvPr/>
                    </p:nvPicPr>
                    <p:blipFill>
                      <a:blip r:embed="rId8"/>
                      <a:stretch>
                        <a:fillRect/>
                      </a:stretch>
                    </p:blipFill>
                    <p:spPr>
                      <a:xfrm>
                        <a:off x="1717285" y="5839273"/>
                        <a:ext cx="5257800" cy="457200"/>
                      </a:xfrm>
                      <a:prstGeom prst="rect">
                        <a:avLst/>
                      </a:prstGeom>
                    </p:spPr>
                  </p:pic>
                </p:oleObj>
              </mc:Fallback>
            </mc:AlternateContent>
          </a:graphicData>
        </a:graphic>
      </p:graphicFrame>
    </p:spTree>
    <p:extLst>
      <p:ext uri="{BB962C8B-B14F-4D97-AF65-F5344CB8AC3E}">
        <p14:creationId xmlns:p14="http://schemas.microsoft.com/office/powerpoint/2010/main" val="32919336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0" name="Object 89"/>
          <p:cNvGraphicFramePr>
            <a:graphicFrameLocks noChangeAspect="1"/>
          </p:cNvGraphicFramePr>
          <p:nvPr>
            <p:extLst>
              <p:ext uri="{D42A27DB-BD31-4B8C-83A1-F6EECF244321}">
                <p14:modId xmlns:p14="http://schemas.microsoft.com/office/powerpoint/2010/main" val="126644375"/>
              </p:ext>
            </p:extLst>
          </p:nvPr>
        </p:nvGraphicFramePr>
        <p:xfrm>
          <a:off x="724533" y="1412994"/>
          <a:ext cx="1562100" cy="304800"/>
        </p:xfrm>
        <a:graphic>
          <a:graphicData uri="http://schemas.openxmlformats.org/presentationml/2006/ole">
            <mc:AlternateContent xmlns:mc="http://schemas.openxmlformats.org/markup-compatibility/2006">
              <mc:Choice xmlns:v="urn:schemas-microsoft-com:vml" Requires="v">
                <p:oleObj spid="_x0000_s453027" name="Equation" r:id="rId3" imgW="1041400" imgH="203200" progId="Equation.3">
                  <p:embed/>
                </p:oleObj>
              </mc:Choice>
              <mc:Fallback>
                <p:oleObj name="Equation" r:id="rId3" imgW="1041400" imgH="20320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4533" y="1412994"/>
                        <a:ext cx="1562100" cy="3048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129" name="Object 128"/>
          <p:cNvGraphicFramePr>
            <a:graphicFrameLocks noChangeAspect="1"/>
          </p:cNvGraphicFramePr>
          <p:nvPr>
            <p:extLst>
              <p:ext uri="{D42A27DB-BD31-4B8C-83A1-F6EECF244321}">
                <p14:modId xmlns:p14="http://schemas.microsoft.com/office/powerpoint/2010/main" val="1440964723"/>
              </p:ext>
            </p:extLst>
          </p:nvPr>
        </p:nvGraphicFramePr>
        <p:xfrm>
          <a:off x="711833" y="1832062"/>
          <a:ext cx="1295400" cy="342900"/>
        </p:xfrm>
        <a:graphic>
          <a:graphicData uri="http://schemas.openxmlformats.org/presentationml/2006/ole">
            <mc:AlternateContent xmlns:mc="http://schemas.openxmlformats.org/markup-compatibility/2006">
              <mc:Choice xmlns:v="urn:schemas-microsoft-com:vml" Requires="v">
                <p:oleObj spid="_x0000_s453028" name="Equation" r:id="rId5" imgW="863600" imgH="228600" progId="Equation.3">
                  <p:embed/>
                </p:oleObj>
              </mc:Choice>
              <mc:Fallback>
                <p:oleObj name="Equation" r:id="rId5" imgW="863600" imgH="22860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1833" y="1832062"/>
                        <a:ext cx="1295400" cy="3429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137" name="Object 136"/>
          <p:cNvGraphicFramePr>
            <a:graphicFrameLocks noChangeAspect="1"/>
          </p:cNvGraphicFramePr>
          <p:nvPr>
            <p:extLst>
              <p:ext uri="{D42A27DB-BD31-4B8C-83A1-F6EECF244321}">
                <p14:modId xmlns:p14="http://schemas.microsoft.com/office/powerpoint/2010/main" val="2118123631"/>
              </p:ext>
            </p:extLst>
          </p:nvPr>
        </p:nvGraphicFramePr>
        <p:xfrm>
          <a:off x="3351302" y="1412994"/>
          <a:ext cx="1847850" cy="304800"/>
        </p:xfrm>
        <a:graphic>
          <a:graphicData uri="http://schemas.openxmlformats.org/presentationml/2006/ole">
            <mc:AlternateContent xmlns:mc="http://schemas.openxmlformats.org/markup-compatibility/2006">
              <mc:Choice xmlns:v="urn:schemas-microsoft-com:vml" Requires="v">
                <p:oleObj spid="_x0000_s453029" name="Equation" r:id="rId7" imgW="1219200" imgH="203200" progId="Equation.3">
                  <p:embed/>
                </p:oleObj>
              </mc:Choice>
              <mc:Fallback>
                <p:oleObj name="Equation" r:id="rId7" imgW="1219200" imgH="203200"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51302" y="1412994"/>
                        <a:ext cx="1847850" cy="3048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145" name="Object 144"/>
          <p:cNvGraphicFramePr>
            <a:graphicFrameLocks noChangeAspect="1"/>
          </p:cNvGraphicFramePr>
          <p:nvPr>
            <p:extLst>
              <p:ext uri="{D42A27DB-BD31-4B8C-83A1-F6EECF244321}">
                <p14:modId xmlns:p14="http://schemas.microsoft.com/office/powerpoint/2010/main" val="334767117"/>
              </p:ext>
            </p:extLst>
          </p:nvPr>
        </p:nvGraphicFramePr>
        <p:xfrm>
          <a:off x="3348953" y="1849332"/>
          <a:ext cx="1295400" cy="342900"/>
        </p:xfrm>
        <a:graphic>
          <a:graphicData uri="http://schemas.openxmlformats.org/presentationml/2006/ole">
            <mc:AlternateContent xmlns:mc="http://schemas.openxmlformats.org/markup-compatibility/2006">
              <mc:Choice xmlns:v="urn:schemas-microsoft-com:vml" Requires="v">
                <p:oleObj spid="_x0000_s453030" name="Equation" r:id="rId9" imgW="863600" imgH="228600" progId="Equation.3">
                  <p:embed/>
                </p:oleObj>
              </mc:Choice>
              <mc:Fallback>
                <p:oleObj name="Equation" r:id="rId9" imgW="863600" imgH="228600"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348953" y="1849332"/>
                        <a:ext cx="1295400" cy="3429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212" name="Object 211"/>
          <p:cNvGraphicFramePr>
            <a:graphicFrameLocks noChangeAspect="1"/>
          </p:cNvGraphicFramePr>
          <p:nvPr>
            <p:extLst>
              <p:ext uri="{D42A27DB-BD31-4B8C-83A1-F6EECF244321}">
                <p14:modId xmlns:p14="http://schemas.microsoft.com/office/powerpoint/2010/main" val="3842716050"/>
              </p:ext>
            </p:extLst>
          </p:nvPr>
        </p:nvGraphicFramePr>
        <p:xfrm>
          <a:off x="5907176" y="1412994"/>
          <a:ext cx="2247900" cy="304800"/>
        </p:xfrm>
        <a:graphic>
          <a:graphicData uri="http://schemas.openxmlformats.org/presentationml/2006/ole">
            <mc:AlternateContent xmlns:mc="http://schemas.openxmlformats.org/markup-compatibility/2006">
              <mc:Choice xmlns:v="urn:schemas-microsoft-com:vml" Requires="v">
                <p:oleObj spid="_x0000_s453031" name="Equation" r:id="rId11" imgW="1498600" imgH="203200" progId="Equation.3">
                  <p:embed/>
                </p:oleObj>
              </mc:Choice>
              <mc:Fallback>
                <p:oleObj name="Equation" r:id="rId11" imgW="1498600" imgH="203200" progId="Equation.3">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907176" y="1412994"/>
                        <a:ext cx="2247900" cy="3048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213" name="Object 212"/>
          <p:cNvGraphicFramePr>
            <a:graphicFrameLocks noChangeAspect="1"/>
          </p:cNvGraphicFramePr>
          <p:nvPr>
            <p:extLst>
              <p:ext uri="{D42A27DB-BD31-4B8C-83A1-F6EECF244321}">
                <p14:modId xmlns:p14="http://schemas.microsoft.com/office/powerpoint/2010/main" val="2600202904"/>
              </p:ext>
            </p:extLst>
          </p:nvPr>
        </p:nvGraphicFramePr>
        <p:xfrm>
          <a:off x="6113552" y="1849556"/>
          <a:ext cx="1276350" cy="342900"/>
        </p:xfrm>
        <a:graphic>
          <a:graphicData uri="http://schemas.openxmlformats.org/presentationml/2006/ole">
            <mc:AlternateContent xmlns:mc="http://schemas.openxmlformats.org/markup-compatibility/2006">
              <mc:Choice xmlns:v="urn:schemas-microsoft-com:vml" Requires="v">
                <p:oleObj spid="_x0000_s453032" name="Equation" r:id="rId13" imgW="850900" imgH="228600" progId="Equation.3">
                  <p:embed/>
                </p:oleObj>
              </mc:Choice>
              <mc:Fallback>
                <p:oleObj name="Equation" r:id="rId13" imgW="850900" imgH="228600" progId="Equation.3">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113552" y="1849556"/>
                        <a:ext cx="1276350" cy="3429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4" name="Title 1"/>
          <p:cNvSpPr txBox="1">
            <a:spLocks/>
          </p:cNvSpPr>
          <p:nvPr/>
        </p:nvSpPr>
        <p:spPr>
          <a:xfrm>
            <a:off x="457200" y="7284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Visualizing </a:t>
            </a:r>
            <a:r>
              <a:rPr lang="en-CA" dirty="0" err="1" smtClean="0"/>
              <a:t>backpropagation</a:t>
            </a:r>
            <a:endParaRPr lang="en-CA" dirty="0"/>
          </a:p>
        </p:txBody>
      </p:sp>
      <p:sp>
        <p:nvSpPr>
          <p:cNvPr id="56" name="Content Placeholder 2"/>
          <p:cNvSpPr txBox="1">
            <a:spLocks/>
          </p:cNvSpPr>
          <p:nvPr/>
        </p:nvSpPr>
        <p:spPr>
          <a:xfrm>
            <a:off x="288625" y="4898820"/>
            <a:ext cx="8702043" cy="1739117"/>
          </a:xfrm>
          <a:prstGeom prst="rect">
            <a:avLst/>
          </a:prstGeom>
        </p:spPr>
        <p:txBody>
          <a:bodyPr>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CA" sz="2800" dirty="0" smtClean="0"/>
              <a:t>In the forward propagation phase we compute terms of the form above</a:t>
            </a:r>
          </a:p>
          <a:p>
            <a:r>
              <a:rPr lang="en-CA" sz="2800" dirty="0" smtClean="0"/>
              <a:t>The figure above is a type of computation graph, (which is different from the probability graphs we saw earlier)</a:t>
            </a:r>
            <a:endParaRPr lang="en-CA" dirty="0"/>
          </a:p>
        </p:txBody>
      </p:sp>
      <p:sp>
        <p:nvSpPr>
          <p:cNvPr id="61" name="Rounded Rectangle 60"/>
          <p:cNvSpPr>
            <a:spLocks/>
          </p:cNvSpPr>
          <p:nvPr/>
        </p:nvSpPr>
        <p:spPr bwMode="auto">
          <a:xfrm flipV="1">
            <a:off x="7842516" y="3175966"/>
            <a:ext cx="427328"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62" name="Rounded Rectangle 61"/>
          <p:cNvSpPr>
            <a:spLocks/>
          </p:cNvSpPr>
          <p:nvPr/>
        </p:nvSpPr>
        <p:spPr bwMode="auto">
          <a:xfrm flipV="1">
            <a:off x="6853478" y="3179953"/>
            <a:ext cx="652684"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63" name="Rounded Rectangle 62"/>
          <p:cNvSpPr>
            <a:spLocks/>
          </p:cNvSpPr>
          <p:nvPr/>
        </p:nvSpPr>
        <p:spPr bwMode="auto">
          <a:xfrm flipV="1">
            <a:off x="3974011" y="3188009"/>
            <a:ext cx="563005"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64" name="Rounded Rectangle 63"/>
          <p:cNvSpPr>
            <a:spLocks/>
          </p:cNvSpPr>
          <p:nvPr/>
        </p:nvSpPr>
        <p:spPr bwMode="auto">
          <a:xfrm flipV="1">
            <a:off x="1123267" y="3188010"/>
            <a:ext cx="652684"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65" name="Rounded Rectangle 64"/>
          <p:cNvSpPr>
            <a:spLocks/>
          </p:cNvSpPr>
          <p:nvPr/>
        </p:nvSpPr>
        <p:spPr bwMode="auto">
          <a:xfrm flipV="1">
            <a:off x="8634116" y="3178426"/>
            <a:ext cx="390860"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66" name="Rectangle 65"/>
          <p:cNvSpPr/>
          <p:nvPr/>
        </p:nvSpPr>
        <p:spPr>
          <a:xfrm>
            <a:off x="1125616" y="3988407"/>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7" name="Straight Arrow Connector 66"/>
          <p:cNvCxnSpPr>
            <a:endCxn id="68" idx="3"/>
          </p:cNvCxnSpPr>
          <p:nvPr/>
        </p:nvCxnSpPr>
        <p:spPr bwMode="auto">
          <a:xfrm flipH="1">
            <a:off x="768988" y="3403636"/>
            <a:ext cx="351707" cy="1633"/>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68" name="Rounded Rectangle 67"/>
          <p:cNvSpPr>
            <a:spLocks/>
          </p:cNvSpPr>
          <p:nvPr/>
        </p:nvSpPr>
        <p:spPr bwMode="auto">
          <a:xfrm flipV="1">
            <a:off x="213902" y="3184853"/>
            <a:ext cx="555086"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69" name="TextBox 68"/>
          <p:cNvSpPr txBox="1"/>
          <p:nvPr/>
        </p:nvSpPr>
        <p:spPr>
          <a:xfrm flipV="1">
            <a:off x="405414" y="3033042"/>
            <a:ext cx="245559" cy="656590"/>
          </a:xfrm>
          <a:prstGeom prst="rect">
            <a:avLst/>
          </a:prstGeom>
          <a:noFill/>
        </p:spPr>
        <p:txBody>
          <a:bodyPr wrap="square" rtlCol="0">
            <a:spAutoFit/>
          </a:bodyPr>
          <a:lstStyle/>
          <a:p>
            <a:r>
              <a:rPr lang="en-CA" sz="2200" b="1" dirty="0" smtClean="0">
                <a:latin typeface="Times New Roman"/>
                <a:cs typeface="Times New Roman"/>
              </a:rPr>
              <a:t>x</a:t>
            </a:r>
            <a:endParaRPr lang="en-CA" sz="2200" baseline="-25000" dirty="0">
              <a:latin typeface="Times New Roman"/>
              <a:cs typeface="Times New Roman"/>
            </a:endParaRPr>
          </a:p>
        </p:txBody>
      </p:sp>
      <p:sp>
        <p:nvSpPr>
          <p:cNvPr id="70" name="TextBox 69"/>
          <p:cNvSpPr txBox="1"/>
          <p:nvPr/>
        </p:nvSpPr>
        <p:spPr>
          <a:xfrm>
            <a:off x="1089845" y="4001637"/>
            <a:ext cx="686105" cy="430887"/>
          </a:xfrm>
          <a:prstGeom prst="rect">
            <a:avLst/>
          </a:prstGeom>
          <a:noFill/>
        </p:spPr>
        <p:txBody>
          <a:bodyPr wrap="none" rtlCol="0">
            <a:spAutoFit/>
          </a:bodyPr>
          <a:lstStyle/>
          <a:p>
            <a:r>
              <a:rPr lang="en-CA" sz="2200" b="1" dirty="0" smtClean="0">
                <a:latin typeface="Times New Roman"/>
                <a:cs typeface="Times New Roman"/>
              </a:rPr>
              <a:t>W</a:t>
            </a:r>
            <a:r>
              <a:rPr lang="en-CA" sz="2200" baseline="30000" dirty="0">
                <a:latin typeface="Times New Roman"/>
                <a:cs typeface="Times New Roman"/>
              </a:rPr>
              <a:t>(1)</a:t>
            </a:r>
            <a:endParaRPr lang="en-CA" sz="2200" baseline="-25000" dirty="0">
              <a:latin typeface="Times New Roman"/>
              <a:cs typeface="Times New Roman"/>
            </a:endParaRPr>
          </a:p>
        </p:txBody>
      </p:sp>
      <p:sp>
        <p:nvSpPr>
          <p:cNvPr id="71" name="Rectangle 70"/>
          <p:cNvSpPr/>
          <p:nvPr/>
        </p:nvSpPr>
        <p:spPr>
          <a:xfrm>
            <a:off x="1119072" y="2387504"/>
            <a:ext cx="637106" cy="450419"/>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TextBox 71"/>
          <p:cNvSpPr txBox="1"/>
          <p:nvPr/>
        </p:nvSpPr>
        <p:spPr>
          <a:xfrm>
            <a:off x="1175898" y="2378340"/>
            <a:ext cx="560883" cy="430887"/>
          </a:xfrm>
          <a:prstGeom prst="rect">
            <a:avLst/>
          </a:prstGeom>
          <a:noFill/>
        </p:spPr>
        <p:txBody>
          <a:bodyPr wrap="none" rtlCol="0">
            <a:spAutoFit/>
          </a:bodyPr>
          <a:lstStyle/>
          <a:p>
            <a:r>
              <a:rPr lang="en-CA" sz="2200" b="1" dirty="0" smtClean="0">
                <a:latin typeface="Times New Roman"/>
                <a:cs typeface="Times New Roman"/>
              </a:rPr>
              <a:t>b</a:t>
            </a:r>
            <a:r>
              <a:rPr lang="en-CA" sz="2200" baseline="30000" dirty="0" smtClean="0">
                <a:latin typeface="Times New Roman"/>
                <a:cs typeface="Times New Roman"/>
              </a:rPr>
              <a:t>(1)</a:t>
            </a:r>
            <a:endParaRPr lang="en-CA" sz="2200" baseline="-25000" dirty="0">
              <a:latin typeface="Times New Roman"/>
              <a:cs typeface="Times New Roman"/>
            </a:endParaRPr>
          </a:p>
        </p:txBody>
      </p:sp>
      <p:cxnSp>
        <p:nvCxnSpPr>
          <p:cNvPr id="73" name="Straight Arrow Connector 72"/>
          <p:cNvCxnSpPr>
            <a:endCxn id="66" idx="0"/>
          </p:cNvCxnSpPr>
          <p:nvPr/>
        </p:nvCxnSpPr>
        <p:spPr bwMode="auto">
          <a:xfrm>
            <a:off x="1439248" y="3628843"/>
            <a:ext cx="4921" cy="359562"/>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74" name="TextBox 73"/>
          <p:cNvSpPr txBox="1"/>
          <p:nvPr/>
        </p:nvSpPr>
        <p:spPr>
          <a:xfrm>
            <a:off x="1136758" y="3169262"/>
            <a:ext cx="600024" cy="430887"/>
          </a:xfrm>
          <a:prstGeom prst="rect">
            <a:avLst/>
          </a:prstGeom>
          <a:noFill/>
        </p:spPr>
        <p:txBody>
          <a:bodyPr wrap="square" rtlCol="0">
            <a:spAutoFit/>
          </a:bodyPr>
          <a:lstStyle/>
          <a:p>
            <a:r>
              <a:rPr lang="en-CA" sz="2200" b="1" dirty="0" smtClean="0">
                <a:latin typeface="Times New Roman"/>
                <a:cs typeface="Times New Roman"/>
              </a:rPr>
              <a:t>a</a:t>
            </a:r>
            <a:r>
              <a:rPr lang="en-CA" sz="2200" baseline="30000" dirty="0" smtClean="0">
                <a:latin typeface="Times New Roman"/>
                <a:cs typeface="Times New Roman"/>
              </a:rPr>
              <a:t>(1)</a:t>
            </a:r>
            <a:endParaRPr lang="en-CA" sz="2200" baseline="-25000" dirty="0">
              <a:latin typeface="Times New Roman"/>
              <a:cs typeface="Times New Roman"/>
            </a:endParaRPr>
          </a:p>
        </p:txBody>
      </p:sp>
      <p:cxnSp>
        <p:nvCxnSpPr>
          <p:cNvPr id="75" name="Straight Arrow Connector 74"/>
          <p:cNvCxnSpPr>
            <a:endCxn id="71" idx="2"/>
          </p:cNvCxnSpPr>
          <p:nvPr/>
        </p:nvCxnSpPr>
        <p:spPr bwMode="auto">
          <a:xfrm flipH="1" flipV="1">
            <a:off x="1437626" y="2837923"/>
            <a:ext cx="1622" cy="340503"/>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76" name="Rectangle 75"/>
          <p:cNvSpPr/>
          <p:nvPr/>
        </p:nvSpPr>
        <p:spPr>
          <a:xfrm>
            <a:off x="3943762" y="3990772"/>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TextBox 76"/>
          <p:cNvSpPr txBox="1"/>
          <p:nvPr/>
        </p:nvSpPr>
        <p:spPr>
          <a:xfrm>
            <a:off x="3907990" y="4004002"/>
            <a:ext cx="644318" cy="430887"/>
          </a:xfrm>
          <a:prstGeom prst="rect">
            <a:avLst/>
          </a:prstGeom>
          <a:noFill/>
        </p:spPr>
        <p:txBody>
          <a:bodyPr wrap="none" rtlCol="0">
            <a:spAutoFit/>
          </a:bodyPr>
          <a:lstStyle/>
          <a:p>
            <a:r>
              <a:rPr lang="en-CA" sz="2200" b="1" dirty="0" smtClean="0">
                <a:latin typeface="Times New Roman"/>
                <a:cs typeface="Times New Roman"/>
              </a:rPr>
              <a:t>W</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sp>
        <p:nvSpPr>
          <p:cNvPr id="78" name="Rectangle 77"/>
          <p:cNvSpPr/>
          <p:nvPr/>
        </p:nvSpPr>
        <p:spPr>
          <a:xfrm>
            <a:off x="3943568" y="2389869"/>
            <a:ext cx="637106" cy="450419"/>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9" name="TextBox 78"/>
          <p:cNvSpPr txBox="1"/>
          <p:nvPr/>
        </p:nvSpPr>
        <p:spPr>
          <a:xfrm>
            <a:off x="4000393" y="2380705"/>
            <a:ext cx="519096" cy="430887"/>
          </a:xfrm>
          <a:prstGeom prst="rect">
            <a:avLst/>
          </a:prstGeom>
          <a:noFill/>
        </p:spPr>
        <p:txBody>
          <a:bodyPr wrap="none" rtlCol="0">
            <a:spAutoFit/>
          </a:bodyPr>
          <a:lstStyle/>
          <a:p>
            <a:r>
              <a:rPr lang="en-CA" sz="2200" b="1" dirty="0" smtClean="0">
                <a:latin typeface="Times New Roman"/>
                <a:cs typeface="Times New Roman"/>
              </a:rPr>
              <a:t>b</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cxnSp>
        <p:nvCxnSpPr>
          <p:cNvPr id="80" name="Straight Arrow Connector 79"/>
          <p:cNvCxnSpPr>
            <a:endCxn id="76" idx="0"/>
          </p:cNvCxnSpPr>
          <p:nvPr/>
        </p:nvCxnSpPr>
        <p:spPr bwMode="auto">
          <a:xfrm>
            <a:off x="4257394" y="3631208"/>
            <a:ext cx="4921" cy="359562"/>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81" name="TextBox 80"/>
          <p:cNvSpPr txBox="1"/>
          <p:nvPr/>
        </p:nvSpPr>
        <p:spPr>
          <a:xfrm>
            <a:off x="3995665" y="3171627"/>
            <a:ext cx="503254" cy="430887"/>
          </a:xfrm>
          <a:prstGeom prst="rect">
            <a:avLst/>
          </a:prstGeom>
          <a:noFill/>
        </p:spPr>
        <p:txBody>
          <a:bodyPr wrap="none" rtlCol="0">
            <a:spAutoFit/>
          </a:bodyPr>
          <a:lstStyle/>
          <a:p>
            <a:r>
              <a:rPr lang="en-CA" sz="2200" b="1" dirty="0" smtClean="0">
                <a:latin typeface="Times New Roman"/>
                <a:cs typeface="Times New Roman"/>
              </a:rPr>
              <a:t>a</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cxnSp>
        <p:nvCxnSpPr>
          <p:cNvPr id="82" name="Straight Arrow Connector 81"/>
          <p:cNvCxnSpPr>
            <a:endCxn id="78" idx="2"/>
          </p:cNvCxnSpPr>
          <p:nvPr/>
        </p:nvCxnSpPr>
        <p:spPr bwMode="auto">
          <a:xfrm flipV="1">
            <a:off x="4257393" y="2840286"/>
            <a:ext cx="4728" cy="340503"/>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83" name="Straight Arrow Connector 82"/>
          <p:cNvCxnSpPr/>
          <p:nvPr/>
        </p:nvCxnSpPr>
        <p:spPr bwMode="auto">
          <a:xfrm rot="10800000">
            <a:off x="1775955" y="3403639"/>
            <a:ext cx="298406" cy="1635"/>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84" name="Straight Arrow Connector 83"/>
          <p:cNvCxnSpPr/>
          <p:nvPr/>
        </p:nvCxnSpPr>
        <p:spPr bwMode="auto">
          <a:xfrm rot="10800000">
            <a:off x="4519489" y="3396809"/>
            <a:ext cx="371382"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85" name="Rounded Rectangle 84"/>
          <p:cNvSpPr>
            <a:spLocks/>
          </p:cNvSpPr>
          <p:nvPr/>
        </p:nvSpPr>
        <p:spPr bwMode="auto">
          <a:xfrm flipV="1">
            <a:off x="3062766" y="3186365"/>
            <a:ext cx="555086"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86" name="TextBox 85"/>
          <p:cNvSpPr txBox="1"/>
          <p:nvPr/>
        </p:nvSpPr>
        <p:spPr>
          <a:xfrm>
            <a:off x="3011966" y="3180939"/>
            <a:ext cx="675773" cy="430887"/>
          </a:xfrm>
          <a:prstGeom prst="rect">
            <a:avLst/>
          </a:prstGeom>
          <a:noFill/>
        </p:spPr>
        <p:txBody>
          <a:bodyPr wrap="none" rtlCol="0">
            <a:spAutoFit/>
          </a:bodyPr>
          <a:lstStyle/>
          <a:p>
            <a:r>
              <a:rPr lang="en-CA" sz="2200" b="1" dirty="0" smtClean="0">
                <a:latin typeface="Times New Roman"/>
                <a:cs typeface="Times New Roman"/>
              </a:rPr>
              <a:t>h</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30000" dirty="0">
              <a:latin typeface="Times New Roman"/>
              <a:cs typeface="Times New Roman"/>
            </a:endParaRPr>
          </a:p>
        </p:txBody>
      </p:sp>
      <p:cxnSp>
        <p:nvCxnSpPr>
          <p:cNvPr id="87" name="Straight Arrow Connector 86"/>
          <p:cNvCxnSpPr/>
          <p:nvPr/>
        </p:nvCxnSpPr>
        <p:spPr bwMode="auto">
          <a:xfrm flipH="1">
            <a:off x="3623649" y="3400370"/>
            <a:ext cx="351707" cy="1633"/>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88" name="Rectangle 87"/>
          <p:cNvSpPr/>
          <p:nvPr/>
        </p:nvSpPr>
        <p:spPr>
          <a:xfrm>
            <a:off x="6756872" y="3973001"/>
            <a:ext cx="845898"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9" name="TextBox 88"/>
          <p:cNvSpPr txBox="1"/>
          <p:nvPr/>
        </p:nvSpPr>
        <p:spPr>
          <a:xfrm>
            <a:off x="6733801" y="3986231"/>
            <a:ext cx="907069" cy="430887"/>
          </a:xfrm>
          <a:prstGeom prst="rect">
            <a:avLst/>
          </a:prstGeom>
          <a:noFill/>
        </p:spPr>
        <p:txBody>
          <a:bodyPr wrap="none" rtlCol="0">
            <a:spAutoFit/>
          </a:bodyPr>
          <a:lstStyle/>
          <a:p>
            <a:r>
              <a:rPr lang="en-CA" sz="2200" b="1" dirty="0" smtClean="0">
                <a:latin typeface="Times New Roman"/>
                <a:cs typeface="Times New Roman"/>
              </a:rPr>
              <a:t>W</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25000" dirty="0">
              <a:latin typeface="Times New Roman"/>
              <a:cs typeface="Times New Roman"/>
            </a:endParaRPr>
          </a:p>
        </p:txBody>
      </p:sp>
      <p:sp>
        <p:nvSpPr>
          <p:cNvPr id="91" name="Rectangle 90"/>
          <p:cNvSpPr/>
          <p:nvPr/>
        </p:nvSpPr>
        <p:spPr>
          <a:xfrm>
            <a:off x="6807672" y="2372098"/>
            <a:ext cx="725813" cy="450419"/>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TextBox 91"/>
          <p:cNvSpPr txBox="1"/>
          <p:nvPr/>
        </p:nvSpPr>
        <p:spPr>
          <a:xfrm>
            <a:off x="6788104" y="2362934"/>
            <a:ext cx="781847" cy="430887"/>
          </a:xfrm>
          <a:prstGeom prst="rect">
            <a:avLst/>
          </a:prstGeom>
          <a:noFill/>
        </p:spPr>
        <p:txBody>
          <a:bodyPr wrap="none" rtlCol="0">
            <a:spAutoFit/>
          </a:bodyPr>
          <a:lstStyle/>
          <a:p>
            <a:r>
              <a:rPr lang="en-CA" sz="2200" b="1" dirty="0" smtClean="0">
                <a:latin typeface="Times New Roman"/>
                <a:cs typeface="Times New Roman"/>
              </a:rPr>
              <a:t>b</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25000" dirty="0">
              <a:latin typeface="Times New Roman"/>
              <a:cs typeface="Times New Roman"/>
            </a:endParaRPr>
          </a:p>
        </p:txBody>
      </p:sp>
      <p:cxnSp>
        <p:nvCxnSpPr>
          <p:cNvPr id="93" name="Straight Arrow Connector 92"/>
          <p:cNvCxnSpPr>
            <a:endCxn id="88" idx="0"/>
          </p:cNvCxnSpPr>
          <p:nvPr/>
        </p:nvCxnSpPr>
        <p:spPr bwMode="auto">
          <a:xfrm>
            <a:off x="7172104" y="3613437"/>
            <a:ext cx="7717" cy="359562"/>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94" name="TextBox 93"/>
          <p:cNvSpPr txBox="1"/>
          <p:nvPr/>
        </p:nvSpPr>
        <p:spPr>
          <a:xfrm>
            <a:off x="6796076" y="3153856"/>
            <a:ext cx="766004" cy="430887"/>
          </a:xfrm>
          <a:prstGeom prst="rect">
            <a:avLst/>
          </a:prstGeom>
          <a:noFill/>
        </p:spPr>
        <p:txBody>
          <a:bodyPr wrap="none" rtlCol="0">
            <a:spAutoFit/>
          </a:bodyPr>
          <a:lstStyle/>
          <a:p>
            <a:r>
              <a:rPr lang="en-CA" sz="2200" b="1" dirty="0">
                <a:latin typeface="Times New Roman"/>
                <a:cs typeface="Times New Roman"/>
              </a:rPr>
              <a:t>a</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25000" dirty="0">
              <a:latin typeface="Times New Roman"/>
              <a:cs typeface="Times New Roman"/>
            </a:endParaRPr>
          </a:p>
        </p:txBody>
      </p:sp>
      <p:cxnSp>
        <p:nvCxnSpPr>
          <p:cNvPr id="95" name="Straight Arrow Connector 94"/>
          <p:cNvCxnSpPr>
            <a:endCxn id="91" idx="2"/>
          </p:cNvCxnSpPr>
          <p:nvPr/>
        </p:nvCxnSpPr>
        <p:spPr bwMode="auto">
          <a:xfrm flipH="1" flipV="1">
            <a:off x="7170579" y="2822516"/>
            <a:ext cx="1525" cy="340503"/>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96" name="TextBox 95"/>
          <p:cNvSpPr txBox="1"/>
          <p:nvPr/>
        </p:nvSpPr>
        <p:spPr>
          <a:xfrm>
            <a:off x="7892744" y="3149523"/>
            <a:ext cx="287258" cy="430887"/>
          </a:xfrm>
          <a:prstGeom prst="rect">
            <a:avLst/>
          </a:prstGeom>
          <a:noFill/>
        </p:spPr>
        <p:txBody>
          <a:bodyPr wrap="none" rtlCol="0">
            <a:spAutoFit/>
          </a:bodyPr>
          <a:lstStyle/>
          <a:p>
            <a:r>
              <a:rPr lang="en-CA" sz="2200" b="1" dirty="0" smtClean="0">
                <a:latin typeface="Times New Roman"/>
                <a:cs typeface="Times New Roman"/>
              </a:rPr>
              <a:t>f</a:t>
            </a:r>
            <a:endParaRPr lang="en-CA" sz="2200" baseline="30000" dirty="0">
              <a:latin typeface="Times New Roman"/>
              <a:cs typeface="Times New Roman"/>
            </a:endParaRPr>
          </a:p>
        </p:txBody>
      </p:sp>
      <p:cxnSp>
        <p:nvCxnSpPr>
          <p:cNvPr id="97" name="Straight Arrow Connector 96"/>
          <p:cNvCxnSpPr/>
          <p:nvPr/>
        </p:nvCxnSpPr>
        <p:spPr bwMode="auto">
          <a:xfrm flipH="1">
            <a:off x="7495578" y="3370587"/>
            <a:ext cx="351707" cy="1633"/>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98" name="Rounded Rectangle 97"/>
          <p:cNvSpPr>
            <a:spLocks/>
          </p:cNvSpPr>
          <p:nvPr/>
        </p:nvSpPr>
        <p:spPr bwMode="auto">
          <a:xfrm flipV="1">
            <a:off x="5889084" y="3168594"/>
            <a:ext cx="555086"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99" name="TextBox 98"/>
          <p:cNvSpPr txBox="1"/>
          <p:nvPr/>
        </p:nvSpPr>
        <p:spPr>
          <a:xfrm>
            <a:off x="5870033" y="3163168"/>
            <a:ext cx="581730" cy="430887"/>
          </a:xfrm>
          <a:prstGeom prst="rect">
            <a:avLst/>
          </a:prstGeom>
          <a:noFill/>
        </p:spPr>
        <p:txBody>
          <a:bodyPr wrap="none" rtlCol="0">
            <a:spAutoFit/>
          </a:bodyPr>
          <a:lstStyle/>
          <a:p>
            <a:r>
              <a:rPr lang="en-CA" sz="2200" b="1" dirty="0" smtClean="0">
                <a:latin typeface="Times New Roman"/>
                <a:cs typeface="Times New Roman"/>
              </a:rPr>
              <a:t>h</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30000" dirty="0">
              <a:latin typeface="Times New Roman"/>
              <a:cs typeface="Times New Roman"/>
            </a:endParaRPr>
          </a:p>
        </p:txBody>
      </p:sp>
      <p:cxnSp>
        <p:nvCxnSpPr>
          <p:cNvPr id="100" name="Straight Arrow Connector 99"/>
          <p:cNvCxnSpPr>
            <a:endCxn id="98" idx="3"/>
          </p:cNvCxnSpPr>
          <p:nvPr/>
        </p:nvCxnSpPr>
        <p:spPr bwMode="auto">
          <a:xfrm flipH="1">
            <a:off x="6444170" y="3382599"/>
            <a:ext cx="395605" cy="6411"/>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101" name="Straight Arrow Connector 100"/>
          <p:cNvCxnSpPr/>
          <p:nvPr/>
        </p:nvCxnSpPr>
        <p:spPr bwMode="auto">
          <a:xfrm flipH="1">
            <a:off x="8281603" y="3357711"/>
            <a:ext cx="351707" cy="1633"/>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102" name="Rounded Rectangle 101"/>
          <p:cNvSpPr>
            <a:spLocks/>
          </p:cNvSpPr>
          <p:nvPr/>
        </p:nvSpPr>
        <p:spPr bwMode="auto">
          <a:xfrm flipV="1">
            <a:off x="8618531" y="4016703"/>
            <a:ext cx="390860"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03" name="TextBox 102"/>
          <p:cNvSpPr txBox="1"/>
          <p:nvPr/>
        </p:nvSpPr>
        <p:spPr>
          <a:xfrm>
            <a:off x="8656631" y="3981899"/>
            <a:ext cx="351378" cy="430887"/>
          </a:xfrm>
          <a:prstGeom prst="rect">
            <a:avLst/>
          </a:prstGeom>
          <a:noFill/>
        </p:spPr>
        <p:txBody>
          <a:bodyPr wrap="none" rtlCol="0">
            <a:spAutoFit/>
          </a:bodyPr>
          <a:lstStyle/>
          <a:p>
            <a:r>
              <a:rPr lang="en-CA" sz="2200" b="1" dirty="0" smtClean="0">
                <a:latin typeface="Times New Roman"/>
                <a:cs typeface="Times New Roman"/>
              </a:rPr>
              <a:t>y</a:t>
            </a:r>
            <a:endParaRPr lang="en-CA" sz="2200" baseline="30000" dirty="0">
              <a:latin typeface="Times New Roman"/>
              <a:cs typeface="Times New Roman"/>
            </a:endParaRPr>
          </a:p>
        </p:txBody>
      </p:sp>
      <p:cxnSp>
        <p:nvCxnSpPr>
          <p:cNvPr id="105" name="Straight Arrow Connector 104"/>
          <p:cNvCxnSpPr>
            <a:endCxn id="103" idx="0"/>
          </p:cNvCxnSpPr>
          <p:nvPr/>
        </p:nvCxnSpPr>
        <p:spPr bwMode="auto">
          <a:xfrm rot="16200000" flipH="1">
            <a:off x="8646649" y="3796228"/>
            <a:ext cx="370192" cy="1150"/>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109" name="TextBox 108"/>
          <p:cNvSpPr txBox="1"/>
          <p:nvPr/>
        </p:nvSpPr>
        <p:spPr>
          <a:xfrm>
            <a:off x="8663057" y="3154967"/>
            <a:ext cx="413886" cy="430887"/>
          </a:xfrm>
          <a:prstGeom prst="rect">
            <a:avLst/>
          </a:prstGeom>
          <a:noFill/>
        </p:spPr>
        <p:txBody>
          <a:bodyPr wrap="none" rtlCol="0">
            <a:spAutoFit/>
          </a:bodyPr>
          <a:lstStyle/>
          <a:p>
            <a:r>
              <a:rPr lang="en-CA" sz="2200" i="1" dirty="0" smtClean="0">
                <a:latin typeface="Times New Roman"/>
                <a:cs typeface="Times New Roman"/>
              </a:rPr>
              <a:t>L</a:t>
            </a:r>
            <a:endParaRPr lang="en-CA" sz="2200" i="1" baseline="30000" dirty="0">
              <a:latin typeface="Times New Roman"/>
              <a:cs typeface="Times New Roman"/>
            </a:endParaRPr>
          </a:p>
        </p:txBody>
      </p:sp>
      <p:sp>
        <p:nvSpPr>
          <p:cNvPr id="111" name="Rounded Rectangle 110"/>
          <p:cNvSpPr>
            <a:spLocks/>
          </p:cNvSpPr>
          <p:nvPr/>
        </p:nvSpPr>
        <p:spPr bwMode="auto">
          <a:xfrm flipV="1">
            <a:off x="2074361" y="3190375"/>
            <a:ext cx="555086"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12" name="TextBox 111"/>
          <p:cNvSpPr txBox="1"/>
          <p:nvPr/>
        </p:nvSpPr>
        <p:spPr>
          <a:xfrm>
            <a:off x="2041685" y="3192567"/>
            <a:ext cx="560883" cy="430887"/>
          </a:xfrm>
          <a:prstGeom prst="rect">
            <a:avLst/>
          </a:prstGeom>
          <a:noFill/>
        </p:spPr>
        <p:txBody>
          <a:bodyPr wrap="none" rtlCol="0">
            <a:spAutoFit/>
          </a:bodyPr>
          <a:lstStyle/>
          <a:p>
            <a:r>
              <a:rPr lang="en-CA" sz="2200" b="1" dirty="0" smtClean="0">
                <a:latin typeface="Times New Roman"/>
                <a:cs typeface="Times New Roman"/>
              </a:rPr>
              <a:t>h</a:t>
            </a:r>
            <a:r>
              <a:rPr lang="en-CA" sz="2200" baseline="30000" dirty="0" smtClean="0">
                <a:latin typeface="Times New Roman"/>
                <a:cs typeface="Times New Roman"/>
              </a:rPr>
              <a:t>(1)</a:t>
            </a:r>
            <a:endParaRPr lang="en-CA" sz="2200" baseline="30000" dirty="0">
              <a:latin typeface="Times New Roman"/>
              <a:cs typeface="Times New Roman"/>
            </a:endParaRPr>
          </a:p>
        </p:txBody>
      </p:sp>
      <p:sp>
        <p:nvSpPr>
          <p:cNvPr id="113" name="Rounded Rectangle 112"/>
          <p:cNvSpPr>
            <a:spLocks/>
          </p:cNvSpPr>
          <p:nvPr/>
        </p:nvSpPr>
        <p:spPr bwMode="auto">
          <a:xfrm flipV="1">
            <a:off x="4893105" y="3178426"/>
            <a:ext cx="555086"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14" name="TextBox 113"/>
          <p:cNvSpPr txBox="1"/>
          <p:nvPr/>
        </p:nvSpPr>
        <p:spPr>
          <a:xfrm>
            <a:off x="4888868" y="3173000"/>
            <a:ext cx="519096" cy="430887"/>
          </a:xfrm>
          <a:prstGeom prst="rect">
            <a:avLst/>
          </a:prstGeom>
          <a:noFill/>
        </p:spPr>
        <p:txBody>
          <a:bodyPr wrap="none" rtlCol="0">
            <a:spAutoFit/>
          </a:bodyPr>
          <a:lstStyle/>
          <a:p>
            <a:r>
              <a:rPr lang="en-CA" sz="2200" b="1" dirty="0" err="1" smtClean="0">
                <a:latin typeface="Times New Roman"/>
                <a:cs typeface="Times New Roman"/>
              </a:rPr>
              <a:t>h</a:t>
            </a:r>
            <a:r>
              <a:rPr lang="en-CA" sz="2200" baseline="30000" dirty="0" err="1" smtClean="0">
                <a:latin typeface="Times New Roman"/>
                <a:cs typeface="Times New Roman"/>
              </a:rPr>
              <a:t>(</a:t>
            </a:r>
            <a:r>
              <a:rPr lang="en-CA" sz="2200" i="1" baseline="30000" dirty="0" err="1" smtClean="0">
                <a:latin typeface="Times New Roman"/>
                <a:cs typeface="Times New Roman"/>
              </a:rPr>
              <a:t>l</a:t>
            </a:r>
            <a:r>
              <a:rPr lang="en-CA" sz="2200" baseline="30000" dirty="0" smtClean="0">
                <a:latin typeface="Times New Roman"/>
                <a:cs typeface="Times New Roman"/>
              </a:rPr>
              <a:t>)</a:t>
            </a:r>
            <a:endParaRPr lang="en-CA" sz="2200" baseline="30000" dirty="0">
              <a:latin typeface="Times New Roman"/>
              <a:cs typeface="Times New Roman"/>
            </a:endParaRPr>
          </a:p>
        </p:txBody>
      </p:sp>
      <p:grpSp>
        <p:nvGrpSpPr>
          <p:cNvPr id="116" name="Group 115"/>
          <p:cNvGrpSpPr/>
          <p:nvPr/>
        </p:nvGrpSpPr>
        <p:grpSpPr>
          <a:xfrm>
            <a:off x="2536172" y="3108524"/>
            <a:ext cx="513292" cy="430887"/>
            <a:chOff x="2581808" y="1929727"/>
            <a:chExt cx="513292" cy="430887"/>
          </a:xfrm>
        </p:grpSpPr>
        <p:sp>
          <p:nvSpPr>
            <p:cNvPr id="117" name="TextBox 116"/>
            <p:cNvSpPr txBox="1"/>
            <p:nvPr/>
          </p:nvSpPr>
          <p:spPr>
            <a:xfrm>
              <a:off x="2581808" y="1929727"/>
              <a:ext cx="466794" cy="430887"/>
            </a:xfrm>
            <a:prstGeom prst="rect">
              <a:avLst/>
            </a:prstGeom>
            <a:noFill/>
          </p:spPr>
          <p:txBody>
            <a:bodyPr wrap="square" rtlCol="0">
              <a:spAutoFit/>
            </a:bodyPr>
            <a:lstStyle/>
            <a:p>
              <a:r>
                <a:rPr lang="en-CA" sz="2200" b="1" dirty="0" smtClean="0">
                  <a:solidFill>
                    <a:srgbClr val="000000"/>
                  </a:solidFill>
                  <a:latin typeface="Times New Roman"/>
                  <a:cs typeface="Times New Roman"/>
                </a:rPr>
                <a:t>…</a:t>
              </a:r>
              <a:endParaRPr lang="en-CA" sz="2200" baseline="30000" dirty="0">
                <a:solidFill>
                  <a:srgbClr val="000000"/>
                </a:solidFill>
                <a:latin typeface="Times New Roman"/>
                <a:cs typeface="Times New Roman"/>
              </a:endParaRPr>
            </a:p>
          </p:txBody>
        </p:sp>
        <p:cxnSp>
          <p:nvCxnSpPr>
            <p:cNvPr id="118" name="Straight Arrow Connector 117"/>
            <p:cNvCxnSpPr/>
            <p:nvPr/>
          </p:nvCxnSpPr>
          <p:spPr bwMode="auto">
            <a:xfrm rot="10800000">
              <a:off x="2942699" y="2235163"/>
              <a:ext cx="152401"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grpSp>
      <p:grpSp>
        <p:nvGrpSpPr>
          <p:cNvPr id="119" name="Group 118"/>
          <p:cNvGrpSpPr/>
          <p:nvPr/>
        </p:nvGrpSpPr>
        <p:grpSpPr>
          <a:xfrm>
            <a:off x="5363350" y="3082624"/>
            <a:ext cx="513292" cy="430887"/>
            <a:chOff x="2581808" y="1929727"/>
            <a:chExt cx="513292" cy="430887"/>
          </a:xfrm>
        </p:grpSpPr>
        <p:sp>
          <p:nvSpPr>
            <p:cNvPr id="120" name="TextBox 119"/>
            <p:cNvSpPr txBox="1"/>
            <p:nvPr/>
          </p:nvSpPr>
          <p:spPr>
            <a:xfrm>
              <a:off x="2581808" y="1929727"/>
              <a:ext cx="466794" cy="430887"/>
            </a:xfrm>
            <a:prstGeom prst="rect">
              <a:avLst/>
            </a:prstGeom>
            <a:noFill/>
          </p:spPr>
          <p:txBody>
            <a:bodyPr wrap="square" rtlCol="0">
              <a:spAutoFit/>
            </a:bodyPr>
            <a:lstStyle/>
            <a:p>
              <a:r>
                <a:rPr lang="en-CA" sz="2200" b="1" dirty="0" smtClean="0">
                  <a:latin typeface="Times New Roman"/>
                  <a:cs typeface="Times New Roman"/>
                </a:rPr>
                <a:t>…</a:t>
              </a:r>
              <a:endParaRPr lang="en-CA" sz="2200" baseline="30000" dirty="0">
                <a:latin typeface="Times New Roman"/>
                <a:cs typeface="Times New Roman"/>
              </a:endParaRPr>
            </a:p>
          </p:txBody>
        </p:sp>
        <p:cxnSp>
          <p:nvCxnSpPr>
            <p:cNvPr id="122" name="Straight Arrow Connector 121"/>
            <p:cNvCxnSpPr/>
            <p:nvPr/>
          </p:nvCxnSpPr>
          <p:spPr bwMode="auto">
            <a:xfrm rot="10800000">
              <a:off x="2942699" y="2235163"/>
              <a:ext cx="152401"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grpSp>
    </p:spTree>
    <p:extLst>
      <p:ext uri="{BB962C8B-B14F-4D97-AF65-F5344CB8AC3E}">
        <p14:creationId xmlns:p14="http://schemas.microsoft.com/office/powerpoint/2010/main" val="323370089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Views on machine learning</a:t>
            </a:r>
            <a:endParaRPr lang="en-CA" dirty="0"/>
          </a:p>
        </p:txBody>
      </p:sp>
      <p:sp>
        <p:nvSpPr>
          <p:cNvPr id="3" name="Content Placeholder 2"/>
          <p:cNvSpPr>
            <a:spLocks noGrp="1"/>
          </p:cNvSpPr>
          <p:nvPr>
            <p:ph idx="1"/>
          </p:nvPr>
        </p:nvSpPr>
        <p:spPr/>
        <p:txBody>
          <a:bodyPr>
            <a:normAutofit fontScale="85000" lnSpcReduction="10000"/>
          </a:bodyPr>
          <a:lstStyle/>
          <a:p>
            <a:r>
              <a:rPr lang="en-CA" dirty="0" smtClean="0"/>
              <a:t>One way to view machine learning is in terms of three general approaches:</a:t>
            </a:r>
          </a:p>
          <a:p>
            <a:pPr marL="514350" lvl="0" indent="-514350">
              <a:buFont typeface="+mj-lt"/>
              <a:buAutoNum type="arabicPeriod"/>
            </a:pPr>
            <a:r>
              <a:rPr lang="en-US" i="1" dirty="0"/>
              <a:t>Classical machine learning</a:t>
            </a:r>
            <a:r>
              <a:rPr lang="en-US" dirty="0"/>
              <a:t> </a:t>
            </a:r>
            <a:r>
              <a:rPr lang="en-US" dirty="0" smtClean="0"/>
              <a:t>techniques, </a:t>
            </a:r>
            <a:br>
              <a:rPr lang="en-US" dirty="0" smtClean="0"/>
            </a:br>
            <a:r>
              <a:rPr lang="en-US" dirty="0" smtClean="0"/>
              <a:t>which </a:t>
            </a:r>
            <a:r>
              <a:rPr lang="en-US" dirty="0"/>
              <a:t>make predictions directly from a set of features that have been pre-specified by the </a:t>
            </a:r>
            <a:r>
              <a:rPr lang="en-US" dirty="0" smtClean="0"/>
              <a:t>user; </a:t>
            </a:r>
            <a:endParaRPr lang="en-CA" dirty="0"/>
          </a:p>
          <a:p>
            <a:pPr marL="514350" lvl="0" indent="-514350">
              <a:buFont typeface="+mj-lt"/>
              <a:buAutoNum type="arabicPeriod"/>
            </a:pPr>
            <a:r>
              <a:rPr lang="en-US" i="1" dirty="0"/>
              <a:t>Representation learning</a:t>
            </a:r>
            <a:r>
              <a:rPr lang="en-US" dirty="0"/>
              <a:t> techniques, </a:t>
            </a:r>
            <a:r>
              <a:rPr lang="en-US" dirty="0" smtClean="0"/>
              <a:t/>
            </a:r>
            <a:br>
              <a:rPr lang="en-US" dirty="0" smtClean="0"/>
            </a:br>
            <a:r>
              <a:rPr lang="en-US" dirty="0" smtClean="0"/>
              <a:t>which </a:t>
            </a:r>
            <a:r>
              <a:rPr lang="en-US" dirty="0"/>
              <a:t>transform features into some intermediate representation prior to mapping them to final </a:t>
            </a:r>
            <a:r>
              <a:rPr lang="en-US" dirty="0" smtClean="0"/>
              <a:t>predictions; </a:t>
            </a:r>
            <a:r>
              <a:rPr lang="en-US" dirty="0"/>
              <a:t>and </a:t>
            </a:r>
            <a:endParaRPr lang="en-CA" dirty="0"/>
          </a:p>
          <a:p>
            <a:pPr marL="514350" lvl="0" indent="-514350">
              <a:buFont typeface="+mj-lt"/>
              <a:buAutoNum type="arabicPeriod"/>
            </a:pPr>
            <a:r>
              <a:rPr lang="en-US" i="1" dirty="0"/>
              <a:t>Deep learning</a:t>
            </a:r>
            <a:r>
              <a:rPr lang="en-US" dirty="0"/>
              <a:t> techniques, </a:t>
            </a:r>
            <a:r>
              <a:rPr lang="en-US" dirty="0" smtClean="0"/>
              <a:t/>
            </a:r>
            <a:br>
              <a:rPr lang="en-US" dirty="0" smtClean="0"/>
            </a:br>
            <a:r>
              <a:rPr lang="en-US" dirty="0" smtClean="0"/>
              <a:t>a </a:t>
            </a:r>
            <a:r>
              <a:rPr lang="en-US" dirty="0"/>
              <a:t>form of representation learning that uses multiple transformation steps to create very complex </a:t>
            </a:r>
            <a:r>
              <a:rPr lang="en-US" dirty="0" smtClean="0"/>
              <a:t>features </a:t>
            </a:r>
            <a:endParaRPr lang="en-CA" dirty="0"/>
          </a:p>
          <a:p>
            <a:endParaRPr lang="en-CA" dirty="0"/>
          </a:p>
        </p:txBody>
      </p:sp>
    </p:spTree>
    <p:extLst>
      <p:ext uri="{BB962C8B-B14F-4D97-AF65-F5344CB8AC3E}">
        <p14:creationId xmlns:p14="http://schemas.microsoft.com/office/powerpoint/2010/main" val="23936136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Rounded Rectangle 81"/>
          <p:cNvSpPr>
            <a:spLocks/>
          </p:cNvSpPr>
          <p:nvPr/>
        </p:nvSpPr>
        <p:spPr bwMode="auto">
          <a:xfrm flipV="1">
            <a:off x="6700676" y="3109117"/>
            <a:ext cx="652684"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83" name="Rounded Rectangle 82"/>
          <p:cNvSpPr>
            <a:spLocks/>
          </p:cNvSpPr>
          <p:nvPr/>
        </p:nvSpPr>
        <p:spPr bwMode="auto">
          <a:xfrm flipV="1">
            <a:off x="3992722" y="3117174"/>
            <a:ext cx="652684"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84" name="Rounded Rectangle 83"/>
          <p:cNvSpPr>
            <a:spLocks/>
          </p:cNvSpPr>
          <p:nvPr/>
        </p:nvSpPr>
        <p:spPr bwMode="auto">
          <a:xfrm flipV="1">
            <a:off x="1254055" y="3117174"/>
            <a:ext cx="652684"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06" name="Rectangle 105"/>
          <p:cNvSpPr/>
          <p:nvPr/>
        </p:nvSpPr>
        <p:spPr>
          <a:xfrm>
            <a:off x="1256404" y="3917571"/>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Arrow Connector 10"/>
          <p:cNvCxnSpPr>
            <a:endCxn id="25" idx="3"/>
          </p:cNvCxnSpPr>
          <p:nvPr/>
        </p:nvCxnSpPr>
        <p:spPr bwMode="auto">
          <a:xfrm flipH="1">
            <a:off x="899776" y="3332800"/>
            <a:ext cx="351707" cy="1633"/>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sp>
        <p:nvSpPr>
          <p:cNvPr id="25" name="Rounded Rectangle 24"/>
          <p:cNvSpPr>
            <a:spLocks/>
          </p:cNvSpPr>
          <p:nvPr/>
        </p:nvSpPr>
        <p:spPr bwMode="auto">
          <a:xfrm flipV="1">
            <a:off x="344690" y="3114017"/>
            <a:ext cx="555086"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27" name="TextBox 26"/>
          <p:cNvSpPr txBox="1"/>
          <p:nvPr/>
        </p:nvSpPr>
        <p:spPr>
          <a:xfrm flipV="1">
            <a:off x="536202" y="2973964"/>
            <a:ext cx="245559" cy="656590"/>
          </a:xfrm>
          <a:prstGeom prst="rect">
            <a:avLst/>
          </a:prstGeom>
          <a:noFill/>
        </p:spPr>
        <p:txBody>
          <a:bodyPr wrap="square" rtlCol="0">
            <a:spAutoFit/>
          </a:bodyPr>
          <a:lstStyle/>
          <a:p>
            <a:r>
              <a:rPr lang="en-CA" sz="2200" b="1" dirty="0" smtClean="0">
                <a:latin typeface="Times New Roman"/>
                <a:cs typeface="Times New Roman"/>
              </a:rPr>
              <a:t>x</a:t>
            </a:r>
            <a:endParaRPr lang="en-CA" sz="2200" baseline="-25000" dirty="0">
              <a:latin typeface="Times New Roman"/>
              <a:cs typeface="Times New Roman"/>
            </a:endParaRPr>
          </a:p>
        </p:txBody>
      </p:sp>
      <p:sp>
        <p:nvSpPr>
          <p:cNvPr id="104" name="TextBox 103"/>
          <p:cNvSpPr txBox="1"/>
          <p:nvPr/>
        </p:nvSpPr>
        <p:spPr>
          <a:xfrm>
            <a:off x="1220633" y="3930801"/>
            <a:ext cx="686105" cy="430887"/>
          </a:xfrm>
          <a:prstGeom prst="rect">
            <a:avLst/>
          </a:prstGeom>
          <a:noFill/>
        </p:spPr>
        <p:txBody>
          <a:bodyPr wrap="none" rtlCol="0">
            <a:spAutoFit/>
          </a:bodyPr>
          <a:lstStyle/>
          <a:p>
            <a:r>
              <a:rPr lang="en-CA" sz="2200" b="1" dirty="0" smtClean="0">
                <a:latin typeface="Times New Roman"/>
                <a:cs typeface="Times New Roman"/>
              </a:rPr>
              <a:t>W</a:t>
            </a:r>
            <a:r>
              <a:rPr lang="en-CA" sz="2200" baseline="30000" dirty="0">
                <a:latin typeface="Times New Roman"/>
                <a:cs typeface="Times New Roman"/>
              </a:rPr>
              <a:t>(1)</a:t>
            </a:r>
            <a:endParaRPr lang="en-CA" sz="2200" baseline="-25000" dirty="0">
              <a:latin typeface="Times New Roman"/>
              <a:cs typeface="Times New Roman"/>
            </a:endParaRPr>
          </a:p>
        </p:txBody>
      </p:sp>
      <p:sp>
        <p:nvSpPr>
          <p:cNvPr id="107" name="Rectangle 106"/>
          <p:cNvSpPr/>
          <p:nvPr/>
        </p:nvSpPr>
        <p:spPr>
          <a:xfrm>
            <a:off x="1249860" y="2316668"/>
            <a:ext cx="637106" cy="450419"/>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TextBox 107"/>
          <p:cNvSpPr txBox="1"/>
          <p:nvPr/>
        </p:nvSpPr>
        <p:spPr>
          <a:xfrm>
            <a:off x="1306686" y="2307504"/>
            <a:ext cx="560883" cy="430887"/>
          </a:xfrm>
          <a:prstGeom prst="rect">
            <a:avLst/>
          </a:prstGeom>
          <a:noFill/>
        </p:spPr>
        <p:txBody>
          <a:bodyPr wrap="none" rtlCol="0">
            <a:spAutoFit/>
          </a:bodyPr>
          <a:lstStyle/>
          <a:p>
            <a:r>
              <a:rPr lang="en-CA" sz="2200" b="1" dirty="0" smtClean="0">
                <a:latin typeface="Times New Roman"/>
                <a:cs typeface="Times New Roman"/>
              </a:rPr>
              <a:t>b</a:t>
            </a:r>
            <a:r>
              <a:rPr lang="en-CA" sz="2200" baseline="30000" dirty="0" smtClean="0">
                <a:latin typeface="Times New Roman"/>
                <a:cs typeface="Times New Roman"/>
              </a:rPr>
              <a:t>(1)</a:t>
            </a:r>
            <a:endParaRPr lang="en-CA" sz="2200" baseline="-25000" dirty="0">
              <a:latin typeface="Times New Roman"/>
              <a:cs typeface="Times New Roman"/>
            </a:endParaRPr>
          </a:p>
        </p:txBody>
      </p:sp>
      <p:cxnSp>
        <p:nvCxnSpPr>
          <p:cNvPr id="110" name="Straight Arrow Connector 109"/>
          <p:cNvCxnSpPr>
            <a:endCxn id="106" idx="0"/>
          </p:cNvCxnSpPr>
          <p:nvPr/>
        </p:nvCxnSpPr>
        <p:spPr bwMode="auto">
          <a:xfrm>
            <a:off x="1570036" y="3558007"/>
            <a:ext cx="4921" cy="359562"/>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sp>
        <p:nvSpPr>
          <p:cNvPr id="115" name="TextBox 114"/>
          <p:cNvSpPr txBox="1"/>
          <p:nvPr/>
        </p:nvSpPr>
        <p:spPr>
          <a:xfrm>
            <a:off x="1308308" y="3098426"/>
            <a:ext cx="545041" cy="430887"/>
          </a:xfrm>
          <a:prstGeom prst="rect">
            <a:avLst/>
          </a:prstGeom>
          <a:noFill/>
        </p:spPr>
        <p:txBody>
          <a:bodyPr wrap="none" rtlCol="0">
            <a:spAutoFit/>
          </a:bodyPr>
          <a:lstStyle/>
          <a:p>
            <a:r>
              <a:rPr lang="en-CA" sz="2200" b="1" dirty="0" smtClean="0">
                <a:latin typeface="Times New Roman"/>
                <a:cs typeface="Times New Roman"/>
              </a:rPr>
              <a:t>a</a:t>
            </a:r>
            <a:r>
              <a:rPr lang="en-CA" sz="2200" baseline="30000" dirty="0" smtClean="0">
                <a:latin typeface="Times New Roman"/>
                <a:cs typeface="Times New Roman"/>
              </a:rPr>
              <a:t>(1)</a:t>
            </a:r>
            <a:endParaRPr lang="en-CA" sz="2200" baseline="-25000" dirty="0">
              <a:latin typeface="Times New Roman"/>
              <a:cs typeface="Times New Roman"/>
            </a:endParaRPr>
          </a:p>
        </p:txBody>
      </p:sp>
      <p:cxnSp>
        <p:nvCxnSpPr>
          <p:cNvPr id="121" name="Straight Arrow Connector 120"/>
          <p:cNvCxnSpPr>
            <a:endCxn id="107" idx="2"/>
          </p:cNvCxnSpPr>
          <p:nvPr/>
        </p:nvCxnSpPr>
        <p:spPr bwMode="auto">
          <a:xfrm flipH="1" flipV="1">
            <a:off x="1568414" y="2767087"/>
            <a:ext cx="1622" cy="340503"/>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sp>
        <p:nvSpPr>
          <p:cNvPr id="132" name="Rectangle 131"/>
          <p:cNvSpPr/>
          <p:nvPr/>
        </p:nvSpPr>
        <p:spPr>
          <a:xfrm>
            <a:off x="4000570" y="3919936"/>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8" name="TextBox 137"/>
          <p:cNvSpPr txBox="1"/>
          <p:nvPr/>
        </p:nvSpPr>
        <p:spPr>
          <a:xfrm>
            <a:off x="3964798" y="3933166"/>
            <a:ext cx="644318" cy="430887"/>
          </a:xfrm>
          <a:prstGeom prst="rect">
            <a:avLst/>
          </a:prstGeom>
          <a:noFill/>
        </p:spPr>
        <p:txBody>
          <a:bodyPr wrap="none" rtlCol="0">
            <a:spAutoFit/>
          </a:bodyPr>
          <a:lstStyle/>
          <a:p>
            <a:r>
              <a:rPr lang="en-CA" sz="2200" b="1" dirty="0" smtClean="0">
                <a:latin typeface="Times New Roman"/>
                <a:cs typeface="Times New Roman"/>
              </a:rPr>
              <a:t>W</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sp>
        <p:nvSpPr>
          <p:cNvPr id="139" name="Rectangle 138"/>
          <p:cNvSpPr/>
          <p:nvPr/>
        </p:nvSpPr>
        <p:spPr>
          <a:xfrm>
            <a:off x="4000376" y="2319033"/>
            <a:ext cx="637106" cy="450419"/>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0" name="TextBox 139"/>
          <p:cNvSpPr txBox="1"/>
          <p:nvPr/>
        </p:nvSpPr>
        <p:spPr>
          <a:xfrm>
            <a:off x="4057201" y="2309869"/>
            <a:ext cx="519096" cy="430887"/>
          </a:xfrm>
          <a:prstGeom prst="rect">
            <a:avLst/>
          </a:prstGeom>
          <a:noFill/>
        </p:spPr>
        <p:txBody>
          <a:bodyPr wrap="none" rtlCol="0">
            <a:spAutoFit/>
          </a:bodyPr>
          <a:lstStyle/>
          <a:p>
            <a:r>
              <a:rPr lang="en-CA" sz="2200" b="1" dirty="0" smtClean="0">
                <a:latin typeface="Times New Roman"/>
                <a:cs typeface="Times New Roman"/>
              </a:rPr>
              <a:t>b</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cxnSp>
        <p:nvCxnSpPr>
          <p:cNvPr id="141" name="Straight Arrow Connector 140"/>
          <p:cNvCxnSpPr>
            <a:endCxn id="132" idx="0"/>
          </p:cNvCxnSpPr>
          <p:nvPr/>
        </p:nvCxnSpPr>
        <p:spPr bwMode="auto">
          <a:xfrm>
            <a:off x="4314202" y="3560372"/>
            <a:ext cx="4921" cy="359562"/>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sp>
        <p:nvSpPr>
          <p:cNvPr id="143" name="TextBox 142"/>
          <p:cNvSpPr txBox="1"/>
          <p:nvPr/>
        </p:nvSpPr>
        <p:spPr>
          <a:xfrm>
            <a:off x="4052473" y="3100791"/>
            <a:ext cx="503254" cy="430887"/>
          </a:xfrm>
          <a:prstGeom prst="rect">
            <a:avLst/>
          </a:prstGeom>
          <a:noFill/>
        </p:spPr>
        <p:txBody>
          <a:bodyPr wrap="none" rtlCol="0">
            <a:spAutoFit/>
          </a:bodyPr>
          <a:lstStyle/>
          <a:p>
            <a:r>
              <a:rPr lang="en-CA" sz="2200" b="1" dirty="0" smtClean="0">
                <a:latin typeface="Times New Roman"/>
                <a:cs typeface="Times New Roman"/>
              </a:rPr>
              <a:t>a</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cxnSp>
        <p:nvCxnSpPr>
          <p:cNvPr id="144" name="Straight Arrow Connector 143"/>
          <p:cNvCxnSpPr>
            <a:endCxn id="139" idx="2"/>
          </p:cNvCxnSpPr>
          <p:nvPr/>
        </p:nvCxnSpPr>
        <p:spPr bwMode="auto">
          <a:xfrm flipV="1">
            <a:off x="4314201" y="2769450"/>
            <a:ext cx="4728" cy="340503"/>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178" name="Straight Arrow Connector 177"/>
          <p:cNvCxnSpPr>
            <a:stCxn id="183" idx="1"/>
          </p:cNvCxnSpPr>
          <p:nvPr/>
        </p:nvCxnSpPr>
        <p:spPr bwMode="auto">
          <a:xfrm rot="10800000" flipV="1">
            <a:off x="1906742" y="3325547"/>
            <a:ext cx="1111741" cy="7252"/>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cxnSp>
        <p:nvCxnSpPr>
          <p:cNvPr id="181" name="Straight Arrow Connector 180"/>
          <p:cNvCxnSpPr>
            <a:stCxn id="198" idx="1"/>
          </p:cNvCxnSpPr>
          <p:nvPr/>
        </p:nvCxnSpPr>
        <p:spPr bwMode="auto">
          <a:xfrm rot="10800000" flipV="1">
            <a:off x="4631327" y="3307776"/>
            <a:ext cx="1085904" cy="11378"/>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sp>
        <p:nvSpPr>
          <p:cNvPr id="182" name="Rounded Rectangle 181"/>
          <p:cNvSpPr>
            <a:spLocks/>
          </p:cNvSpPr>
          <p:nvPr/>
        </p:nvSpPr>
        <p:spPr bwMode="auto">
          <a:xfrm flipV="1">
            <a:off x="3069282" y="3115529"/>
            <a:ext cx="555086"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83" name="TextBox 182"/>
          <p:cNvSpPr txBox="1"/>
          <p:nvPr/>
        </p:nvSpPr>
        <p:spPr>
          <a:xfrm>
            <a:off x="3018482" y="3110103"/>
            <a:ext cx="675773" cy="430887"/>
          </a:xfrm>
          <a:prstGeom prst="rect">
            <a:avLst/>
          </a:prstGeom>
          <a:noFill/>
        </p:spPr>
        <p:txBody>
          <a:bodyPr wrap="none" rtlCol="0">
            <a:spAutoFit/>
          </a:bodyPr>
          <a:lstStyle/>
          <a:p>
            <a:r>
              <a:rPr lang="en-CA" sz="2200" b="1" dirty="0" smtClean="0">
                <a:latin typeface="Times New Roman"/>
                <a:cs typeface="Times New Roman"/>
              </a:rPr>
              <a:t>h</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30000" dirty="0">
              <a:latin typeface="Times New Roman"/>
              <a:cs typeface="Times New Roman"/>
            </a:endParaRPr>
          </a:p>
        </p:txBody>
      </p:sp>
      <p:cxnSp>
        <p:nvCxnSpPr>
          <p:cNvPr id="184" name="Straight Arrow Connector 183"/>
          <p:cNvCxnSpPr/>
          <p:nvPr/>
        </p:nvCxnSpPr>
        <p:spPr bwMode="auto">
          <a:xfrm flipH="1">
            <a:off x="3630165" y="3329534"/>
            <a:ext cx="351707" cy="1633"/>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sp>
        <p:nvSpPr>
          <p:cNvPr id="185" name="TextBox 184"/>
          <p:cNvSpPr txBox="1"/>
          <p:nvPr/>
        </p:nvSpPr>
        <p:spPr>
          <a:xfrm>
            <a:off x="2132394" y="3028722"/>
            <a:ext cx="466794" cy="430887"/>
          </a:xfrm>
          <a:prstGeom prst="rect">
            <a:avLst/>
          </a:prstGeom>
          <a:solidFill>
            <a:schemeClr val="bg1"/>
          </a:solidFill>
        </p:spPr>
        <p:txBody>
          <a:bodyPr wrap="none" rtlCol="0">
            <a:spAutoFit/>
          </a:bodyPr>
          <a:lstStyle/>
          <a:p>
            <a:r>
              <a:rPr lang="en-CA" sz="2200" b="1" dirty="0" smtClean="0">
                <a:solidFill>
                  <a:schemeClr val="bg1">
                    <a:lumMod val="50000"/>
                  </a:schemeClr>
                </a:solidFill>
                <a:latin typeface="Times New Roman"/>
                <a:cs typeface="Times New Roman"/>
              </a:rPr>
              <a:t>…</a:t>
            </a:r>
            <a:endParaRPr lang="en-CA" sz="2200" baseline="30000" dirty="0">
              <a:solidFill>
                <a:schemeClr val="bg1">
                  <a:lumMod val="50000"/>
                </a:schemeClr>
              </a:solidFill>
              <a:latin typeface="Times New Roman"/>
              <a:cs typeface="Times New Roman"/>
            </a:endParaRPr>
          </a:p>
        </p:txBody>
      </p:sp>
      <p:sp>
        <p:nvSpPr>
          <p:cNvPr id="186" name="Rectangle 185"/>
          <p:cNvSpPr/>
          <p:nvPr/>
        </p:nvSpPr>
        <p:spPr>
          <a:xfrm>
            <a:off x="6604070" y="3902165"/>
            <a:ext cx="845898"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7" name="TextBox 186"/>
          <p:cNvSpPr txBox="1"/>
          <p:nvPr/>
        </p:nvSpPr>
        <p:spPr>
          <a:xfrm>
            <a:off x="6580999" y="3915395"/>
            <a:ext cx="907069" cy="430887"/>
          </a:xfrm>
          <a:prstGeom prst="rect">
            <a:avLst/>
          </a:prstGeom>
          <a:noFill/>
        </p:spPr>
        <p:txBody>
          <a:bodyPr wrap="none" rtlCol="0">
            <a:spAutoFit/>
          </a:bodyPr>
          <a:lstStyle/>
          <a:p>
            <a:r>
              <a:rPr lang="en-CA" sz="2200" b="1" dirty="0" smtClean="0">
                <a:latin typeface="Times New Roman"/>
                <a:cs typeface="Times New Roman"/>
              </a:rPr>
              <a:t>W</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25000" dirty="0">
              <a:latin typeface="Times New Roman"/>
              <a:cs typeface="Times New Roman"/>
            </a:endParaRPr>
          </a:p>
        </p:txBody>
      </p:sp>
      <p:sp>
        <p:nvSpPr>
          <p:cNvPr id="188" name="Rectangle 187"/>
          <p:cNvSpPr/>
          <p:nvPr/>
        </p:nvSpPr>
        <p:spPr>
          <a:xfrm>
            <a:off x="6654870" y="2301262"/>
            <a:ext cx="725813" cy="450419"/>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9" name="TextBox 188"/>
          <p:cNvSpPr txBox="1"/>
          <p:nvPr/>
        </p:nvSpPr>
        <p:spPr>
          <a:xfrm>
            <a:off x="6635302" y="2292098"/>
            <a:ext cx="781847" cy="430887"/>
          </a:xfrm>
          <a:prstGeom prst="rect">
            <a:avLst/>
          </a:prstGeom>
          <a:noFill/>
        </p:spPr>
        <p:txBody>
          <a:bodyPr wrap="none" rtlCol="0">
            <a:spAutoFit/>
          </a:bodyPr>
          <a:lstStyle/>
          <a:p>
            <a:r>
              <a:rPr lang="en-CA" sz="2200" b="1" dirty="0" smtClean="0">
                <a:latin typeface="Times New Roman"/>
                <a:cs typeface="Times New Roman"/>
              </a:rPr>
              <a:t>b</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25000" dirty="0">
              <a:latin typeface="Times New Roman"/>
              <a:cs typeface="Times New Roman"/>
            </a:endParaRPr>
          </a:p>
        </p:txBody>
      </p:sp>
      <p:cxnSp>
        <p:nvCxnSpPr>
          <p:cNvPr id="190" name="Straight Arrow Connector 189"/>
          <p:cNvCxnSpPr>
            <a:endCxn id="186" idx="0"/>
          </p:cNvCxnSpPr>
          <p:nvPr/>
        </p:nvCxnSpPr>
        <p:spPr bwMode="auto">
          <a:xfrm>
            <a:off x="7019302" y="3542601"/>
            <a:ext cx="7717" cy="359562"/>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sp>
        <p:nvSpPr>
          <p:cNvPr id="192" name="TextBox 191"/>
          <p:cNvSpPr txBox="1"/>
          <p:nvPr/>
        </p:nvSpPr>
        <p:spPr>
          <a:xfrm>
            <a:off x="6643274" y="3083020"/>
            <a:ext cx="766004" cy="430887"/>
          </a:xfrm>
          <a:prstGeom prst="rect">
            <a:avLst/>
          </a:prstGeom>
          <a:noFill/>
        </p:spPr>
        <p:txBody>
          <a:bodyPr wrap="none" rtlCol="0">
            <a:spAutoFit/>
          </a:bodyPr>
          <a:lstStyle/>
          <a:p>
            <a:r>
              <a:rPr lang="en-CA" sz="2200" b="1" dirty="0">
                <a:latin typeface="Times New Roman"/>
                <a:cs typeface="Times New Roman"/>
              </a:rPr>
              <a:t>a</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25000" dirty="0">
              <a:latin typeface="Times New Roman"/>
              <a:cs typeface="Times New Roman"/>
            </a:endParaRPr>
          </a:p>
        </p:txBody>
      </p:sp>
      <p:cxnSp>
        <p:nvCxnSpPr>
          <p:cNvPr id="193" name="Straight Arrow Connector 192"/>
          <p:cNvCxnSpPr>
            <a:endCxn id="188" idx="2"/>
          </p:cNvCxnSpPr>
          <p:nvPr/>
        </p:nvCxnSpPr>
        <p:spPr bwMode="auto">
          <a:xfrm flipH="1" flipV="1">
            <a:off x="7017777" y="2751680"/>
            <a:ext cx="1525" cy="340503"/>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196" name="Straight Arrow Connector 195"/>
          <p:cNvCxnSpPr/>
          <p:nvPr/>
        </p:nvCxnSpPr>
        <p:spPr bwMode="auto">
          <a:xfrm flipH="1">
            <a:off x="7342776" y="3299751"/>
            <a:ext cx="351707" cy="1633"/>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sp>
        <p:nvSpPr>
          <p:cNvPr id="197" name="Rounded Rectangle 196"/>
          <p:cNvSpPr>
            <a:spLocks/>
          </p:cNvSpPr>
          <p:nvPr/>
        </p:nvSpPr>
        <p:spPr bwMode="auto">
          <a:xfrm flipV="1">
            <a:off x="5736282" y="3097758"/>
            <a:ext cx="555086"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98" name="TextBox 197"/>
          <p:cNvSpPr txBox="1"/>
          <p:nvPr/>
        </p:nvSpPr>
        <p:spPr>
          <a:xfrm>
            <a:off x="5717231" y="3092332"/>
            <a:ext cx="571444" cy="430887"/>
          </a:xfrm>
          <a:prstGeom prst="rect">
            <a:avLst/>
          </a:prstGeom>
          <a:noFill/>
        </p:spPr>
        <p:txBody>
          <a:bodyPr wrap="none" rtlCol="0">
            <a:spAutoFit/>
          </a:bodyPr>
          <a:lstStyle/>
          <a:p>
            <a:r>
              <a:rPr lang="en-CA" sz="2200" b="1" dirty="0" smtClean="0">
                <a:latin typeface="Times New Roman"/>
                <a:cs typeface="Times New Roman"/>
              </a:rPr>
              <a:t>h</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30000" dirty="0">
              <a:latin typeface="Times New Roman"/>
              <a:cs typeface="Times New Roman"/>
            </a:endParaRPr>
          </a:p>
        </p:txBody>
      </p:sp>
      <p:cxnSp>
        <p:nvCxnSpPr>
          <p:cNvPr id="199" name="Straight Arrow Connector 198"/>
          <p:cNvCxnSpPr>
            <a:endCxn id="197" idx="3"/>
          </p:cNvCxnSpPr>
          <p:nvPr/>
        </p:nvCxnSpPr>
        <p:spPr bwMode="auto">
          <a:xfrm flipH="1">
            <a:off x="6291368" y="3311763"/>
            <a:ext cx="395605" cy="6411"/>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cxnSp>
        <p:nvCxnSpPr>
          <p:cNvPr id="205" name="Straight Arrow Connector 204"/>
          <p:cNvCxnSpPr/>
          <p:nvPr/>
        </p:nvCxnSpPr>
        <p:spPr bwMode="auto">
          <a:xfrm flipH="1">
            <a:off x="8128801" y="3286875"/>
            <a:ext cx="351707" cy="1633"/>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sp>
        <p:nvSpPr>
          <p:cNvPr id="208" name="Rounded Rectangle 207"/>
          <p:cNvSpPr>
            <a:spLocks/>
          </p:cNvSpPr>
          <p:nvPr/>
        </p:nvSpPr>
        <p:spPr bwMode="auto">
          <a:xfrm flipV="1">
            <a:off x="8465729" y="3945867"/>
            <a:ext cx="390860"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204" name="TextBox 203"/>
          <p:cNvSpPr txBox="1"/>
          <p:nvPr/>
        </p:nvSpPr>
        <p:spPr>
          <a:xfrm>
            <a:off x="8503829" y="3911063"/>
            <a:ext cx="351378" cy="430887"/>
          </a:xfrm>
          <a:prstGeom prst="rect">
            <a:avLst/>
          </a:prstGeom>
          <a:noFill/>
        </p:spPr>
        <p:txBody>
          <a:bodyPr wrap="none" rtlCol="0">
            <a:spAutoFit/>
          </a:bodyPr>
          <a:lstStyle/>
          <a:p>
            <a:r>
              <a:rPr lang="en-CA" sz="2200" b="1" dirty="0" smtClean="0">
                <a:latin typeface="Times New Roman"/>
                <a:cs typeface="Times New Roman"/>
              </a:rPr>
              <a:t>y</a:t>
            </a:r>
            <a:endParaRPr lang="en-CA" sz="2200" baseline="30000" dirty="0">
              <a:latin typeface="Times New Roman"/>
              <a:cs typeface="Times New Roman"/>
            </a:endParaRPr>
          </a:p>
        </p:txBody>
      </p:sp>
      <p:cxnSp>
        <p:nvCxnSpPr>
          <p:cNvPr id="210" name="Straight Arrow Connector 209"/>
          <p:cNvCxnSpPr>
            <a:endCxn id="204" idx="0"/>
          </p:cNvCxnSpPr>
          <p:nvPr/>
        </p:nvCxnSpPr>
        <p:spPr bwMode="auto">
          <a:xfrm rot="16200000" flipH="1">
            <a:off x="8493847" y="3725392"/>
            <a:ext cx="370192" cy="1150"/>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217" name="Straight Arrow Connector 216"/>
          <p:cNvCxnSpPr>
            <a:endCxn id="224" idx="3"/>
          </p:cNvCxnSpPr>
          <p:nvPr/>
        </p:nvCxnSpPr>
        <p:spPr bwMode="auto">
          <a:xfrm flipH="1">
            <a:off x="5640441" y="5120389"/>
            <a:ext cx="654585" cy="0"/>
          </a:xfrm>
          <a:prstGeom prst="straightConnector1">
            <a:avLst/>
          </a:prstGeom>
          <a:solidFill>
            <a:srgbClr val="00B8FF"/>
          </a:solidFill>
          <a:ln w="63500" cap="flat" cmpd="sng" algn="ctr">
            <a:solidFill>
              <a:schemeClr val="tx1"/>
            </a:solidFill>
            <a:prstDash val="solid"/>
            <a:round/>
            <a:headEnd type="none" w="med" len="med"/>
            <a:tailEnd type="triangle"/>
          </a:ln>
          <a:effectLst/>
        </p:spPr>
      </p:cxnSp>
      <p:sp>
        <p:nvSpPr>
          <p:cNvPr id="224" name="Rectangle 223"/>
          <p:cNvSpPr/>
          <p:nvPr/>
        </p:nvSpPr>
        <p:spPr>
          <a:xfrm>
            <a:off x="5003334" y="4883983"/>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5" name="TextBox 224"/>
          <p:cNvSpPr txBox="1"/>
          <p:nvPr/>
        </p:nvSpPr>
        <p:spPr>
          <a:xfrm>
            <a:off x="4967564" y="4897213"/>
            <a:ext cx="539071" cy="430887"/>
          </a:xfrm>
          <a:prstGeom prst="rect">
            <a:avLst/>
          </a:prstGeom>
          <a:noFill/>
        </p:spPr>
        <p:txBody>
          <a:bodyPr wrap="none" rtlCol="0">
            <a:spAutoFit/>
          </a:bodyPr>
          <a:lstStyle/>
          <a:p>
            <a:r>
              <a:rPr lang="en-CA" sz="2200" b="1" dirty="0" err="1" smtClean="0">
                <a:latin typeface="Times New Roman"/>
                <a:cs typeface="Times New Roman"/>
              </a:rPr>
              <a:t>Δ</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sp>
        <p:nvSpPr>
          <p:cNvPr id="226" name="Rectangle 225"/>
          <p:cNvSpPr/>
          <p:nvPr/>
        </p:nvSpPr>
        <p:spPr>
          <a:xfrm>
            <a:off x="4989382" y="3908434"/>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7" name="TextBox 226"/>
          <p:cNvSpPr txBox="1"/>
          <p:nvPr/>
        </p:nvSpPr>
        <p:spPr>
          <a:xfrm>
            <a:off x="5024968" y="3911063"/>
            <a:ext cx="565934" cy="430887"/>
          </a:xfrm>
          <a:prstGeom prst="rect">
            <a:avLst/>
          </a:prstGeom>
          <a:noFill/>
        </p:spPr>
        <p:txBody>
          <a:bodyPr wrap="none" rtlCol="0">
            <a:spAutoFit/>
          </a:bodyPr>
          <a:lstStyle/>
          <a:p>
            <a:r>
              <a:rPr lang="en-CA" sz="2200" b="1" dirty="0" smtClean="0">
                <a:latin typeface="Times New Roman"/>
                <a:cs typeface="Times New Roman"/>
              </a:rPr>
              <a:t>D</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sp>
        <p:nvSpPr>
          <p:cNvPr id="228" name="Rectangle 227"/>
          <p:cNvSpPr/>
          <p:nvPr/>
        </p:nvSpPr>
        <p:spPr>
          <a:xfrm>
            <a:off x="7700353" y="4882017"/>
            <a:ext cx="738512"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9" name="TextBox 228"/>
          <p:cNvSpPr txBox="1"/>
          <p:nvPr/>
        </p:nvSpPr>
        <p:spPr>
          <a:xfrm>
            <a:off x="7664583" y="4895249"/>
            <a:ext cx="812383" cy="430887"/>
          </a:xfrm>
          <a:prstGeom prst="rect">
            <a:avLst/>
          </a:prstGeom>
          <a:noFill/>
        </p:spPr>
        <p:txBody>
          <a:bodyPr wrap="none" rtlCol="0">
            <a:spAutoFit/>
          </a:bodyPr>
          <a:lstStyle/>
          <a:p>
            <a:r>
              <a:rPr lang="en-CA" sz="2200" b="1" dirty="0" err="1" smtClean="0">
                <a:latin typeface="Times New Roman"/>
                <a:cs typeface="Times New Roman"/>
              </a:rPr>
              <a:t>Δ</a:t>
            </a:r>
            <a:r>
              <a:rPr lang="en-CA" sz="2200" baseline="30000" dirty="0" smtClean="0">
                <a:latin typeface="Times New Roman"/>
                <a:cs typeface="Times New Roman"/>
              </a:rPr>
              <a:t>(</a:t>
            </a:r>
            <a:r>
              <a:rPr lang="en-CA" sz="2200" i="1" baseline="30000" dirty="0" smtClean="0">
                <a:latin typeface="Times New Roman"/>
                <a:cs typeface="Times New Roman"/>
              </a:rPr>
              <a:t>L+1</a:t>
            </a:r>
            <a:r>
              <a:rPr lang="en-CA" sz="2200" baseline="30000" dirty="0" smtClean="0">
                <a:latin typeface="Times New Roman"/>
                <a:cs typeface="Times New Roman"/>
              </a:rPr>
              <a:t>)</a:t>
            </a:r>
            <a:endParaRPr lang="en-CA" sz="2200" baseline="-25000" dirty="0">
              <a:latin typeface="Times New Roman"/>
              <a:cs typeface="Times New Roman"/>
            </a:endParaRPr>
          </a:p>
        </p:txBody>
      </p:sp>
      <p:cxnSp>
        <p:nvCxnSpPr>
          <p:cNvPr id="234" name="Straight Arrow Connector 233"/>
          <p:cNvCxnSpPr/>
          <p:nvPr/>
        </p:nvCxnSpPr>
        <p:spPr bwMode="auto">
          <a:xfrm flipV="1">
            <a:off x="5653141" y="4392751"/>
            <a:ext cx="950929" cy="504463"/>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239" name="Straight Arrow Connector 238"/>
          <p:cNvCxnSpPr/>
          <p:nvPr/>
        </p:nvCxnSpPr>
        <p:spPr bwMode="auto">
          <a:xfrm flipH="1" flipV="1">
            <a:off x="4609117" y="3531676"/>
            <a:ext cx="415853" cy="3704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244" name="Straight Arrow Connector 243"/>
          <p:cNvCxnSpPr/>
          <p:nvPr/>
        </p:nvCxnSpPr>
        <p:spPr bwMode="auto">
          <a:xfrm flipV="1">
            <a:off x="7897272" y="3524944"/>
            <a:ext cx="0" cy="1357075"/>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253" name="Straight Arrow Connector 252"/>
          <p:cNvCxnSpPr>
            <a:endCxn id="208" idx="0"/>
          </p:cNvCxnSpPr>
          <p:nvPr/>
        </p:nvCxnSpPr>
        <p:spPr bwMode="auto">
          <a:xfrm flipV="1">
            <a:off x="8442407" y="4386700"/>
            <a:ext cx="218752" cy="495319"/>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267" name="Straight Arrow Connector 266"/>
          <p:cNvCxnSpPr>
            <a:stCxn id="224" idx="0"/>
            <a:endCxn id="226" idx="2"/>
          </p:cNvCxnSpPr>
          <p:nvPr/>
        </p:nvCxnSpPr>
        <p:spPr bwMode="auto">
          <a:xfrm flipH="1" flipV="1">
            <a:off x="5307935" y="4381247"/>
            <a:ext cx="13952" cy="502737"/>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278" name="Straight Arrow Connector 277"/>
          <p:cNvCxnSpPr>
            <a:endCxn id="279" idx="3"/>
          </p:cNvCxnSpPr>
          <p:nvPr/>
        </p:nvCxnSpPr>
        <p:spPr bwMode="auto">
          <a:xfrm flipH="1">
            <a:off x="2931694" y="5145769"/>
            <a:ext cx="762561" cy="0"/>
          </a:xfrm>
          <a:prstGeom prst="straightConnector1">
            <a:avLst/>
          </a:prstGeom>
          <a:solidFill>
            <a:srgbClr val="00B8FF"/>
          </a:solidFill>
          <a:ln w="63500" cap="flat" cmpd="sng" algn="ctr">
            <a:solidFill>
              <a:schemeClr val="tx1"/>
            </a:solidFill>
            <a:prstDash val="solid"/>
            <a:round/>
            <a:headEnd type="none" w="med" len="med"/>
            <a:tailEnd type="triangle"/>
          </a:ln>
          <a:effectLst/>
        </p:spPr>
      </p:cxnSp>
      <p:sp>
        <p:nvSpPr>
          <p:cNvPr id="279" name="Rectangle 278"/>
          <p:cNvSpPr/>
          <p:nvPr/>
        </p:nvSpPr>
        <p:spPr>
          <a:xfrm>
            <a:off x="2294588" y="4909364"/>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0" name="TextBox 279"/>
          <p:cNvSpPr txBox="1"/>
          <p:nvPr/>
        </p:nvSpPr>
        <p:spPr>
          <a:xfrm>
            <a:off x="2258816" y="4922594"/>
            <a:ext cx="580858" cy="430887"/>
          </a:xfrm>
          <a:prstGeom prst="rect">
            <a:avLst/>
          </a:prstGeom>
          <a:noFill/>
        </p:spPr>
        <p:txBody>
          <a:bodyPr wrap="none" rtlCol="0">
            <a:spAutoFit/>
          </a:bodyPr>
          <a:lstStyle/>
          <a:p>
            <a:r>
              <a:rPr lang="en-CA" sz="2200" b="1" dirty="0" err="1" smtClean="0">
                <a:latin typeface="Times New Roman"/>
                <a:cs typeface="Times New Roman"/>
              </a:rPr>
              <a:t>Δ</a:t>
            </a:r>
            <a:r>
              <a:rPr lang="en-CA" sz="2200" baseline="30000" dirty="0" smtClean="0">
                <a:latin typeface="Times New Roman"/>
                <a:cs typeface="Times New Roman"/>
              </a:rPr>
              <a:t>(</a:t>
            </a:r>
            <a:r>
              <a:rPr lang="en-CA" sz="2200" baseline="30000" dirty="0">
                <a:latin typeface="Times New Roman"/>
                <a:cs typeface="Times New Roman"/>
              </a:rPr>
              <a:t>1</a:t>
            </a:r>
            <a:r>
              <a:rPr lang="en-CA" sz="2200" baseline="30000" dirty="0" smtClean="0">
                <a:latin typeface="Times New Roman"/>
                <a:cs typeface="Times New Roman"/>
              </a:rPr>
              <a:t>)</a:t>
            </a:r>
            <a:endParaRPr lang="en-CA" sz="2200" baseline="-25000" dirty="0">
              <a:latin typeface="Times New Roman"/>
              <a:cs typeface="Times New Roman"/>
            </a:endParaRPr>
          </a:p>
        </p:txBody>
      </p:sp>
      <p:sp>
        <p:nvSpPr>
          <p:cNvPr id="281" name="Rectangle 280"/>
          <p:cNvSpPr/>
          <p:nvPr/>
        </p:nvSpPr>
        <p:spPr>
          <a:xfrm>
            <a:off x="2280636" y="3933814"/>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2" name="TextBox 281"/>
          <p:cNvSpPr txBox="1"/>
          <p:nvPr/>
        </p:nvSpPr>
        <p:spPr>
          <a:xfrm>
            <a:off x="2316222" y="3936443"/>
            <a:ext cx="607721" cy="430887"/>
          </a:xfrm>
          <a:prstGeom prst="rect">
            <a:avLst/>
          </a:prstGeom>
          <a:noFill/>
        </p:spPr>
        <p:txBody>
          <a:bodyPr wrap="none" rtlCol="0">
            <a:spAutoFit/>
          </a:bodyPr>
          <a:lstStyle/>
          <a:p>
            <a:r>
              <a:rPr lang="en-CA" sz="2200" b="1" dirty="0" smtClean="0">
                <a:latin typeface="Times New Roman"/>
                <a:cs typeface="Times New Roman"/>
              </a:rPr>
              <a:t>D</a:t>
            </a:r>
            <a:r>
              <a:rPr lang="en-CA" sz="2200" baseline="30000" dirty="0" smtClean="0">
                <a:latin typeface="Times New Roman"/>
                <a:cs typeface="Times New Roman"/>
              </a:rPr>
              <a:t>(</a:t>
            </a:r>
            <a:r>
              <a:rPr lang="en-CA" sz="2200" baseline="30000" dirty="0">
                <a:latin typeface="Times New Roman"/>
                <a:cs typeface="Times New Roman"/>
              </a:rPr>
              <a:t>1</a:t>
            </a:r>
            <a:r>
              <a:rPr lang="en-CA" sz="2200" baseline="30000" dirty="0" smtClean="0">
                <a:latin typeface="Times New Roman"/>
                <a:cs typeface="Times New Roman"/>
              </a:rPr>
              <a:t>)</a:t>
            </a:r>
            <a:endParaRPr lang="en-CA" sz="2200" baseline="-25000" dirty="0">
              <a:latin typeface="Times New Roman"/>
              <a:cs typeface="Times New Roman"/>
            </a:endParaRPr>
          </a:p>
        </p:txBody>
      </p:sp>
      <p:cxnSp>
        <p:nvCxnSpPr>
          <p:cNvPr id="284" name="Straight Arrow Connector 283"/>
          <p:cNvCxnSpPr/>
          <p:nvPr/>
        </p:nvCxnSpPr>
        <p:spPr bwMode="auto">
          <a:xfrm flipH="1" flipV="1">
            <a:off x="1900370" y="3557056"/>
            <a:ext cx="415853" cy="3704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285" name="Straight Arrow Connector 284"/>
          <p:cNvCxnSpPr>
            <a:stCxn id="279" idx="0"/>
            <a:endCxn id="281" idx="2"/>
          </p:cNvCxnSpPr>
          <p:nvPr/>
        </p:nvCxnSpPr>
        <p:spPr bwMode="auto">
          <a:xfrm flipH="1" flipV="1">
            <a:off x="2599188" y="4406627"/>
            <a:ext cx="13952" cy="502737"/>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288" name="Straight Arrow Connector 287"/>
          <p:cNvCxnSpPr/>
          <p:nvPr/>
        </p:nvCxnSpPr>
        <p:spPr bwMode="auto">
          <a:xfrm flipH="1">
            <a:off x="4229045" y="5145769"/>
            <a:ext cx="738520" cy="0"/>
          </a:xfrm>
          <a:prstGeom prst="straightConnector1">
            <a:avLst/>
          </a:prstGeom>
          <a:solidFill>
            <a:srgbClr val="00B8FF"/>
          </a:solidFill>
          <a:ln w="63500" cap="flat" cmpd="sng" algn="ctr">
            <a:solidFill>
              <a:schemeClr val="tx1"/>
            </a:solidFill>
            <a:prstDash val="solid"/>
            <a:round/>
            <a:headEnd type="none" w="med" len="med"/>
            <a:tailEnd type="none"/>
          </a:ln>
          <a:effectLst/>
        </p:spPr>
      </p:cxnSp>
      <p:sp>
        <p:nvSpPr>
          <p:cNvPr id="291" name="TextBox 290"/>
          <p:cNvSpPr txBox="1"/>
          <p:nvPr/>
        </p:nvSpPr>
        <p:spPr>
          <a:xfrm>
            <a:off x="3762251" y="4846392"/>
            <a:ext cx="466794" cy="430887"/>
          </a:xfrm>
          <a:prstGeom prst="rect">
            <a:avLst/>
          </a:prstGeom>
          <a:noFill/>
        </p:spPr>
        <p:txBody>
          <a:bodyPr wrap="none" rtlCol="0">
            <a:spAutoFit/>
          </a:bodyPr>
          <a:lstStyle/>
          <a:p>
            <a:r>
              <a:rPr lang="en-CA" sz="2200" b="1" dirty="0" smtClean="0">
                <a:latin typeface="Times New Roman"/>
                <a:cs typeface="Times New Roman"/>
              </a:rPr>
              <a:t>…</a:t>
            </a:r>
            <a:endParaRPr lang="en-CA" sz="2200" baseline="30000" dirty="0">
              <a:latin typeface="Times New Roman"/>
              <a:cs typeface="Times New Roman"/>
            </a:endParaRPr>
          </a:p>
        </p:txBody>
      </p:sp>
      <p:sp>
        <p:nvSpPr>
          <p:cNvPr id="298" name="TextBox 297"/>
          <p:cNvSpPr txBox="1"/>
          <p:nvPr/>
        </p:nvSpPr>
        <p:spPr>
          <a:xfrm>
            <a:off x="6411464" y="4821449"/>
            <a:ext cx="466794" cy="430887"/>
          </a:xfrm>
          <a:prstGeom prst="rect">
            <a:avLst/>
          </a:prstGeom>
          <a:noFill/>
        </p:spPr>
        <p:txBody>
          <a:bodyPr wrap="none" rtlCol="0">
            <a:spAutoFit/>
          </a:bodyPr>
          <a:lstStyle/>
          <a:p>
            <a:r>
              <a:rPr lang="en-CA" sz="2200" b="1" dirty="0" smtClean="0">
                <a:latin typeface="Times New Roman"/>
                <a:cs typeface="Times New Roman"/>
              </a:rPr>
              <a:t>…</a:t>
            </a:r>
            <a:endParaRPr lang="en-CA" sz="2200" baseline="30000" dirty="0">
              <a:latin typeface="Times New Roman"/>
              <a:cs typeface="Times New Roman"/>
            </a:endParaRPr>
          </a:p>
        </p:txBody>
      </p:sp>
      <p:cxnSp>
        <p:nvCxnSpPr>
          <p:cNvPr id="299" name="Straight Arrow Connector 298"/>
          <p:cNvCxnSpPr/>
          <p:nvPr/>
        </p:nvCxnSpPr>
        <p:spPr bwMode="auto">
          <a:xfrm flipH="1">
            <a:off x="7028601" y="5132297"/>
            <a:ext cx="653363" cy="0"/>
          </a:xfrm>
          <a:prstGeom prst="straightConnector1">
            <a:avLst/>
          </a:prstGeom>
          <a:solidFill>
            <a:srgbClr val="00B8FF"/>
          </a:solidFill>
          <a:ln w="63500" cap="flat" cmpd="sng" algn="ctr">
            <a:solidFill>
              <a:schemeClr val="tx1"/>
            </a:solidFill>
            <a:prstDash val="solid"/>
            <a:round/>
            <a:headEnd type="none" w="med" len="med"/>
            <a:tailEnd type="none"/>
          </a:ln>
          <a:effectLst/>
        </p:spPr>
      </p:cxnSp>
      <p:sp>
        <p:nvSpPr>
          <p:cNvPr id="300" name="TextBox 299"/>
          <p:cNvSpPr txBox="1"/>
          <p:nvPr/>
        </p:nvSpPr>
        <p:spPr>
          <a:xfrm rot="19937513">
            <a:off x="5924143" y="4319446"/>
            <a:ext cx="466794" cy="430887"/>
          </a:xfrm>
          <a:prstGeom prst="rect">
            <a:avLst/>
          </a:prstGeom>
          <a:solidFill>
            <a:schemeClr val="bg1"/>
          </a:solidFill>
        </p:spPr>
        <p:txBody>
          <a:bodyPr wrap="none" rtlCol="0">
            <a:spAutoFit/>
          </a:bodyPr>
          <a:lstStyle/>
          <a:p>
            <a:r>
              <a:rPr lang="en-CA" sz="2200" b="1" dirty="0" smtClean="0">
                <a:latin typeface="Times New Roman"/>
                <a:cs typeface="Times New Roman"/>
              </a:rPr>
              <a:t>…</a:t>
            </a:r>
            <a:endParaRPr lang="en-CA" sz="2200" baseline="30000" dirty="0">
              <a:latin typeface="Times New Roman"/>
              <a:cs typeface="Times New Roman"/>
            </a:endParaRPr>
          </a:p>
        </p:txBody>
      </p:sp>
      <p:cxnSp>
        <p:nvCxnSpPr>
          <p:cNvPr id="301" name="Straight Arrow Connector 300"/>
          <p:cNvCxnSpPr/>
          <p:nvPr/>
        </p:nvCxnSpPr>
        <p:spPr bwMode="auto">
          <a:xfrm flipV="1">
            <a:off x="2960589" y="4381245"/>
            <a:ext cx="1021283" cy="528212"/>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302" name="TextBox 301"/>
          <p:cNvSpPr txBox="1"/>
          <p:nvPr/>
        </p:nvSpPr>
        <p:spPr>
          <a:xfrm rot="19937513">
            <a:off x="3231591" y="4331690"/>
            <a:ext cx="466794" cy="430887"/>
          </a:xfrm>
          <a:prstGeom prst="rect">
            <a:avLst/>
          </a:prstGeom>
          <a:solidFill>
            <a:schemeClr val="bg1"/>
          </a:solidFill>
        </p:spPr>
        <p:txBody>
          <a:bodyPr wrap="none" rtlCol="0">
            <a:spAutoFit/>
          </a:bodyPr>
          <a:lstStyle/>
          <a:p>
            <a:r>
              <a:rPr lang="en-CA" sz="2200" b="1" dirty="0" smtClean="0">
                <a:latin typeface="Times New Roman"/>
                <a:cs typeface="Times New Roman"/>
              </a:rPr>
              <a:t>…</a:t>
            </a:r>
            <a:endParaRPr lang="en-CA" sz="2200" baseline="30000" dirty="0">
              <a:latin typeface="Times New Roman"/>
              <a:cs typeface="Times New Roman"/>
            </a:endParaRPr>
          </a:p>
        </p:txBody>
      </p:sp>
      <p:sp>
        <p:nvSpPr>
          <p:cNvPr id="165" name="TextBox 164"/>
          <p:cNvSpPr txBox="1"/>
          <p:nvPr/>
        </p:nvSpPr>
        <p:spPr>
          <a:xfrm>
            <a:off x="4877887" y="3003322"/>
            <a:ext cx="466794" cy="430887"/>
          </a:xfrm>
          <a:prstGeom prst="rect">
            <a:avLst/>
          </a:prstGeom>
          <a:solidFill>
            <a:schemeClr val="bg1"/>
          </a:solidFill>
        </p:spPr>
        <p:txBody>
          <a:bodyPr wrap="none" rtlCol="0">
            <a:spAutoFit/>
          </a:bodyPr>
          <a:lstStyle/>
          <a:p>
            <a:r>
              <a:rPr lang="en-CA" sz="2200" b="1" dirty="0" smtClean="0">
                <a:solidFill>
                  <a:schemeClr val="bg1">
                    <a:lumMod val="50000"/>
                  </a:schemeClr>
                </a:solidFill>
                <a:latin typeface="Times New Roman"/>
                <a:cs typeface="Times New Roman"/>
              </a:rPr>
              <a:t>…</a:t>
            </a:r>
            <a:endParaRPr lang="en-CA" sz="2200" baseline="30000" dirty="0">
              <a:solidFill>
                <a:schemeClr val="bg1">
                  <a:lumMod val="50000"/>
                </a:schemeClr>
              </a:solidFill>
              <a:latin typeface="Times New Roman"/>
              <a:cs typeface="Times New Roman"/>
            </a:endParaRPr>
          </a:p>
        </p:txBody>
      </p:sp>
      <p:graphicFrame>
        <p:nvGraphicFramePr>
          <p:cNvPr id="218" name="Object 217"/>
          <p:cNvGraphicFramePr>
            <a:graphicFrameLocks noChangeAspect="1"/>
          </p:cNvGraphicFramePr>
          <p:nvPr>
            <p:extLst>
              <p:ext uri="{D42A27DB-BD31-4B8C-83A1-F6EECF244321}">
                <p14:modId xmlns:p14="http://schemas.microsoft.com/office/powerpoint/2010/main" val="1980313191"/>
              </p:ext>
            </p:extLst>
          </p:nvPr>
        </p:nvGraphicFramePr>
        <p:xfrm>
          <a:off x="6324420" y="5441838"/>
          <a:ext cx="2754313" cy="536575"/>
        </p:xfrm>
        <a:graphic>
          <a:graphicData uri="http://schemas.openxmlformats.org/presentationml/2006/ole">
            <mc:AlternateContent xmlns:mc="http://schemas.openxmlformats.org/markup-compatibility/2006">
              <mc:Choice xmlns:v="urn:schemas-microsoft-com:vml" Requires="v">
                <p:oleObj spid="_x0000_s453909" name="Equation" r:id="rId3" imgW="1549400" imgH="304800" progId="Equation.3">
                  <p:embed/>
                </p:oleObj>
              </mc:Choice>
              <mc:Fallback>
                <p:oleObj name="Equation" r:id="rId3" imgW="1549400" imgH="30480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4420" y="5441838"/>
                        <a:ext cx="2754313" cy="5365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113" name="Object 112"/>
          <p:cNvGraphicFramePr>
            <a:graphicFrameLocks noChangeAspect="1"/>
          </p:cNvGraphicFramePr>
          <p:nvPr>
            <p:extLst>
              <p:ext uri="{D42A27DB-BD31-4B8C-83A1-F6EECF244321}">
                <p14:modId xmlns:p14="http://schemas.microsoft.com/office/powerpoint/2010/main" val="3094094472"/>
              </p:ext>
            </p:extLst>
          </p:nvPr>
        </p:nvGraphicFramePr>
        <p:xfrm>
          <a:off x="705122" y="5600588"/>
          <a:ext cx="1965325" cy="246063"/>
        </p:xfrm>
        <a:graphic>
          <a:graphicData uri="http://schemas.openxmlformats.org/presentationml/2006/ole">
            <mc:AlternateContent xmlns:mc="http://schemas.openxmlformats.org/markup-compatibility/2006">
              <mc:Choice xmlns:v="urn:schemas-microsoft-com:vml" Requires="v">
                <p:oleObj spid="_x0000_s453910" name="Equation" r:id="rId5" imgW="1104900" imgH="139700" progId="Equation.3">
                  <p:embed/>
                </p:oleObj>
              </mc:Choice>
              <mc:Fallback>
                <p:oleObj name="Equation" r:id="rId5" imgW="1104900" imgH="13970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5122" y="5600588"/>
                        <a:ext cx="1965325" cy="2460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116" name="Object 115"/>
          <p:cNvGraphicFramePr>
            <a:graphicFrameLocks noChangeAspect="1"/>
          </p:cNvGraphicFramePr>
          <p:nvPr>
            <p:extLst>
              <p:ext uri="{D42A27DB-BD31-4B8C-83A1-F6EECF244321}">
                <p14:modId xmlns:p14="http://schemas.microsoft.com/office/powerpoint/2010/main" val="3946223048"/>
              </p:ext>
            </p:extLst>
          </p:nvPr>
        </p:nvGraphicFramePr>
        <p:xfrm>
          <a:off x="2946220" y="5403736"/>
          <a:ext cx="1123950" cy="609600"/>
        </p:xfrm>
        <a:graphic>
          <a:graphicData uri="http://schemas.openxmlformats.org/presentationml/2006/ole">
            <mc:AlternateContent xmlns:mc="http://schemas.openxmlformats.org/markup-compatibility/2006">
              <mc:Choice xmlns:v="urn:schemas-microsoft-com:vml" Requires="v">
                <p:oleObj spid="_x0000_s453911" name="Equation" r:id="rId7" imgW="749300" imgH="406400" progId="Equation.3">
                  <p:embed/>
                </p:oleObj>
              </mc:Choice>
              <mc:Fallback>
                <p:oleObj name="Equation" r:id="rId7" imgW="749300" imgH="406400"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46220" y="5403736"/>
                        <a:ext cx="1123950" cy="609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117" name="Object 116"/>
          <p:cNvGraphicFramePr>
            <a:graphicFrameLocks noChangeAspect="1"/>
          </p:cNvGraphicFramePr>
          <p:nvPr>
            <p:extLst>
              <p:ext uri="{D42A27DB-BD31-4B8C-83A1-F6EECF244321}">
                <p14:modId xmlns:p14="http://schemas.microsoft.com/office/powerpoint/2010/main" val="2674670928"/>
              </p:ext>
            </p:extLst>
          </p:nvPr>
        </p:nvGraphicFramePr>
        <p:xfrm>
          <a:off x="4719683" y="5434127"/>
          <a:ext cx="1563688" cy="581025"/>
        </p:xfrm>
        <a:graphic>
          <a:graphicData uri="http://schemas.openxmlformats.org/presentationml/2006/ole">
            <mc:AlternateContent xmlns:mc="http://schemas.openxmlformats.org/markup-compatibility/2006">
              <mc:Choice xmlns:v="urn:schemas-microsoft-com:vml" Requires="v">
                <p:oleObj spid="_x0000_s453912" name="Equation" r:id="rId9" imgW="876300" imgH="330200" progId="Equation.3">
                  <p:embed/>
                </p:oleObj>
              </mc:Choice>
              <mc:Fallback>
                <p:oleObj name="Equation" r:id="rId9" imgW="876300" imgH="330200"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719683" y="5434127"/>
                        <a:ext cx="1563688" cy="5810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8" name="Rounded Rectangle 77"/>
          <p:cNvSpPr>
            <a:spLocks/>
          </p:cNvSpPr>
          <p:nvPr/>
        </p:nvSpPr>
        <p:spPr bwMode="auto">
          <a:xfrm flipV="1">
            <a:off x="8481314" y="3107590"/>
            <a:ext cx="390860"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85" name="Rounded Rectangle 84"/>
          <p:cNvSpPr>
            <a:spLocks/>
          </p:cNvSpPr>
          <p:nvPr/>
        </p:nvSpPr>
        <p:spPr bwMode="auto">
          <a:xfrm flipV="1">
            <a:off x="7689714" y="3105130"/>
            <a:ext cx="427328"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79" name="TextBox 78"/>
          <p:cNvSpPr txBox="1"/>
          <p:nvPr/>
        </p:nvSpPr>
        <p:spPr>
          <a:xfrm>
            <a:off x="7739942" y="3078687"/>
            <a:ext cx="287258" cy="430887"/>
          </a:xfrm>
          <a:prstGeom prst="rect">
            <a:avLst/>
          </a:prstGeom>
          <a:noFill/>
        </p:spPr>
        <p:txBody>
          <a:bodyPr wrap="none" rtlCol="0">
            <a:spAutoFit/>
          </a:bodyPr>
          <a:lstStyle/>
          <a:p>
            <a:r>
              <a:rPr lang="en-CA" sz="2200" b="1" dirty="0" smtClean="0">
                <a:latin typeface="Times New Roman"/>
                <a:cs typeface="Times New Roman"/>
              </a:rPr>
              <a:t>f</a:t>
            </a:r>
            <a:endParaRPr lang="en-CA" sz="2200" baseline="30000" dirty="0">
              <a:latin typeface="Times New Roman"/>
              <a:cs typeface="Times New Roman"/>
            </a:endParaRPr>
          </a:p>
        </p:txBody>
      </p:sp>
      <p:sp>
        <p:nvSpPr>
          <p:cNvPr id="80" name="TextBox 79"/>
          <p:cNvSpPr txBox="1"/>
          <p:nvPr/>
        </p:nvSpPr>
        <p:spPr>
          <a:xfrm>
            <a:off x="8510255" y="3084131"/>
            <a:ext cx="413886" cy="430887"/>
          </a:xfrm>
          <a:prstGeom prst="rect">
            <a:avLst/>
          </a:prstGeom>
          <a:noFill/>
        </p:spPr>
        <p:txBody>
          <a:bodyPr wrap="none" rtlCol="0">
            <a:spAutoFit/>
          </a:bodyPr>
          <a:lstStyle/>
          <a:p>
            <a:r>
              <a:rPr lang="en-CA" sz="2200" i="1" dirty="0" smtClean="0">
                <a:latin typeface="Times New Roman"/>
                <a:cs typeface="Times New Roman"/>
              </a:rPr>
              <a:t>L</a:t>
            </a:r>
            <a:endParaRPr lang="en-CA" sz="2200" i="1" baseline="30000" dirty="0">
              <a:latin typeface="Times New Roman"/>
              <a:cs typeface="Times New Roman"/>
            </a:endParaRPr>
          </a:p>
        </p:txBody>
      </p:sp>
      <p:sp>
        <p:nvSpPr>
          <p:cNvPr id="81" name="Title 1"/>
          <p:cNvSpPr txBox="1">
            <a:spLocks/>
          </p:cNvSpPr>
          <p:nvPr/>
        </p:nvSpPr>
        <p:spPr>
          <a:xfrm>
            <a:off x="457200" y="7284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Visualizing </a:t>
            </a:r>
            <a:r>
              <a:rPr lang="en-CA" dirty="0" err="1" smtClean="0"/>
              <a:t>backpropagation</a:t>
            </a:r>
            <a:endParaRPr lang="en-CA" dirty="0"/>
          </a:p>
        </p:txBody>
      </p:sp>
      <p:sp>
        <p:nvSpPr>
          <p:cNvPr id="86" name="Content Placeholder 2"/>
          <p:cNvSpPr txBox="1">
            <a:spLocks/>
          </p:cNvSpPr>
          <p:nvPr/>
        </p:nvSpPr>
        <p:spPr>
          <a:xfrm>
            <a:off x="87341" y="935104"/>
            <a:ext cx="8702043" cy="1739117"/>
          </a:xfrm>
          <a:prstGeom prst="rect">
            <a:avLst/>
          </a:prstGeom>
        </p:spPr>
        <p:txBody>
          <a:bodyP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CA" sz="2800" dirty="0" smtClean="0"/>
              <a:t>In the backward propagation phase we compute terms of the form below</a:t>
            </a:r>
            <a:endParaRPr lang="en-CA" dirty="0"/>
          </a:p>
        </p:txBody>
      </p:sp>
    </p:spTree>
    <p:extLst>
      <p:ext uri="{BB962C8B-B14F-4D97-AF65-F5344CB8AC3E}">
        <p14:creationId xmlns:p14="http://schemas.microsoft.com/office/powerpoint/2010/main" val="998758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Rounded Rectangle 121"/>
          <p:cNvSpPr>
            <a:spLocks/>
          </p:cNvSpPr>
          <p:nvPr/>
        </p:nvSpPr>
        <p:spPr bwMode="auto">
          <a:xfrm flipV="1">
            <a:off x="6703700" y="3072611"/>
            <a:ext cx="652684"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23" name="Rounded Rectangle 122"/>
          <p:cNvSpPr>
            <a:spLocks/>
          </p:cNvSpPr>
          <p:nvPr/>
        </p:nvSpPr>
        <p:spPr bwMode="auto">
          <a:xfrm flipV="1">
            <a:off x="3995746" y="3080668"/>
            <a:ext cx="652684"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24" name="Rounded Rectangle 123"/>
          <p:cNvSpPr>
            <a:spLocks/>
          </p:cNvSpPr>
          <p:nvPr/>
        </p:nvSpPr>
        <p:spPr bwMode="auto">
          <a:xfrm flipV="1">
            <a:off x="1257079" y="3080668"/>
            <a:ext cx="652684"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06" name="Rectangle 105"/>
          <p:cNvSpPr/>
          <p:nvPr/>
        </p:nvSpPr>
        <p:spPr>
          <a:xfrm>
            <a:off x="1259428" y="3881065"/>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Arrow Connector 10"/>
          <p:cNvCxnSpPr>
            <a:endCxn id="25" idx="3"/>
          </p:cNvCxnSpPr>
          <p:nvPr/>
        </p:nvCxnSpPr>
        <p:spPr bwMode="auto">
          <a:xfrm flipH="1">
            <a:off x="902800" y="3296294"/>
            <a:ext cx="351707" cy="1633"/>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sp>
        <p:nvSpPr>
          <p:cNvPr id="25" name="Rounded Rectangle 24"/>
          <p:cNvSpPr>
            <a:spLocks/>
          </p:cNvSpPr>
          <p:nvPr/>
        </p:nvSpPr>
        <p:spPr bwMode="auto">
          <a:xfrm flipV="1">
            <a:off x="347714" y="3077511"/>
            <a:ext cx="555086"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27" name="TextBox 26"/>
          <p:cNvSpPr txBox="1"/>
          <p:nvPr/>
        </p:nvSpPr>
        <p:spPr>
          <a:xfrm flipV="1">
            <a:off x="527467" y="2925700"/>
            <a:ext cx="245559" cy="656590"/>
          </a:xfrm>
          <a:prstGeom prst="rect">
            <a:avLst/>
          </a:prstGeom>
          <a:noFill/>
        </p:spPr>
        <p:txBody>
          <a:bodyPr wrap="square" rtlCol="0">
            <a:spAutoFit/>
          </a:bodyPr>
          <a:lstStyle/>
          <a:p>
            <a:r>
              <a:rPr lang="en-CA" sz="2200" b="1" dirty="0" smtClean="0">
                <a:latin typeface="Times New Roman"/>
                <a:cs typeface="Times New Roman"/>
              </a:rPr>
              <a:t>x</a:t>
            </a:r>
            <a:endParaRPr lang="en-CA" sz="2200" baseline="-25000" dirty="0">
              <a:latin typeface="Times New Roman"/>
              <a:cs typeface="Times New Roman"/>
            </a:endParaRPr>
          </a:p>
        </p:txBody>
      </p:sp>
      <p:sp>
        <p:nvSpPr>
          <p:cNvPr id="104" name="TextBox 103"/>
          <p:cNvSpPr txBox="1"/>
          <p:nvPr/>
        </p:nvSpPr>
        <p:spPr>
          <a:xfrm>
            <a:off x="1223657" y="3894295"/>
            <a:ext cx="686105" cy="430887"/>
          </a:xfrm>
          <a:prstGeom prst="rect">
            <a:avLst/>
          </a:prstGeom>
          <a:noFill/>
        </p:spPr>
        <p:txBody>
          <a:bodyPr wrap="none" rtlCol="0">
            <a:spAutoFit/>
          </a:bodyPr>
          <a:lstStyle/>
          <a:p>
            <a:r>
              <a:rPr lang="en-CA" sz="2200" b="1" dirty="0" smtClean="0">
                <a:latin typeface="Times New Roman"/>
                <a:cs typeface="Times New Roman"/>
              </a:rPr>
              <a:t>W</a:t>
            </a:r>
            <a:r>
              <a:rPr lang="en-CA" sz="2200" baseline="30000" dirty="0">
                <a:latin typeface="Times New Roman"/>
                <a:cs typeface="Times New Roman"/>
              </a:rPr>
              <a:t>(1)</a:t>
            </a:r>
            <a:endParaRPr lang="en-CA" sz="2200" baseline="-25000" dirty="0">
              <a:latin typeface="Times New Roman"/>
              <a:cs typeface="Times New Roman"/>
            </a:endParaRPr>
          </a:p>
        </p:txBody>
      </p:sp>
      <p:sp>
        <p:nvSpPr>
          <p:cNvPr id="107" name="Rectangle 106"/>
          <p:cNvSpPr/>
          <p:nvPr/>
        </p:nvSpPr>
        <p:spPr>
          <a:xfrm>
            <a:off x="1252884" y="2280162"/>
            <a:ext cx="637106" cy="450419"/>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TextBox 107"/>
          <p:cNvSpPr txBox="1"/>
          <p:nvPr/>
        </p:nvSpPr>
        <p:spPr>
          <a:xfrm>
            <a:off x="1309710" y="2270998"/>
            <a:ext cx="560883" cy="430887"/>
          </a:xfrm>
          <a:prstGeom prst="rect">
            <a:avLst/>
          </a:prstGeom>
          <a:noFill/>
        </p:spPr>
        <p:txBody>
          <a:bodyPr wrap="none" rtlCol="0">
            <a:spAutoFit/>
          </a:bodyPr>
          <a:lstStyle/>
          <a:p>
            <a:r>
              <a:rPr lang="en-CA" sz="2200" b="1" dirty="0" smtClean="0">
                <a:latin typeface="Times New Roman"/>
                <a:cs typeface="Times New Roman"/>
              </a:rPr>
              <a:t>b</a:t>
            </a:r>
            <a:r>
              <a:rPr lang="en-CA" sz="2200" baseline="30000" dirty="0" smtClean="0">
                <a:latin typeface="Times New Roman"/>
                <a:cs typeface="Times New Roman"/>
              </a:rPr>
              <a:t>(1)</a:t>
            </a:r>
            <a:endParaRPr lang="en-CA" sz="2200" baseline="-25000" dirty="0">
              <a:latin typeface="Times New Roman"/>
              <a:cs typeface="Times New Roman"/>
            </a:endParaRPr>
          </a:p>
        </p:txBody>
      </p:sp>
      <p:cxnSp>
        <p:nvCxnSpPr>
          <p:cNvPr id="110" name="Straight Arrow Connector 109"/>
          <p:cNvCxnSpPr>
            <a:endCxn id="106" idx="0"/>
          </p:cNvCxnSpPr>
          <p:nvPr/>
        </p:nvCxnSpPr>
        <p:spPr bwMode="auto">
          <a:xfrm>
            <a:off x="1573060" y="3521501"/>
            <a:ext cx="4921" cy="359562"/>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graphicFrame>
        <p:nvGraphicFramePr>
          <p:cNvPr id="111" name="Object 110"/>
          <p:cNvGraphicFramePr>
            <a:graphicFrameLocks noChangeAspect="1"/>
          </p:cNvGraphicFramePr>
          <p:nvPr>
            <p:extLst>
              <p:ext uri="{D42A27DB-BD31-4B8C-83A1-F6EECF244321}">
                <p14:modId xmlns:p14="http://schemas.microsoft.com/office/powerpoint/2010/main" val="1413612495"/>
              </p:ext>
            </p:extLst>
          </p:nvPr>
        </p:nvGraphicFramePr>
        <p:xfrm>
          <a:off x="3987232" y="6178445"/>
          <a:ext cx="1773238" cy="534987"/>
        </p:xfrm>
        <a:graphic>
          <a:graphicData uri="http://schemas.openxmlformats.org/presentationml/2006/ole">
            <mc:AlternateContent xmlns:mc="http://schemas.openxmlformats.org/markup-compatibility/2006">
              <mc:Choice xmlns:v="urn:schemas-microsoft-com:vml" Requires="v">
                <p:oleObj spid="_x0000_s455341" name="Equation" r:id="rId3" imgW="1003300" imgH="304800" progId="Equation.3">
                  <p:embed/>
                </p:oleObj>
              </mc:Choice>
              <mc:Fallback>
                <p:oleObj name="Equation" r:id="rId3" imgW="1003300" imgH="30480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87232" y="6178445"/>
                        <a:ext cx="1773238" cy="5349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15" name="TextBox 114"/>
          <p:cNvSpPr txBox="1"/>
          <p:nvPr/>
        </p:nvSpPr>
        <p:spPr>
          <a:xfrm>
            <a:off x="1311332" y="3061920"/>
            <a:ext cx="545041" cy="430887"/>
          </a:xfrm>
          <a:prstGeom prst="rect">
            <a:avLst/>
          </a:prstGeom>
          <a:noFill/>
        </p:spPr>
        <p:txBody>
          <a:bodyPr wrap="none" rtlCol="0">
            <a:spAutoFit/>
          </a:bodyPr>
          <a:lstStyle/>
          <a:p>
            <a:r>
              <a:rPr lang="en-CA" sz="2200" b="1" dirty="0" smtClean="0">
                <a:latin typeface="Times New Roman"/>
                <a:cs typeface="Times New Roman"/>
              </a:rPr>
              <a:t>a</a:t>
            </a:r>
            <a:r>
              <a:rPr lang="en-CA" sz="2200" baseline="30000" dirty="0" smtClean="0">
                <a:latin typeface="Times New Roman"/>
                <a:cs typeface="Times New Roman"/>
              </a:rPr>
              <a:t>(1)</a:t>
            </a:r>
            <a:endParaRPr lang="en-CA" sz="2200" baseline="-25000" dirty="0">
              <a:latin typeface="Times New Roman"/>
              <a:cs typeface="Times New Roman"/>
            </a:endParaRPr>
          </a:p>
        </p:txBody>
      </p:sp>
      <p:graphicFrame>
        <p:nvGraphicFramePr>
          <p:cNvPr id="120" name="Object 119"/>
          <p:cNvGraphicFramePr>
            <a:graphicFrameLocks noChangeAspect="1"/>
          </p:cNvGraphicFramePr>
          <p:nvPr>
            <p:extLst>
              <p:ext uri="{D42A27DB-BD31-4B8C-83A1-F6EECF244321}">
                <p14:modId xmlns:p14="http://schemas.microsoft.com/office/powerpoint/2010/main" val="3654013376"/>
              </p:ext>
            </p:extLst>
          </p:nvPr>
        </p:nvGraphicFramePr>
        <p:xfrm>
          <a:off x="308995" y="6191145"/>
          <a:ext cx="1527175" cy="534987"/>
        </p:xfrm>
        <a:graphic>
          <a:graphicData uri="http://schemas.openxmlformats.org/presentationml/2006/ole">
            <mc:AlternateContent xmlns:mc="http://schemas.openxmlformats.org/markup-compatibility/2006">
              <mc:Choice xmlns:v="urn:schemas-microsoft-com:vml" Requires="v">
                <p:oleObj spid="_x0000_s455342" name="Equation" r:id="rId5" imgW="863600" imgH="304800" progId="Equation.3">
                  <p:embed/>
                </p:oleObj>
              </mc:Choice>
              <mc:Fallback>
                <p:oleObj name="Equation" r:id="rId5" imgW="863600" imgH="30480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8995" y="6191145"/>
                        <a:ext cx="1527175" cy="5349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121" name="Straight Arrow Connector 120"/>
          <p:cNvCxnSpPr>
            <a:endCxn id="107" idx="2"/>
          </p:cNvCxnSpPr>
          <p:nvPr/>
        </p:nvCxnSpPr>
        <p:spPr bwMode="auto">
          <a:xfrm flipH="1" flipV="1">
            <a:off x="1571438" y="2730581"/>
            <a:ext cx="1622" cy="340503"/>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sp>
        <p:nvSpPr>
          <p:cNvPr id="132" name="Rectangle 131"/>
          <p:cNvSpPr/>
          <p:nvPr/>
        </p:nvSpPr>
        <p:spPr>
          <a:xfrm>
            <a:off x="4003594" y="3883430"/>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8" name="TextBox 137"/>
          <p:cNvSpPr txBox="1"/>
          <p:nvPr/>
        </p:nvSpPr>
        <p:spPr>
          <a:xfrm>
            <a:off x="3967822" y="3896660"/>
            <a:ext cx="644318" cy="430887"/>
          </a:xfrm>
          <a:prstGeom prst="rect">
            <a:avLst/>
          </a:prstGeom>
          <a:noFill/>
        </p:spPr>
        <p:txBody>
          <a:bodyPr wrap="none" rtlCol="0">
            <a:spAutoFit/>
          </a:bodyPr>
          <a:lstStyle/>
          <a:p>
            <a:r>
              <a:rPr lang="en-CA" sz="2200" b="1" dirty="0" smtClean="0">
                <a:latin typeface="Times New Roman"/>
                <a:cs typeface="Times New Roman"/>
              </a:rPr>
              <a:t>W</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sp>
        <p:nvSpPr>
          <p:cNvPr id="139" name="Rectangle 138"/>
          <p:cNvSpPr/>
          <p:nvPr/>
        </p:nvSpPr>
        <p:spPr>
          <a:xfrm>
            <a:off x="4003400" y="2282527"/>
            <a:ext cx="637106" cy="450419"/>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0" name="TextBox 139"/>
          <p:cNvSpPr txBox="1"/>
          <p:nvPr/>
        </p:nvSpPr>
        <p:spPr>
          <a:xfrm>
            <a:off x="4060225" y="2273363"/>
            <a:ext cx="519096" cy="430887"/>
          </a:xfrm>
          <a:prstGeom prst="rect">
            <a:avLst/>
          </a:prstGeom>
          <a:noFill/>
        </p:spPr>
        <p:txBody>
          <a:bodyPr wrap="none" rtlCol="0">
            <a:spAutoFit/>
          </a:bodyPr>
          <a:lstStyle/>
          <a:p>
            <a:r>
              <a:rPr lang="en-CA" sz="2200" b="1" dirty="0" smtClean="0">
                <a:latin typeface="Times New Roman"/>
                <a:cs typeface="Times New Roman"/>
              </a:rPr>
              <a:t>b</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cxnSp>
        <p:nvCxnSpPr>
          <p:cNvPr id="141" name="Straight Arrow Connector 140"/>
          <p:cNvCxnSpPr>
            <a:endCxn id="132" idx="0"/>
          </p:cNvCxnSpPr>
          <p:nvPr/>
        </p:nvCxnSpPr>
        <p:spPr bwMode="auto">
          <a:xfrm>
            <a:off x="4317226" y="3523866"/>
            <a:ext cx="4921" cy="359562"/>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sp>
        <p:nvSpPr>
          <p:cNvPr id="143" name="TextBox 142"/>
          <p:cNvSpPr txBox="1"/>
          <p:nvPr/>
        </p:nvSpPr>
        <p:spPr>
          <a:xfrm>
            <a:off x="4055497" y="3064285"/>
            <a:ext cx="503254" cy="430887"/>
          </a:xfrm>
          <a:prstGeom prst="rect">
            <a:avLst/>
          </a:prstGeom>
          <a:noFill/>
        </p:spPr>
        <p:txBody>
          <a:bodyPr wrap="none" rtlCol="0">
            <a:spAutoFit/>
          </a:bodyPr>
          <a:lstStyle/>
          <a:p>
            <a:r>
              <a:rPr lang="en-CA" sz="2200" b="1" dirty="0" smtClean="0">
                <a:latin typeface="Times New Roman"/>
                <a:cs typeface="Times New Roman"/>
              </a:rPr>
              <a:t>a</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cxnSp>
        <p:nvCxnSpPr>
          <p:cNvPr id="144" name="Straight Arrow Connector 143"/>
          <p:cNvCxnSpPr>
            <a:endCxn id="139" idx="2"/>
          </p:cNvCxnSpPr>
          <p:nvPr/>
        </p:nvCxnSpPr>
        <p:spPr bwMode="auto">
          <a:xfrm flipV="1">
            <a:off x="4317225" y="2732944"/>
            <a:ext cx="4728" cy="340503"/>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178" name="Straight Arrow Connector 177"/>
          <p:cNvCxnSpPr>
            <a:stCxn id="183" idx="1"/>
          </p:cNvCxnSpPr>
          <p:nvPr/>
        </p:nvCxnSpPr>
        <p:spPr bwMode="auto">
          <a:xfrm rot="10800000" flipV="1">
            <a:off x="1909766" y="3289041"/>
            <a:ext cx="1111741" cy="7252"/>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cxnSp>
        <p:nvCxnSpPr>
          <p:cNvPr id="181" name="Straight Arrow Connector 180"/>
          <p:cNvCxnSpPr>
            <a:stCxn id="198" idx="1"/>
          </p:cNvCxnSpPr>
          <p:nvPr/>
        </p:nvCxnSpPr>
        <p:spPr bwMode="auto">
          <a:xfrm rot="10800000" flipV="1">
            <a:off x="4634351" y="3271270"/>
            <a:ext cx="1085904" cy="11378"/>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sp>
        <p:nvSpPr>
          <p:cNvPr id="182" name="Rounded Rectangle 181"/>
          <p:cNvSpPr>
            <a:spLocks/>
          </p:cNvSpPr>
          <p:nvPr/>
        </p:nvSpPr>
        <p:spPr bwMode="auto">
          <a:xfrm flipV="1">
            <a:off x="3072306" y="3079023"/>
            <a:ext cx="555086"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83" name="TextBox 182"/>
          <p:cNvSpPr txBox="1"/>
          <p:nvPr/>
        </p:nvSpPr>
        <p:spPr>
          <a:xfrm>
            <a:off x="3021506" y="3073597"/>
            <a:ext cx="675773" cy="430887"/>
          </a:xfrm>
          <a:prstGeom prst="rect">
            <a:avLst/>
          </a:prstGeom>
          <a:noFill/>
        </p:spPr>
        <p:txBody>
          <a:bodyPr wrap="none" rtlCol="0">
            <a:spAutoFit/>
          </a:bodyPr>
          <a:lstStyle/>
          <a:p>
            <a:r>
              <a:rPr lang="en-CA" sz="2200" b="1" dirty="0" smtClean="0">
                <a:latin typeface="Times New Roman"/>
                <a:cs typeface="Times New Roman"/>
              </a:rPr>
              <a:t>h</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30000" dirty="0">
              <a:latin typeface="Times New Roman"/>
              <a:cs typeface="Times New Roman"/>
            </a:endParaRPr>
          </a:p>
        </p:txBody>
      </p:sp>
      <p:cxnSp>
        <p:nvCxnSpPr>
          <p:cNvPr id="184" name="Straight Arrow Connector 183"/>
          <p:cNvCxnSpPr/>
          <p:nvPr/>
        </p:nvCxnSpPr>
        <p:spPr bwMode="auto">
          <a:xfrm flipH="1">
            <a:off x="3633189" y="3293028"/>
            <a:ext cx="351707" cy="1633"/>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sp>
        <p:nvSpPr>
          <p:cNvPr id="185" name="TextBox 184"/>
          <p:cNvSpPr txBox="1"/>
          <p:nvPr/>
        </p:nvSpPr>
        <p:spPr>
          <a:xfrm>
            <a:off x="2135418" y="2992216"/>
            <a:ext cx="466794" cy="430887"/>
          </a:xfrm>
          <a:prstGeom prst="rect">
            <a:avLst/>
          </a:prstGeom>
          <a:solidFill>
            <a:schemeClr val="bg1"/>
          </a:solidFill>
        </p:spPr>
        <p:txBody>
          <a:bodyPr wrap="none" rtlCol="0">
            <a:spAutoFit/>
          </a:bodyPr>
          <a:lstStyle/>
          <a:p>
            <a:r>
              <a:rPr lang="en-CA" sz="2200" b="1" dirty="0" smtClean="0">
                <a:latin typeface="Times New Roman"/>
                <a:cs typeface="Times New Roman"/>
              </a:rPr>
              <a:t>…</a:t>
            </a:r>
            <a:endParaRPr lang="en-CA" sz="2200" baseline="30000" dirty="0">
              <a:latin typeface="Times New Roman"/>
              <a:cs typeface="Times New Roman"/>
            </a:endParaRPr>
          </a:p>
        </p:txBody>
      </p:sp>
      <p:sp>
        <p:nvSpPr>
          <p:cNvPr id="186" name="Rectangle 185"/>
          <p:cNvSpPr/>
          <p:nvPr/>
        </p:nvSpPr>
        <p:spPr>
          <a:xfrm>
            <a:off x="6607094" y="3865659"/>
            <a:ext cx="845898"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7" name="TextBox 186"/>
          <p:cNvSpPr txBox="1"/>
          <p:nvPr/>
        </p:nvSpPr>
        <p:spPr>
          <a:xfrm>
            <a:off x="6584023" y="3878889"/>
            <a:ext cx="907069" cy="430887"/>
          </a:xfrm>
          <a:prstGeom prst="rect">
            <a:avLst/>
          </a:prstGeom>
          <a:noFill/>
        </p:spPr>
        <p:txBody>
          <a:bodyPr wrap="none" rtlCol="0">
            <a:spAutoFit/>
          </a:bodyPr>
          <a:lstStyle/>
          <a:p>
            <a:r>
              <a:rPr lang="en-CA" sz="2200" b="1" dirty="0" smtClean="0">
                <a:latin typeface="Times New Roman"/>
                <a:cs typeface="Times New Roman"/>
              </a:rPr>
              <a:t>W</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25000" dirty="0">
              <a:latin typeface="Times New Roman"/>
              <a:cs typeface="Times New Roman"/>
            </a:endParaRPr>
          </a:p>
        </p:txBody>
      </p:sp>
      <p:sp>
        <p:nvSpPr>
          <p:cNvPr id="188" name="Rectangle 187"/>
          <p:cNvSpPr/>
          <p:nvPr/>
        </p:nvSpPr>
        <p:spPr>
          <a:xfrm>
            <a:off x="6657894" y="2264756"/>
            <a:ext cx="725813" cy="450419"/>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9" name="TextBox 188"/>
          <p:cNvSpPr txBox="1"/>
          <p:nvPr/>
        </p:nvSpPr>
        <p:spPr>
          <a:xfrm>
            <a:off x="6638326" y="2255592"/>
            <a:ext cx="781847" cy="430887"/>
          </a:xfrm>
          <a:prstGeom prst="rect">
            <a:avLst/>
          </a:prstGeom>
          <a:noFill/>
        </p:spPr>
        <p:txBody>
          <a:bodyPr wrap="none" rtlCol="0">
            <a:spAutoFit/>
          </a:bodyPr>
          <a:lstStyle/>
          <a:p>
            <a:r>
              <a:rPr lang="en-CA" sz="2200" b="1" dirty="0" smtClean="0">
                <a:latin typeface="Times New Roman"/>
                <a:cs typeface="Times New Roman"/>
              </a:rPr>
              <a:t>b</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25000" dirty="0">
              <a:latin typeface="Times New Roman"/>
              <a:cs typeface="Times New Roman"/>
            </a:endParaRPr>
          </a:p>
        </p:txBody>
      </p:sp>
      <p:cxnSp>
        <p:nvCxnSpPr>
          <p:cNvPr id="190" name="Straight Arrow Connector 189"/>
          <p:cNvCxnSpPr>
            <a:endCxn id="186" idx="0"/>
          </p:cNvCxnSpPr>
          <p:nvPr/>
        </p:nvCxnSpPr>
        <p:spPr bwMode="auto">
          <a:xfrm>
            <a:off x="7022326" y="3506095"/>
            <a:ext cx="7717" cy="359562"/>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sp>
        <p:nvSpPr>
          <p:cNvPr id="192" name="TextBox 191"/>
          <p:cNvSpPr txBox="1"/>
          <p:nvPr/>
        </p:nvSpPr>
        <p:spPr>
          <a:xfrm>
            <a:off x="6646298" y="3046514"/>
            <a:ext cx="766004" cy="430887"/>
          </a:xfrm>
          <a:prstGeom prst="rect">
            <a:avLst/>
          </a:prstGeom>
          <a:noFill/>
        </p:spPr>
        <p:txBody>
          <a:bodyPr wrap="none" rtlCol="0">
            <a:spAutoFit/>
          </a:bodyPr>
          <a:lstStyle/>
          <a:p>
            <a:r>
              <a:rPr lang="en-CA" sz="2200" b="1" dirty="0">
                <a:latin typeface="Times New Roman"/>
                <a:cs typeface="Times New Roman"/>
              </a:rPr>
              <a:t>a</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+1)</a:t>
            </a:r>
            <a:endParaRPr lang="en-CA" sz="2200" baseline="-25000" dirty="0">
              <a:latin typeface="Times New Roman"/>
              <a:cs typeface="Times New Roman"/>
            </a:endParaRPr>
          </a:p>
        </p:txBody>
      </p:sp>
      <p:cxnSp>
        <p:nvCxnSpPr>
          <p:cNvPr id="193" name="Straight Arrow Connector 192"/>
          <p:cNvCxnSpPr>
            <a:endCxn id="188" idx="2"/>
          </p:cNvCxnSpPr>
          <p:nvPr/>
        </p:nvCxnSpPr>
        <p:spPr bwMode="auto">
          <a:xfrm flipH="1" flipV="1">
            <a:off x="7020801" y="2715174"/>
            <a:ext cx="1525" cy="340503"/>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196" name="Straight Arrow Connector 195"/>
          <p:cNvCxnSpPr/>
          <p:nvPr/>
        </p:nvCxnSpPr>
        <p:spPr bwMode="auto">
          <a:xfrm flipH="1">
            <a:off x="7345800" y="3263245"/>
            <a:ext cx="351707" cy="1633"/>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sp>
        <p:nvSpPr>
          <p:cNvPr id="197" name="Rounded Rectangle 196"/>
          <p:cNvSpPr>
            <a:spLocks/>
          </p:cNvSpPr>
          <p:nvPr/>
        </p:nvSpPr>
        <p:spPr bwMode="auto">
          <a:xfrm flipV="1">
            <a:off x="5739306" y="3061252"/>
            <a:ext cx="555086"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98" name="TextBox 197"/>
          <p:cNvSpPr txBox="1"/>
          <p:nvPr/>
        </p:nvSpPr>
        <p:spPr>
          <a:xfrm>
            <a:off x="5720255" y="3055826"/>
            <a:ext cx="571444" cy="430887"/>
          </a:xfrm>
          <a:prstGeom prst="rect">
            <a:avLst/>
          </a:prstGeom>
          <a:noFill/>
        </p:spPr>
        <p:txBody>
          <a:bodyPr wrap="none" rtlCol="0">
            <a:spAutoFit/>
          </a:bodyPr>
          <a:lstStyle/>
          <a:p>
            <a:r>
              <a:rPr lang="en-CA" sz="2200" b="1" dirty="0" smtClean="0">
                <a:latin typeface="Times New Roman"/>
                <a:cs typeface="Times New Roman"/>
              </a:rPr>
              <a:t>h</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30000" dirty="0">
              <a:latin typeface="Times New Roman"/>
              <a:cs typeface="Times New Roman"/>
            </a:endParaRPr>
          </a:p>
        </p:txBody>
      </p:sp>
      <p:cxnSp>
        <p:nvCxnSpPr>
          <p:cNvPr id="199" name="Straight Arrow Connector 198"/>
          <p:cNvCxnSpPr>
            <a:endCxn id="197" idx="3"/>
          </p:cNvCxnSpPr>
          <p:nvPr/>
        </p:nvCxnSpPr>
        <p:spPr bwMode="auto">
          <a:xfrm flipH="1">
            <a:off x="6294392" y="3275257"/>
            <a:ext cx="395605" cy="6411"/>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cxnSp>
        <p:nvCxnSpPr>
          <p:cNvPr id="205" name="Straight Arrow Connector 204"/>
          <p:cNvCxnSpPr/>
          <p:nvPr/>
        </p:nvCxnSpPr>
        <p:spPr bwMode="auto">
          <a:xfrm flipH="1">
            <a:off x="8144525" y="3250369"/>
            <a:ext cx="351707" cy="1633"/>
          </a:xfrm>
          <a:prstGeom prst="straightConnector1">
            <a:avLst/>
          </a:prstGeom>
          <a:solidFill>
            <a:srgbClr val="00B8FF"/>
          </a:solidFill>
          <a:ln w="63500" cap="flat" cmpd="sng" algn="ctr">
            <a:solidFill>
              <a:schemeClr val="bg1">
                <a:lumMod val="50000"/>
              </a:schemeClr>
            </a:solidFill>
            <a:prstDash val="solid"/>
            <a:round/>
            <a:headEnd type="triangle" w="med" len="med"/>
            <a:tailEnd type="none"/>
          </a:ln>
          <a:effectLst/>
        </p:spPr>
      </p:cxnSp>
      <p:sp>
        <p:nvSpPr>
          <p:cNvPr id="208" name="Rounded Rectangle 207"/>
          <p:cNvSpPr>
            <a:spLocks/>
          </p:cNvSpPr>
          <p:nvPr/>
        </p:nvSpPr>
        <p:spPr bwMode="auto">
          <a:xfrm flipV="1">
            <a:off x="8468753" y="3909361"/>
            <a:ext cx="390860"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204" name="TextBox 203"/>
          <p:cNvSpPr txBox="1"/>
          <p:nvPr/>
        </p:nvSpPr>
        <p:spPr>
          <a:xfrm>
            <a:off x="8506853" y="3874557"/>
            <a:ext cx="351378" cy="430887"/>
          </a:xfrm>
          <a:prstGeom prst="rect">
            <a:avLst/>
          </a:prstGeom>
          <a:noFill/>
        </p:spPr>
        <p:txBody>
          <a:bodyPr wrap="none" rtlCol="0">
            <a:spAutoFit/>
          </a:bodyPr>
          <a:lstStyle/>
          <a:p>
            <a:r>
              <a:rPr lang="en-CA" sz="2200" b="1" dirty="0" smtClean="0">
                <a:latin typeface="Times New Roman"/>
                <a:cs typeface="Times New Roman"/>
              </a:rPr>
              <a:t>y</a:t>
            </a:r>
            <a:endParaRPr lang="en-CA" sz="2200" baseline="30000" dirty="0">
              <a:latin typeface="Times New Roman"/>
              <a:cs typeface="Times New Roman"/>
            </a:endParaRPr>
          </a:p>
        </p:txBody>
      </p:sp>
      <p:cxnSp>
        <p:nvCxnSpPr>
          <p:cNvPr id="210" name="Straight Arrow Connector 209"/>
          <p:cNvCxnSpPr>
            <a:endCxn id="204" idx="0"/>
          </p:cNvCxnSpPr>
          <p:nvPr/>
        </p:nvCxnSpPr>
        <p:spPr bwMode="auto">
          <a:xfrm rot="16200000" flipH="1">
            <a:off x="8496871" y="3688886"/>
            <a:ext cx="370192" cy="1150"/>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217" name="Straight Arrow Connector 216"/>
          <p:cNvCxnSpPr>
            <a:endCxn id="224" idx="3"/>
          </p:cNvCxnSpPr>
          <p:nvPr/>
        </p:nvCxnSpPr>
        <p:spPr bwMode="auto">
          <a:xfrm flipH="1">
            <a:off x="5643465" y="5083883"/>
            <a:ext cx="654585" cy="0"/>
          </a:xfrm>
          <a:prstGeom prst="straightConnector1">
            <a:avLst/>
          </a:prstGeom>
          <a:solidFill>
            <a:srgbClr val="00B8FF"/>
          </a:solidFill>
          <a:ln w="63500" cap="flat" cmpd="sng" algn="ctr">
            <a:solidFill>
              <a:schemeClr val="bg1">
                <a:lumMod val="50000"/>
              </a:schemeClr>
            </a:solidFill>
            <a:prstDash val="solid"/>
            <a:round/>
            <a:headEnd type="none" w="med" len="med"/>
            <a:tailEnd type="triangle"/>
          </a:ln>
          <a:effectLst/>
        </p:spPr>
      </p:cxnSp>
      <p:sp>
        <p:nvSpPr>
          <p:cNvPr id="224" name="Rectangle 223"/>
          <p:cNvSpPr/>
          <p:nvPr/>
        </p:nvSpPr>
        <p:spPr>
          <a:xfrm>
            <a:off x="5006358" y="4847477"/>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5" name="TextBox 224"/>
          <p:cNvSpPr txBox="1"/>
          <p:nvPr/>
        </p:nvSpPr>
        <p:spPr>
          <a:xfrm>
            <a:off x="4970588" y="4860707"/>
            <a:ext cx="539071" cy="430887"/>
          </a:xfrm>
          <a:prstGeom prst="rect">
            <a:avLst/>
          </a:prstGeom>
          <a:noFill/>
        </p:spPr>
        <p:txBody>
          <a:bodyPr wrap="none" rtlCol="0">
            <a:spAutoFit/>
          </a:bodyPr>
          <a:lstStyle/>
          <a:p>
            <a:r>
              <a:rPr lang="en-CA" sz="2200" b="1" dirty="0" err="1" smtClean="0">
                <a:latin typeface="Times New Roman"/>
                <a:cs typeface="Times New Roman"/>
              </a:rPr>
              <a:t>Δ</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sp>
        <p:nvSpPr>
          <p:cNvPr id="226" name="Rectangle 225"/>
          <p:cNvSpPr/>
          <p:nvPr/>
        </p:nvSpPr>
        <p:spPr>
          <a:xfrm>
            <a:off x="4992406" y="3871928"/>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7" name="TextBox 226"/>
          <p:cNvSpPr txBox="1"/>
          <p:nvPr/>
        </p:nvSpPr>
        <p:spPr>
          <a:xfrm>
            <a:off x="5027992" y="3874557"/>
            <a:ext cx="565934" cy="430887"/>
          </a:xfrm>
          <a:prstGeom prst="rect">
            <a:avLst/>
          </a:prstGeom>
          <a:noFill/>
        </p:spPr>
        <p:txBody>
          <a:bodyPr wrap="none" rtlCol="0">
            <a:spAutoFit/>
          </a:bodyPr>
          <a:lstStyle/>
          <a:p>
            <a:r>
              <a:rPr lang="en-CA" sz="2200" b="1" dirty="0" smtClean="0">
                <a:latin typeface="Times New Roman"/>
                <a:cs typeface="Times New Roman"/>
              </a:rPr>
              <a:t>D</a:t>
            </a:r>
            <a:r>
              <a:rPr lang="en-CA" sz="2200" baseline="30000" dirty="0" smtClean="0">
                <a:latin typeface="Times New Roman"/>
                <a:cs typeface="Times New Roman"/>
              </a:rPr>
              <a:t>(</a:t>
            </a:r>
            <a:r>
              <a:rPr lang="en-CA" sz="2200" i="1" baseline="30000" dirty="0" smtClean="0">
                <a:latin typeface="Times New Roman"/>
                <a:cs typeface="Times New Roman"/>
              </a:rPr>
              <a:t>l</a:t>
            </a:r>
            <a:r>
              <a:rPr lang="en-CA" sz="2200" baseline="30000" dirty="0" smtClean="0">
                <a:latin typeface="Times New Roman"/>
                <a:cs typeface="Times New Roman"/>
              </a:rPr>
              <a:t>)</a:t>
            </a:r>
            <a:endParaRPr lang="en-CA" sz="2200" baseline="-25000" dirty="0">
              <a:latin typeface="Times New Roman"/>
              <a:cs typeface="Times New Roman"/>
            </a:endParaRPr>
          </a:p>
        </p:txBody>
      </p:sp>
      <p:sp>
        <p:nvSpPr>
          <p:cNvPr id="228" name="Rectangle 227"/>
          <p:cNvSpPr/>
          <p:nvPr/>
        </p:nvSpPr>
        <p:spPr>
          <a:xfrm>
            <a:off x="7703377" y="4845511"/>
            <a:ext cx="738512"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9" name="TextBox 228"/>
          <p:cNvSpPr txBox="1"/>
          <p:nvPr/>
        </p:nvSpPr>
        <p:spPr>
          <a:xfrm>
            <a:off x="7667607" y="4858743"/>
            <a:ext cx="812383" cy="430887"/>
          </a:xfrm>
          <a:prstGeom prst="rect">
            <a:avLst/>
          </a:prstGeom>
          <a:noFill/>
        </p:spPr>
        <p:txBody>
          <a:bodyPr wrap="none" rtlCol="0">
            <a:spAutoFit/>
          </a:bodyPr>
          <a:lstStyle/>
          <a:p>
            <a:r>
              <a:rPr lang="en-CA" sz="2200" b="1" dirty="0" err="1" smtClean="0">
                <a:latin typeface="Times New Roman"/>
                <a:cs typeface="Times New Roman"/>
              </a:rPr>
              <a:t>Δ</a:t>
            </a:r>
            <a:r>
              <a:rPr lang="en-CA" sz="2200" baseline="30000" dirty="0" smtClean="0">
                <a:latin typeface="Times New Roman"/>
                <a:cs typeface="Times New Roman"/>
              </a:rPr>
              <a:t>(</a:t>
            </a:r>
            <a:r>
              <a:rPr lang="en-CA" sz="2200" i="1" baseline="30000" dirty="0" smtClean="0">
                <a:latin typeface="Times New Roman"/>
                <a:cs typeface="Times New Roman"/>
              </a:rPr>
              <a:t>L+1</a:t>
            </a:r>
            <a:r>
              <a:rPr lang="en-CA" sz="2200" baseline="30000" dirty="0" smtClean="0">
                <a:latin typeface="Times New Roman"/>
                <a:cs typeface="Times New Roman"/>
              </a:rPr>
              <a:t>)</a:t>
            </a:r>
            <a:endParaRPr lang="en-CA" sz="2200" baseline="-25000" dirty="0">
              <a:latin typeface="Times New Roman"/>
              <a:cs typeface="Times New Roman"/>
            </a:endParaRPr>
          </a:p>
        </p:txBody>
      </p:sp>
      <p:cxnSp>
        <p:nvCxnSpPr>
          <p:cNvPr id="234" name="Straight Arrow Connector 233"/>
          <p:cNvCxnSpPr/>
          <p:nvPr/>
        </p:nvCxnSpPr>
        <p:spPr bwMode="auto">
          <a:xfrm flipV="1">
            <a:off x="5656165" y="4356245"/>
            <a:ext cx="950929" cy="504463"/>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239" name="Straight Arrow Connector 238"/>
          <p:cNvCxnSpPr/>
          <p:nvPr/>
        </p:nvCxnSpPr>
        <p:spPr bwMode="auto">
          <a:xfrm flipH="1" flipV="1">
            <a:off x="4612141" y="3495170"/>
            <a:ext cx="415853" cy="370488"/>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244" name="Straight Arrow Connector 243"/>
          <p:cNvCxnSpPr/>
          <p:nvPr/>
        </p:nvCxnSpPr>
        <p:spPr bwMode="auto">
          <a:xfrm flipV="1">
            <a:off x="7900296" y="3488438"/>
            <a:ext cx="0" cy="1357075"/>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253" name="Straight Arrow Connector 252"/>
          <p:cNvCxnSpPr>
            <a:endCxn id="208" idx="0"/>
          </p:cNvCxnSpPr>
          <p:nvPr/>
        </p:nvCxnSpPr>
        <p:spPr bwMode="auto">
          <a:xfrm flipV="1">
            <a:off x="8445431" y="4350194"/>
            <a:ext cx="218752" cy="495319"/>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267" name="Straight Arrow Connector 266"/>
          <p:cNvCxnSpPr>
            <a:stCxn id="224" idx="0"/>
            <a:endCxn id="226" idx="2"/>
          </p:cNvCxnSpPr>
          <p:nvPr/>
        </p:nvCxnSpPr>
        <p:spPr bwMode="auto">
          <a:xfrm flipH="1" flipV="1">
            <a:off x="5310959" y="4344741"/>
            <a:ext cx="13952" cy="502737"/>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278" name="Straight Arrow Connector 277"/>
          <p:cNvCxnSpPr>
            <a:endCxn id="279" idx="3"/>
          </p:cNvCxnSpPr>
          <p:nvPr/>
        </p:nvCxnSpPr>
        <p:spPr bwMode="auto">
          <a:xfrm flipH="1">
            <a:off x="2934718" y="5109263"/>
            <a:ext cx="762561" cy="0"/>
          </a:xfrm>
          <a:prstGeom prst="straightConnector1">
            <a:avLst/>
          </a:prstGeom>
          <a:solidFill>
            <a:srgbClr val="00B8FF"/>
          </a:solidFill>
          <a:ln w="63500" cap="flat" cmpd="sng" algn="ctr">
            <a:solidFill>
              <a:schemeClr val="bg1">
                <a:lumMod val="50000"/>
              </a:schemeClr>
            </a:solidFill>
            <a:prstDash val="solid"/>
            <a:round/>
            <a:headEnd type="none" w="med" len="med"/>
            <a:tailEnd type="triangle"/>
          </a:ln>
          <a:effectLst/>
        </p:spPr>
      </p:cxnSp>
      <p:sp>
        <p:nvSpPr>
          <p:cNvPr id="279" name="Rectangle 278"/>
          <p:cNvSpPr/>
          <p:nvPr/>
        </p:nvSpPr>
        <p:spPr>
          <a:xfrm>
            <a:off x="2297612" y="4872858"/>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0" name="TextBox 279"/>
          <p:cNvSpPr txBox="1"/>
          <p:nvPr/>
        </p:nvSpPr>
        <p:spPr>
          <a:xfrm>
            <a:off x="2261840" y="4886088"/>
            <a:ext cx="580858" cy="430887"/>
          </a:xfrm>
          <a:prstGeom prst="rect">
            <a:avLst/>
          </a:prstGeom>
          <a:noFill/>
        </p:spPr>
        <p:txBody>
          <a:bodyPr wrap="none" rtlCol="0">
            <a:spAutoFit/>
          </a:bodyPr>
          <a:lstStyle/>
          <a:p>
            <a:r>
              <a:rPr lang="en-CA" sz="2200" b="1" dirty="0" err="1" smtClean="0">
                <a:latin typeface="Times New Roman"/>
                <a:cs typeface="Times New Roman"/>
              </a:rPr>
              <a:t>Δ</a:t>
            </a:r>
            <a:r>
              <a:rPr lang="en-CA" sz="2200" baseline="30000" dirty="0" smtClean="0">
                <a:latin typeface="Times New Roman"/>
                <a:cs typeface="Times New Roman"/>
              </a:rPr>
              <a:t>(</a:t>
            </a:r>
            <a:r>
              <a:rPr lang="en-CA" sz="2200" baseline="30000" dirty="0">
                <a:latin typeface="Times New Roman"/>
                <a:cs typeface="Times New Roman"/>
              </a:rPr>
              <a:t>1</a:t>
            </a:r>
            <a:r>
              <a:rPr lang="en-CA" sz="2200" baseline="30000" dirty="0" smtClean="0">
                <a:latin typeface="Times New Roman"/>
                <a:cs typeface="Times New Roman"/>
              </a:rPr>
              <a:t>)</a:t>
            </a:r>
            <a:endParaRPr lang="en-CA" sz="2200" baseline="-25000" dirty="0">
              <a:latin typeface="Times New Roman"/>
              <a:cs typeface="Times New Roman"/>
            </a:endParaRPr>
          </a:p>
        </p:txBody>
      </p:sp>
      <p:sp>
        <p:nvSpPr>
          <p:cNvPr id="281" name="Rectangle 280"/>
          <p:cNvSpPr/>
          <p:nvPr/>
        </p:nvSpPr>
        <p:spPr>
          <a:xfrm>
            <a:off x="2283660" y="3897308"/>
            <a:ext cx="637106"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2" name="TextBox 281"/>
          <p:cNvSpPr txBox="1"/>
          <p:nvPr/>
        </p:nvSpPr>
        <p:spPr>
          <a:xfrm>
            <a:off x="2319246" y="3899937"/>
            <a:ext cx="607721" cy="430887"/>
          </a:xfrm>
          <a:prstGeom prst="rect">
            <a:avLst/>
          </a:prstGeom>
          <a:noFill/>
        </p:spPr>
        <p:txBody>
          <a:bodyPr wrap="none" rtlCol="0">
            <a:spAutoFit/>
          </a:bodyPr>
          <a:lstStyle/>
          <a:p>
            <a:r>
              <a:rPr lang="en-CA" sz="2200" b="1" dirty="0" smtClean="0">
                <a:latin typeface="Times New Roman"/>
                <a:cs typeface="Times New Roman"/>
              </a:rPr>
              <a:t>D</a:t>
            </a:r>
            <a:r>
              <a:rPr lang="en-CA" sz="2200" baseline="30000" dirty="0" smtClean="0">
                <a:latin typeface="Times New Roman"/>
                <a:cs typeface="Times New Roman"/>
              </a:rPr>
              <a:t>(</a:t>
            </a:r>
            <a:r>
              <a:rPr lang="en-CA" sz="2200" baseline="30000" dirty="0">
                <a:latin typeface="Times New Roman"/>
                <a:cs typeface="Times New Roman"/>
              </a:rPr>
              <a:t>1</a:t>
            </a:r>
            <a:r>
              <a:rPr lang="en-CA" sz="2200" baseline="30000" dirty="0" smtClean="0">
                <a:latin typeface="Times New Roman"/>
                <a:cs typeface="Times New Roman"/>
              </a:rPr>
              <a:t>)</a:t>
            </a:r>
            <a:endParaRPr lang="en-CA" sz="2200" baseline="-25000" dirty="0">
              <a:latin typeface="Times New Roman"/>
              <a:cs typeface="Times New Roman"/>
            </a:endParaRPr>
          </a:p>
        </p:txBody>
      </p:sp>
      <p:cxnSp>
        <p:nvCxnSpPr>
          <p:cNvPr id="284" name="Straight Arrow Connector 283"/>
          <p:cNvCxnSpPr/>
          <p:nvPr/>
        </p:nvCxnSpPr>
        <p:spPr bwMode="auto">
          <a:xfrm flipH="1" flipV="1">
            <a:off x="1903394" y="3520550"/>
            <a:ext cx="415853" cy="370488"/>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285" name="Straight Arrow Connector 284"/>
          <p:cNvCxnSpPr>
            <a:stCxn id="279" idx="0"/>
            <a:endCxn id="281" idx="2"/>
          </p:cNvCxnSpPr>
          <p:nvPr/>
        </p:nvCxnSpPr>
        <p:spPr bwMode="auto">
          <a:xfrm flipH="1" flipV="1">
            <a:off x="2602212" y="4370121"/>
            <a:ext cx="13952" cy="502737"/>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cxnSp>
        <p:nvCxnSpPr>
          <p:cNvPr id="288" name="Straight Arrow Connector 287"/>
          <p:cNvCxnSpPr/>
          <p:nvPr/>
        </p:nvCxnSpPr>
        <p:spPr bwMode="auto">
          <a:xfrm flipH="1">
            <a:off x="4232069" y="5109263"/>
            <a:ext cx="738520" cy="0"/>
          </a:xfrm>
          <a:prstGeom prst="straightConnector1">
            <a:avLst/>
          </a:prstGeom>
          <a:solidFill>
            <a:srgbClr val="00B8FF"/>
          </a:solidFill>
          <a:ln w="63500" cap="flat" cmpd="sng" algn="ctr">
            <a:solidFill>
              <a:schemeClr val="bg1">
                <a:lumMod val="50000"/>
              </a:schemeClr>
            </a:solidFill>
            <a:prstDash val="solid"/>
            <a:round/>
            <a:headEnd type="none" w="med" len="med"/>
            <a:tailEnd type="none"/>
          </a:ln>
          <a:effectLst/>
        </p:spPr>
      </p:cxnSp>
      <p:sp>
        <p:nvSpPr>
          <p:cNvPr id="291" name="TextBox 290"/>
          <p:cNvSpPr txBox="1"/>
          <p:nvPr/>
        </p:nvSpPr>
        <p:spPr>
          <a:xfrm>
            <a:off x="3765275" y="4809886"/>
            <a:ext cx="466794" cy="430887"/>
          </a:xfrm>
          <a:prstGeom prst="rect">
            <a:avLst/>
          </a:prstGeom>
          <a:noFill/>
        </p:spPr>
        <p:txBody>
          <a:bodyPr wrap="none" rtlCol="0">
            <a:spAutoFit/>
          </a:bodyPr>
          <a:lstStyle/>
          <a:p>
            <a:r>
              <a:rPr lang="en-CA" sz="2200" b="1" dirty="0" smtClean="0">
                <a:solidFill>
                  <a:schemeClr val="bg1">
                    <a:lumMod val="50000"/>
                  </a:schemeClr>
                </a:solidFill>
                <a:latin typeface="Times New Roman"/>
                <a:cs typeface="Times New Roman"/>
              </a:rPr>
              <a:t>…</a:t>
            </a:r>
            <a:endParaRPr lang="en-CA" sz="2200" baseline="30000" dirty="0">
              <a:solidFill>
                <a:schemeClr val="bg1">
                  <a:lumMod val="50000"/>
                </a:schemeClr>
              </a:solidFill>
              <a:latin typeface="Times New Roman"/>
              <a:cs typeface="Times New Roman"/>
            </a:endParaRPr>
          </a:p>
        </p:txBody>
      </p:sp>
      <p:sp>
        <p:nvSpPr>
          <p:cNvPr id="298" name="TextBox 297"/>
          <p:cNvSpPr txBox="1"/>
          <p:nvPr/>
        </p:nvSpPr>
        <p:spPr>
          <a:xfrm>
            <a:off x="6414488" y="4784943"/>
            <a:ext cx="466794" cy="430887"/>
          </a:xfrm>
          <a:prstGeom prst="rect">
            <a:avLst/>
          </a:prstGeom>
          <a:noFill/>
        </p:spPr>
        <p:txBody>
          <a:bodyPr wrap="none" rtlCol="0">
            <a:spAutoFit/>
          </a:bodyPr>
          <a:lstStyle/>
          <a:p>
            <a:r>
              <a:rPr lang="en-CA" sz="2200" b="1" dirty="0" smtClean="0">
                <a:solidFill>
                  <a:schemeClr val="bg1">
                    <a:lumMod val="50000"/>
                  </a:schemeClr>
                </a:solidFill>
                <a:latin typeface="Times New Roman"/>
                <a:cs typeface="Times New Roman"/>
              </a:rPr>
              <a:t>…</a:t>
            </a:r>
            <a:endParaRPr lang="en-CA" sz="2200" baseline="30000" dirty="0">
              <a:solidFill>
                <a:schemeClr val="bg1">
                  <a:lumMod val="50000"/>
                </a:schemeClr>
              </a:solidFill>
              <a:latin typeface="Times New Roman"/>
              <a:cs typeface="Times New Roman"/>
            </a:endParaRPr>
          </a:p>
        </p:txBody>
      </p:sp>
      <p:cxnSp>
        <p:nvCxnSpPr>
          <p:cNvPr id="299" name="Straight Arrow Connector 298"/>
          <p:cNvCxnSpPr/>
          <p:nvPr/>
        </p:nvCxnSpPr>
        <p:spPr bwMode="auto">
          <a:xfrm flipH="1">
            <a:off x="7031625" y="5095791"/>
            <a:ext cx="653363" cy="0"/>
          </a:xfrm>
          <a:prstGeom prst="straightConnector1">
            <a:avLst/>
          </a:prstGeom>
          <a:solidFill>
            <a:srgbClr val="00B8FF"/>
          </a:solidFill>
          <a:ln w="63500" cap="flat" cmpd="sng" algn="ctr">
            <a:solidFill>
              <a:schemeClr val="bg1">
                <a:lumMod val="50000"/>
              </a:schemeClr>
            </a:solidFill>
            <a:prstDash val="solid"/>
            <a:round/>
            <a:headEnd type="none" w="med" len="med"/>
            <a:tailEnd type="none"/>
          </a:ln>
          <a:effectLst/>
        </p:spPr>
      </p:cxnSp>
      <p:sp>
        <p:nvSpPr>
          <p:cNvPr id="300" name="TextBox 299"/>
          <p:cNvSpPr txBox="1"/>
          <p:nvPr/>
        </p:nvSpPr>
        <p:spPr>
          <a:xfrm rot="19937513">
            <a:off x="5927167" y="4282940"/>
            <a:ext cx="466794" cy="430887"/>
          </a:xfrm>
          <a:prstGeom prst="rect">
            <a:avLst/>
          </a:prstGeom>
          <a:solidFill>
            <a:schemeClr val="bg1"/>
          </a:solidFill>
        </p:spPr>
        <p:txBody>
          <a:bodyPr wrap="none" rtlCol="0">
            <a:spAutoFit/>
          </a:bodyPr>
          <a:lstStyle/>
          <a:p>
            <a:r>
              <a:rPr lang="en-CA" sz="2200" b="1" dirty="0" smtClean="0">
                <a:solidFill>
                  <a:schemeClr val="bg1">
                    <a:lumMod val="50000"/>
                  </a:schemeClr>
                </a:solidFill>
                <a:latin typeface="Times New Roman"/>
                <a:cs typeface="Times New Roman"/>
              </a:rPr>
              <a:t>…</a:t>
            </a:r>
            <a:endParaRPr lang="en-CA" sz="2200" baseline="30000" dirty="0">
              <a:solidFill>
                <a:schemeClr val="bg1">
                  <a:lumMod val="50000"/>
                </a:schemeClr>
              </a:solidFill>
              <a:latin typeface="Times New Roman"/>
              <a:cs typeface="Times New Roman"/>
            </a:endParaRPr>
          </a:p>
        </p:txBody>
      </p:sp>
      <p:cxnSp>
        <p:nvCxnSpPr>
          <p:cNvPr id="301" name="Straight Arrow Connector 300"/>
          <p:cNvCxnSpPr/>
          <p:nvPr/>
        </p:nvCxnSpPr>
        <p:spPr bwMode="auto">
          <a:xfrm flipV="1">
            <a:off x="2963613" y="4344739"/>
            <a:ext cx="1021283" cy="528212"/>
          </a:xfrm>
          <a:prstGeom prst="straightConnector1">
            <a:avLst/>
          </a:prstGeom>
          <a:solidFill>
            <a:srgbClr val="00B8FF"/>
          </a:solidFill>
          <a:ln w="44450" cap="flat" cmpd="sng" algn="ctr">
            <a:solidFill>
              <a:schemeClr val="bg1">
                <a:lumMod val="50000"/>
              </a:schemeClr>
            </a:solidFill>
            <a:prstDash val="solid"/>
            <a:round/>
            <a:headEnd type="triangle" w="med" len="med"/>
            <a:tailEnd type="none"/>
          </a:ln>
          <a:effectLst/>
        </p:spPr>
      </p:cxnSp>
      <p:sp>
        <p:nvSpPr>
          <p:cNvPr id="302" name="TextBox 301"/>
          <p:cNvSpPr txBox="1"/>
          <p:nvPr/>
        </p:nvSpPr>
        <p:spPr>
          <a:xfrm rot="19937513">
            <a:off x="3234615" y="4295184"/>
            <a:ext cx="466794" cy="430887"/>
          </a:xfrm>
          <a:prstGeom prst="rect">
            <a:avLst/>
          </a:prstGeom>
          <a:solidFill>
            <a:schemeClr val="bg1"/>
          </a:solidFill>
        </p:spPr>
        <p:txBody>
          <a:bodyPr wrap="none" rtlCol="0">
            <a:spAutoFit/>
          </a:bodyPr>
          <a:lstStyle/>
          <a:p>
            <a:r>
              <a:rPr lang="en-CA" sz="2200" b="1" dirty="0" smtClean="0">
                <a:solidFill>
                  <a:schemeClr val="bg1">
                    <a:lumMod val="50000"/>
                  </a:schemeClr>
                </a:solidFill>
                <a:latin typeface="Times New Roman"/>
                <a:cs typeface="Times New Roman"/>
              </a:rPr>
              <a:t>…</a:t>
            </a:r>
            <a:endParaRPr lang="en-CA" sz="2200" baseline="30000" dirty="0">
              <a:solidFill>
                <a:schemeClr val="bg1">
                  <a:lumMod val="50000"/>
                </a:schemeClr>
              </a:solidFill>
              <a:latin typeface="Times New Roman"/>
              <a:cs typeface="Times New Roman"/>
            </a:endParaRPr>
          </a:p>
        </p:txBody>
      </p:sp>
      <p:cxnSp>
        <p:nvCxnSpPr>
          <p:cNvPr id="89" name="Straight Arrow Connector 88"/>
          <p:cNvCxnSpPr>
            <a:stCxn id="91" idx="0"/>
            <a:endCxn id="197" idx="0"/>
          </p:cNvCxnSpPr>
          <p:nvPr/>
        </p:nvCxnSpPr>
        <p:spPr bwMode="auto">
          <a:xfrm flipH="1" flipV="1">
            <a:off x="6016849" y="3502083"/>
            <a:ext cx="33259" cy="2044424"/>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91" name="Rectangle 90"/>
          <p:cNvSpPr/>
          <p:nvPr/>
        </p:nvSpPr>
        <p:spPr>
          <a:xfrm>
            <a:off x="5680851" y="5546509"/>
            <a:ext cx="738512"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 name="Object 2"/>
          <p:cNvGraphicFramePr>
            <a:graphicFrameLocks noChangeAspect="1"/>
          </p:cNvGraphicFramePr>
          <p:nvPr>
            <p:extLst>
              <p:ext uri="{D42A27DB-BD31-4B8C-83A1-F6EECF244321}">
                <p14:modId xmlns:p14="http://schemas.microsoft.com/office/powerpoint/2010/main" val="4187020864"/>
              </p:ext>
            </p:extLst>
          </p:nvPr>
        </p:nvGraphicFramePr>
        <p:xfrm>
          <a:off x="5787501" y="5568843"/>
          <a:ext cx="571500" cy="393700"/>
        </p:xfrm>
        <a:graphic>
          <a:graphicData uri="http://schemas.openxmlformats.org/presentationml/2006/ole">
            <mc:AlternateContent xmlns:mc="http://schemas.openxmlformats.org/markup-compatibility/2006">
              <mc:Choice xmlns:v="urn:schemas-microsoft-com:vml" Requires="v">
                <p:oleObj spid="_x0000_s455343" name="Equation" r:id="rId7" imgW="571500" imgH="393700" progId="Equation.3">
                  <p:embed/>
                </p:oleObj>
              </mc:Choice>
              <mc:Fallback>
                <p:oleObj name="Equation" r:id="rId7" imgW="571500" imgH="393700"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787501" y="5568843"/>
                        <a:ext cx="571500" cy="3937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9" name="Rectangle 108"/>
          <p:cNvSpPr/>
          <p:nvPr/>
        </p:nvSpPr>
        <p:spPr>
          <a:xfrm>
            <a:off x="6645606" y="5548631"/>
            <a:ext cx="738512"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12" name="Object 111"/>
          <p:cNvGraphicFramePr>
            <a:graphicFrameLocks noChangeAspect="1"/>
          </p:cNvGraphicFramePr>
          <p:nvPr>
            <p:extLst>
              <p:ext uri="{D42A27DB-BD31-4B8C-83A1-F6EECF244321}">
                <p14:modId xmlns:p14="http://schemas.microsoft.com/office/powerpoint/2010/main" val="1503123625"/>
              </p:ext>
            </p:extLst>
          </p:nvPr>
        </p:nvGraphicFramePr>
        <p:xfrm>
          <a:off x="6804364" y="5575421"/>
          <a:ext cx="530225" cy="385763"/>
        </p:xfrm>
        <a:graphic>
          <a:graphicData uri="http://schemas.openxmlformats.org/presentationml/2006/ole">
            <mc:AlternateContent xmlns:mc="http://schemas.openxmlformats.org/markup-compatibility/2006">
              <mc:Choice xmlns:v="urn:schemas-microsoft-com:vml" Requires="v">
                <p:oleObj spid="_x0000_s455344" name="Equation" r:id="rId9" imgW="419100" imgH="304800" progId="Equation.3">
                  <p:embed/>
                </p:oleObj>
              </mc:Choice>
              <mc:Fallback>
                <p:oleObj name="Equation" r:id="rId9" imgW="419100" imgH="304800"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804364" y="5575421"/>
                        <a:ext cx="530225" cy="3857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130" name="Straight Arrow Connector 129"/>
          <p:cNvCxnSpPr/>
          <p:nvPr/>
        </p:nvCxnSpPr>
        <p:spPr bwMode="auto">
          <a:xfrm flipH="1" flipV="1">
            <a:off x="6223944" y="5196323"/>
            <a:ext cx="1" cy="343272"/>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131" name="Straight Arrow Connector 130"/>
          <p:cNvCxnSpPr/>
          <p:nvPr/>
        </p:nvCxnSpPr>
        <p:spPr bwMode="auto">
          <a:xfrm flipH="1" flipV="1">
            <a:off x="6217714" y="5196323"/>
            <a:ext cx="1485664" cy="6350"/>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146" name="Straight Arrow Connector 145"/>
          <p:cNvCxnSpPr/>
          <p:nvPr/>
        </p:nvCxnSpPr>
        <p:spPr bwMode="auto">
          <a:xfrm flipH="1">
            <a:off x="7020152" y="5321105"/>
            <a:ext cx="677354" cy="0"/>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147" name="Straight Arrow Connector 146"/>
          <p:cNvCxnSpPr/>
          <p:nvPr/>
        </p:nvCxnSpPr>
        <p:spPr bwMode="auto">
          <a:xfrm flipH="1" flipV="1">
            <a:off x="7020153" y="5316973"/>
            <a:ext cx="1" cy="222622"/>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165" name="TextBox 164"/>
          <p:cNvSpPr txBox="1"/>
          <p:nvPr/>
        </p:nvSpPr>
        <p:spPr>
          <a:xfrm>
            <a:off x="4880911" y="2966816"/>
            <a:ext cx="466794" cy="430887"/>
          </a:xfrm>
          <a:prstGeom prst="rect">
            <a:avLst/>
          </a:prstGeom>
          <a:solidFill>
            <a:schemeClr val="bg1"/>
          </a:solidFill>
        </p:spPr>
        <p:txBody>
          <a:bodyPr wrap="none" rtlCol="0">
            <a:spAutoFit/>
          </a:bodyPr>
          <a:lstStyle/>
          <a:p>
            <a:r>
              <a:rPr lang="en-CA" sz="2200" b="1" dirty="0" smtClean="0">
                <a:latin typeface="Times New Roman"/>
                <a:cs typeface="Times New Roman"/>
              </a:rPr>
              <a:t>…</a:t>
            </a:r>
            <a:endParaRPr lang="en-CA" sz="2200" baseline="30000" dirty="0">
              <a:latin typeface="Times New Roman"/>
              <a:cs typeface="Times New Roman"/>
            </a:endParaRPr>
          </a:p>
        </p:txBody>
      </p:sp>
      <p:cxnSp>
        <p:nvCxnSpPr>
          <p:cNvPr id="167" name="Straight Arrow Connector 166"/>
          <p:cNvCxnSpPr>
            <a:stCxn id="168" idx="0"/>
          </p:cNvCxnSpPr>
          <p:nvPr/>
        </p:nvCxnSpPr>
        <p:spPr bwMode="auto">
          <a:xfrm flipH="1" flipV="1">
            <a:off x="3320741" y="3516851"/>
            <a:ext cx="33259" cy="2044424"/>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168" name="Rectangle 167"/>
          <p:cNvSpPr/>
          <p:nvPr/>
        </p:nvSpPr>
        <p:spPr>
          <a:xfrm>
            <a:off x="2984743" y="5561277"/>
            <a:ext cx="738512"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69" name="Object 168"/>
          <p:cNvGraphicFramePr>
            <a:graphicFrameLocks noChangeAspect="1"/>
          </p:cNvGraphicFramePr>
          <p:nvPr>
            <p:extLst>
              <p:ext uri="{D42A27DB-BD31-4B8C-83A1-F6EECF244321}">
                <p14:modId xmlns:p14="http://schemas.microsoft.com/office/powerpoint/2010/main" val="2094493839"/>
              </p:ext>
            </p:extLst>
          </p:nvPr>
        </p:nvGraphicFramePr>
        <p:xfrm>
          <a:off x="3149031" y="5583130"/>
          <a:ext cx="457200" cy="393700"/>
        </p:xfrm>
        <a:graphic>
          <a:graphicData uri="http://schemas.openxmlformats.org/presentationml/2006/ole">
            <mc:AlternateContent xmlns:mc="http://schemas.openxmlformats.org/markup-compatibility/2006">
              <mc:Choice xmlns:v="urn:schemas-microsoft-com:vml" Requires="v">
                <p:oleObj spid="_x0000_s455345" name="Equation" r:id="rId11" imgW="457200" imgH="393700" progId="Equation.3">
                  <p:embed/>
                </p:oleObj>
              </mc:Choice>
              <mc:Fallback>
                <p:oleObj name="Equation" r:id="rId11" imgW="457200" imgH="393700" progId="Equation.3">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149031" y="5583130"/>
                        <a:ext cx="457200" cy="3937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70" name="Rectangle 169"/>
          <p:cNvSpPr/>
          <p:nvPr/>
        </p:nvSpPr>
        <p:spPr>
          <a:xfrm>
            <a:off x="3949498" y="5563399"/>
            <a:ext cx="738512"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71" name="Object 170"/>
          <p:cNvGraphicFramePr>
            <a:graphicFrameLocks noChangeAspect="1"/>
          </p:cNvGraphicFramePr>
          <p:nvPr>
            <p:extLst>
              <p:ext uri="{D42A27DB-BD31-4B8C-83A1-F6EECF244321}">
                <p14:modId xmlns:p14="http://schemas.microsoft.com/office/powerpoint/2010/main" val="3669182520"/>
              </p:ext>
            </p:extLst>
          </p:nvPr>
        </p:nvGraphicFramePr>
        <p:xfrm>
          <a:off x="4144394" y="5586305"/>
          <a:ext cx="393700" cy="393700"/>
        </p:xfrm>
        <a:graphic>
          <a:graphicData uri="http://schemas.openxmlformats.org/presentationml/2006/ole">
            <mc:AlternateContent xmlns:mc="http://schemas.openxmlformats.org/markup-compatibility/2006">
              <mc:Choice xmlns:v="urn:schemas-microsoft-com:vml" Requires="v">
                <p:oleObj spid="_x0000_s455346" name="Equation" r:id="rId13" imgW="393700" imgH="393700" progId="Equation.3">
                  <p:embed/>
                </p:oleObj>
              </mc:Choice>
              <mc:Fallback>
                <p:oleObj name="Equation" r:id="rId13" imgW="393700" imgH="393700" progId="Equation.3">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144394" y="5586305"/>
                        <a:ext cx="393700" cy="3937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172" name="Straight Arrow Connector 171"/>
          <p:cNvCxnSpPr/>
          <p:nvPr/>
        </p:nvCxnSpPr>
        <p:spPr bwMode="auto">
          <a:xfrm flipH="1" flipV="1">
            <a:off x="3527836" y="5211091"/>
            <a:ext cx="1" cy="343272"/>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173" name="Straight Arrow Connector 172"/>
          <p:cNvCxnSpPr/>
          <p:nvPr/>
        </p:nvCxnSpPr>
        <p:spPr bwMode="auto">
          <a:xfrm flipH="1" flipV="1">
            <a:off x="3521606" y="5211091"/>
            <a:ext cx="1485664" cy="6350"/>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174" name="Straight Arrow Connector 173"/>
          <p:cNvCxnSpPr/>
          <p:nvPr/>
        </p:nvCxnSpPr>
        <p:spPr bwMode="auto">
          <a:xfrm flipH="1">
            <a:off x="4324044" y="5335873"/>
            <a:ext cx="677354" cy="0"/>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175" name="Straight Arrow Connector 174"/>
          <p:cNvCxnSpPr/>
          <p:nvPr/>
        </p:nvCxnSpPr>
        <p:spPr bwMode="auto">
          <a:xfrm flipH="1" flipV="1">
            <a:off x="4324045" y="5331741"/>
            <a:ext cx="1" cy="222622"/>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176" name="Straight Arrow Connector 175"/>
          <p:cNvCxnSpPr>
            <a:stCxn id="200" idx="0"/>
          </p:cNvCxnSpPr>
          <p:nvPr/>
        </p:nvCxnSpPr>
        <p:spPr bwMode="auto">
          <a:xfrm flipH="1" flipV="1">
            <a:off x="593286" y="3521363"/>
            <a:ext cx="33259" cy="2044424"/>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200" name="Rectangle 199"/>
          <p:cNvSpPr/>
          <p:nvPr/>
        </p:nvSpPr>
        <p:spPr>
          <a:xfrm>
            <a:off x="257288" y="5565789"/>
            <a:ext cx="738512"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201" name="Object 200"/>
          <p:cNvGraphicFramePr>
            <a:graphicFrameLocks noChangeAspect="1"/>
          </p:cNvGraphicFramePr>
          <p:nvPr>
            <p:extLst>
              <p:ext uri="{D42A27DB-BD31-4B8C-83A1-F6EECF244321}">
                <p14:modId xmlns:p14="http://schemas.microsoft.com/office/powerpoint/2010/main" val="1377097112"/>
              </p:ext>
            </p:extLst>
          </p:nvPr>
        </p:nvGraphicFramePr>
        <p:xfrm>
          <a:off x="421706" y="5587893"/>
          <a:ext cx="457200" cy="393700"/>
        </p:xfrm>
        <a:graphic>
          <a:graphicData uri="http://schemas.openxmlformats.org/presentationml/2006/ole">
            <mc:AlternateContent xmlns:mc="http://schemas.openxmlformats.org/markup-compatibility/2006">
              <mc:Choice xmlns:v="urn:schemas-microsoft-com:vml" Requires="v">
                <p:oleObj spid="_x0000_s455347" name="Equation" r:id="rId15" imgW="457200" imgH="393700" progId="Equation.3">
                  <p:embed/>
                </p:oleObj>
              </mc:Choice>
              <mc:Fallback>
                <p:oleObj name="Equation" r:id="rId15" imgW="457200" imgH="393700" progId="Equation.3">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21706" y="5587893"/>
                        <a:ext cx="457200" cy="3937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03" name="Rectangle 202"/>
          <p:cNvSpPr/>
          <p:nvPr/>
        </p:nvSpPr>
        <p:spPr>
          <a:xfrm>
            <a:off x="1222043" y="5567911"/>
            <a:ext cx="738512" cy="472813"/>
          </a:xfrm>
          <a:prstGeom prst="rect">
            <a:avLst/>
          </a:prstGeom>
          <a:solidFill>
            <a:schemeClr val="bg1">
              <a:lumMod val="75000"/>
            </a:schemeClr>
          </a:solidFill>
          <a:ln w="381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207" name="Object 206"/>
          <p:cNvGraphicFramePr>
            <a:graphicFrameLocks noChangeAspect="1"/>
          </p:cNvGraphicFramePr>
          <p:nvPr>
            <p:extLst>
              <p:ext uri="{D42A27DB-BD31-4B8C-83A1-F6EECF244321}">
                <p14:modId xmlns:p14="http://schemas.microsoft.com/office/powerpoint/2010/main" val="2612670889"/>
              </p:ext>
            </p:extLst>
          </p:nvPr>
        </p:nvGraphicFramePr>
        <p:xfrm>
          <a:off x="1417069" y="5591068"/>
          <a:ext cx="393700" cy="393700"/>
        </p:xfrm>
        <a:graphic>
          <a:graphicData uri="http://schemas.openxmlformats.org/presentationml/2006/ole">
            <mc:AlternateContent xmlns:mc="http://schemas.openxmlformats.org/markup-compatibility/2006">
              <mc:Choice xmlns:v="urn:schemas-microsoft-com:vml" Requires="v">
                <p:oleObj spid="_x0000_s455348" name="Equation" r:id="rId17" imgW="393700" imgH="393700" progId="Equation.3">
                  <p:embed/>
                </p:oleObj>
              </mc:Choice>
              <mc:Fallback>
                <p:oleObj name="Equation" r:id="rId17" imgW="393700" imgH="393700" progId="Equation.3">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417069" y="5591068"/>
                        <a:ext cx="393700" cy="3937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209" name="Straight Arrow Connector 208"/>
          <p:cNvCxnSpPr/>
          <p:nvPr/>
        </p:nvCxnSpPr>
        <p:spPr bwMode="auto">
          <a:xfrm flipH="1" flipV="1">
            <a:off x="800381" y="5215603"/>
            <a:ext cx="1" cy="343272"/>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214" name="Straight Arrow Connector 213"/>
          <p:cNvCxnSpPr/>
          <p:nvPr/>
        </p:nvCxnSpPr>
        <p:spPr bwMode="auto">
          <a:xfrm flipH="1" flipV="1">
            <a:off x="794151" y="5215603"/>
            <a:ext cx="1485664" cy="6350"/>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215" name="Straight Arrow Connector 214"/>
          <p:cNvCxnSpPr/>
          <p:nvPr/>
        </p:nvCxnSpPr>
        <p:spPr bwMode="auto">
          <a:xfrm flipH="1">
            <a:off x="1596590" y="5340385"/>
            <a:ext cx="677354" cy="0"/>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216" name="Straight Arrow Connector 215"/>
          <p:cNvCxnSpPr/>
          <p:nvPr/>
        </p:nvCxnSpPr>
        <p:spPr bwMode="auto">
          <a:xfrm flipH="1" flipV="1">
            <a:off x="1596590" y="5336253"/>
            <a:ext cx="1" cy="222622"/>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graphicFrame>
        <p:nvGraphicFramePr>
          <p:cNvPr id="113" name="Object 112"/>
          <p:cNvGraphicFramePr>
            <a:graphicFrameLocks noChangeAspect="1"/>
          </p:cNvGraphicFramePr>
          <p:nvPr>
            <p:extLst>
              <p:ext uri="{D42A27DB-BD31-4B8C-83A1-F6EECF244321}">
                <p14:modId xmlns:p14="http://schemas.microsoft.com/office/powerpoint/2010/main" val="553863457"/>
              </p:ext>
            </p:extLst>
          </p:nvPr>
        </p:nvGraphicFramePr>
        <p:xfrm>
          <a:off x="2119858" y="6191143"/>
          <a:ext cx="1189038" cy="533400"/>
        </p:xfrm>
        <a:graphic>
          <a:graphicData uri="http://schemas.openxmlformats.org/presentationml/2006/ole">
            <mc:AlternateContent xmlns:mc="http://schemas.openxmlformats.org/markup-compatibility/2006">
              <mc:Choice xmlns:v="urn:schemas-microsoft-com:vml" Requires="v">
                <p:oleObj spid="_x0000_s455349" name="Equation" r:id="rId19" imgW="673100" imgH="304800" progId="Equation.3">
                  <p:embed/>
                </p:oleObj>
              </mc:Choice>
              <mc:Fallback>
                <p:oleObj name="Equation" r:id="rId19" imgW="673100" imgH="304800" progId="Equation.3">
                  <p:embed/>
                  <p:pic>
                    <p:nvPicPr>
                      <p:cNvPr id="0" name=""/>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2119858" y="6191143"/>
                        <a:ext cx="1189038" cy="533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116" name="Object 115"/>
          <p:cNvGraphicFramePr>
            <a:graphicFrameLocks noChangeAspect="1"/>
          </p:cNvGraphicFramePr>
          <p:nvPr>
            <p:extLst>
              <p:ext uri="{D42A27DB-BD31-4B8C-83A1-F6EECF244321}">
                <p14:modId xmlns:p14="http://schemas.microsoft.com/office/powerpoint/2010/main" val="929713202"/>
              </p:ext>
            </p:extLst>
          </p:nvPr>
        </p:nvGraphicFramePr>
        <p:xfrm>
          <a:off x="6190682" y="6178443"/>
          <a:ext cx="1189038" cy="533400"/>
        </p:xfrm>
        <a:graphic>
          <a:graphicData uri="http://schemas.openxmlformats.org/presentationml/2006/ole">
            <mc:AlternateContent xmlns:mc="http://schemas.openxmlformats.org/markup-compatibility/2006">
              <mc:Choice xmlns:v="urn:schemas-microsoft-com:vml" Requires="v">
                <p:oleObj spid="_x0000_s455350" name="Equation" r:id="rId21" imgW="673100" imgH="304800" progId="Equation.3">
                  <p:embed/>
                </p:oleObj>
              </mc:Choice>
              <mc:Fallback>
                <p:oleObj name="Equation" r:id="rId21" imgW="673100" imgH="304800" progId="Equation.3">
                  <p:embed/>
                  <p:pic>
                    <p:nvPicPr>
                      <p:cNvPr id="0" name=""/>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6190682" y="6178443"/>
                        <a:ext cx="1189038" cy="533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5" name="Rounded Rectangle 104"/>
          <p:cNvSpPr>
            <a:spLocks/>
          </p:cNvSpPr>
          <p:nvPr/>
        </p:nvSpPr>
        <p:spPr bwMode="auto">
          <a:xfrm flipV="1">
            <a:off x="8484338" y="3071084"/>
            <a:ext cx="390860"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14" name="Rounded Rectangle 113"/>
          <p:cNvSpPr>
            <a:spLocks/>
          </p:cNvSpPr>
          <p:nvPr/>
        </p:nvSpPr>
        <p:spPr bwMode="auto">
          <a:xfrm flipV="1">
            <a:off x="7692738" y="3068624"/>
            <a:ext cx="427328" cy="440833"/>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17" name="TextBox 116"/>
          <p:cNvSpPr txBox="1"/>
          <p:nvPr/>
        </p:nvSpPr>
        <p:spPr>
          <a:xfrm>
            <a:off x="7742966" y="3042181"/>
            <a:ext cx="287258" cy="430887"/>
          </a:xfrm>
          <a:prstGeom prst="rect">
            <a:avLst/>
          </a:prstGeom>
          <a:noFill/>
        </p:spPr>
        <p:txBody>
          <a:bodyPr wrap="none" rtlCol="0">
            <a:spAutoFit/>
          </a:bodyPr>
          <a:lstStyle/>
          <a:p>
            <a:r>
              <a:rPr lang="en-CA" sz="2200" b="1" dirty="0" smtClean="0">
                <a:latin typeface="Times New Roman"/>
                <a:cs typeface="Times New Roman"/>
              </a:rPr>
              <a:t>f</a:t>
            </a:r>
            <a:endParaRPr lang="en-CA" sz="2200" baseline="30000" dirty="0">
              <a:latin typeface="Times New Roman"/>
              <a:cs typeface="Times New Roman"/>
            </a:endParaRPr>
          </a:p>
        </p:txBody>
      </p:sp>
      <p:sp>
        <p:nvSpPr>
          <p:cNvPr id="118" name="TextBox 117"/>
          <p:cNvSpPr txBox="1"/>
          <p:nvPr/>
        </p:nvSpPr>
        <p:spPr>
          <a:xfrm>
            <a:off x="8513279" y="3047625"/>
            <a:ext cx="413886" cy="430887"/>
          </a:xfrm>
          <a:prstGeom prst="rect">
            <a:avLst/>
          </a:prstGeom>
          <a:noFill/>
        </p:spPr>
        <p:txBody>
          <a:bodyPr wrap="none" rtlCol="0">
            <a:spAutoFit/>
          </a:bodyPr>
          <a:lstStyle/>
          <a:p>
            <a:r>
              <a:rPr lang="en-CA" sz="2200" i="1" dirty="0" smtClean="0">
                <a:latin typeface="Times New Roman"/>
                <a:cs typeface="Times New Roman"/>
              </a:rPr>
              <a:t>L</a:t>
            </a:r>
            <a:endParaRPr lang="en-CA" sz="2200" i="1" baseline="30000" dirty="0">
              <a:latin typeface="Times New Roman"/>
              <a:cs typeface="Times New Roman"/>
            </a:endParaRPr>
          </a:p>
        </p:txBody>
      </p:sp>
      <p:sp>
        <p:nvSpPr>
          <p:cNvPr id="119" name="Title 1"/>
          <p:cNvSpPr txBox="1">
            <a:spLocks/>
          </p:cNvSpPr>
          <p:nvPr/>
        </p:nvSpPr>
        <p:spPr>
          <a:xfrm>
            <a:off x="457200" y="7284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Visualizing </a:t>
            </a:r>
            <a:r>
              <a:rPr lang="en-CA" dirty="0" err="1" smtClean="0"/>
              <a:t>backpropagation</a:t>
            </a:r>
            <a:endParaRPr lang="en-CA" dirty="0"/>
          </a:p>
        </p:txBody>
      </p:sp>
      <p:sp>
        <p:nvSpPr>
          <p:cNvPr id="125" name="Content Placeholder 2"/>
          <p:cNvSpPr txBox="1">
            <a:spLocks/>
          </p:cNvSpPr>
          <p:nvPr/>
        </p:nvSpPr>
        <p:spPr>
          <a:xfrm>
            <a:off x="87341" y="935104"/>
            <a:ext cx="8702043" cy="1990596"/>
          </a:xfrm>
          <a:prstGeom prst="rect">
            <a:avLst/>
          </a:prstGeom>
        </p:spPr>
        <p:txBody>
          <a:bodyP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CA" sz="2800" dirty="0" smtClean="0"/>
              <a:t>We update the parameters in our model using the simple computations below</a:t>
            </a:r>
            <a:endParaRPr lang="en-CA" dirty="0"/>
          </a:p>
        </p:txBody>
      </p:sp>
    </p:spTree>
    <p:extLst>
      <p:ext uri="{BB962C8B-B14F-4D97-AF65-F5344CB8AC3E}">
        <p14:creationId xmlns:p14="http://schemas.microsoft.com/office/powerpoint/2010/main" val="2310026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2848"/>
            <a:ext cx="8229600" cy="820384"/>
          </a:xfrm>
        </p:spPr>
        <p:txBody>
          <a:bodyPr/>
          <a:lstStyle/>
          <a:p>
            <a:r>
              <a:rPr lang="en-CA" dirty="0" smtClean="0"/>
              <a:t>Computation graphs</a:t>
            </a:r>
            <a:endParaRPr lang="en-CA" dirty="0"/>
          </a:p>
        </p:txBody>
      </p:sp>
      <p:pic>
        <p:nvPicPr>
          <p:cNvPr id="44" name="Content Placeholder 43"/>
          <p:cNvPicPr>
            <a:picLocks noGrp="1" noChangeAspect="1"/>
          </p:cNvPicPr>
          <p:nvPr>
            <p:ph idx="1"/>
          </p:nvPr>
        </p:nvPicPr>
        <p:blipFill rotWithShape="1">
          <a:blip r:embed="rId3"/>
          <a:srcRect t="-5306" b="-6986"/>
          <a:stretch/>
        </p:blipFill>
        <p:spPr>
          <a:xfrm>
            <a:off x="1366128" y="725750"/>
            <a:ext cx="6092633" cy="3740410"/>
          </a:xfrm>
        </p:spPr>
      </p:pic>
      <p:graphicFrame>
        <p:nvGraphicFramePr>
          <p:cNvPr id="45" name="Object 44"/>
          <p:cNvGraphicFramePr>
            <a:graphicFrameLocks noChangeAspect="1"/>
          </p:cNvGraphicFramePr>
          <p:nvPr>
            <p:extLst>
              <p:ext uri="{D42A27DB-BD31-4B8C-83A1-F6EECF244321}">
                <p14:modId xmlns:p14="http://schemas.microsoft.com/office/powerpoint/2010/main" val="389325843"/>
              </p:ext>
            </p:extLst>
          </p:nvPr>
        </p:nvGraphicFramePr>
        <p:xfrm>
          <a:off x="1645938" y="5653819"/>
          <a:ext cx="5562600" cy="1193800"/>
        </p:xfrm>
        <a:graphic>
          <a:graphicData uri="http://schemas.openxmlformats.org/presentationml/2006/ole">
            <mc:AlternateContent xmlns:mc="http://schemas.openxmlformats.org/markup-compatibility/2006">
              <mc:Choice xmlns:v="urn:schemas-microsoft-com:vml" Requires="v">
                <p:oleObj spid="_x0000_s459846" name="Equation" r:id="rId4" imgW="2781300" imgH="596900" progId="Equation.3">
                  <p:embed/>
                </p:oleObj>
              </mc:Choice>
              <mc:Fallback>
                <p:oleObj name="Equation" r:id="rId4" imgW="2781300" imgH="596900" progId="Equation.3">
                  <p:embed/>
                  <p:pic>
                    <p:nvPicPr>
                      <p:cNvPr id="0" name=""/>
                      <p:cNvPicPr/>
                      <p:nvPr/>
                    </p:nvPicPr>
                    <p:blipFill>
                      <a:blip r:embed="rId5"/>
                      <a:stretch>
                        <a:fillRect/>
                      </a:stretch>
                    </p:blipFill>
                    <p:spPr>
                      <a:xfrm>
                        <a:off x="1645938" y="5653819"/>
                        <a:ext cx="5562600" cy="1193800"/>
                      </a:xfrm>
                      <a:prstGeom prst="rect">
                        <a:avLst/>
                      </a:prstGeom>
                    </p:spPr>
                  </p:pic>
                </p:oleObj>
              </mc:Fallback>
            </mc:AlternateContent>
          </a:graphicData>
        </a:graphic>
      </p:graphicFrame>
      <p:sp>
        <p:nvSpPr>
          <p:cNvPr id="46" name="Content Placeholder 2"/>
          <p:cNvSpPr txBox="1">
            <a:spLocks/>
          </p:cNvSpPr>
          <p:nvPr/>
        </p:nvSpPr>
        <p:spPr>
          <a:xfrm>
            <a:off x="288625" y="4200980"/>
            <a:ext cx="8702043" cy="1739117"/>
          </a:xfrm>
          <a:prstGeom prst="rect">
            <a:avLst/>
          </a:prstGeom>
        </p:spPr>
        <p:txBody>
          <a:bodyP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CA" sz="2800" dirty="0" smtClean="0"/>
              <a:t>For more complicated computations, computation graphs can help us keep track of how computations decompose, ex. </a:t>
            </a:r>
            <a:r>
              <a:rPr lang="en-CA" sz="2800" dirty="0"/>
              <a:t>z</a:t>
            </a:r>
            <a:r>
              <a:rPr lang="en-CA" sz="2800" baseline="-25000" dirty="0" smtClean="0"/>
              <a:t>1</a:t>
            </a:r>
            <a:r>
              <a:rPr lang="en-CA" sz="2800" dirty="0" smtClean="0"/>
              <a:t> = </a:t>
            </a:r>
            <a:r>
              <a:rPr lang="is-IS" sz="2800" dirty="0" smtClean="0"/>
              <a:t>z</a:t>
            </a:r>
            <a:r>
              <a:rPr lang="is-IS" sz="2800" baseline="-25000" dirty="0" smtClean="0"/>
              <a:t>1</a:t>
            </a:r>
            <a:r>
              <a:rPr lang="is-IS" sz="2800" dirty="0"/>
              <a:t>(y</a:t>
            </a:r>
            <a:r>
              <a:rPr lang="is-IS" sz="2800" baseline="-25000" dirty="0"/>
              <a:t>1</a:t>
            </a:r>
            <a:r>
              <a:rPr lang="is-IS" sz="2800" dirty="0"/>
              <a:t>,z</a:t>
            </a:r>
            <a:r>
              <a:rPr lang="is-IS" sz="2800" baseline="-25000" dirty="0"/>
              <a:t>2</a:t>
            </a:r>
            <a:r>
              <a:rPr lang="is-IS" sz="2800" dirty="0"/>
              <a:t>(y</a:t>
            </a:r>
            <a:r>
              <a:rPr lang="is-IS" sz="2800" baseline="-25000" dirty="0"/>
              <a:t>2</a:t>
            </a:r>
            <a:r>
              <a:rPr lang="is-IS" sz="2800" dirty="0"/>
              <a:t>(y</a:t>
            </a:r>
            <a:r>
              <a:rPr lang="is-IS" sz="2800" baseline="-25000" dirty="0"/>
              <a:t>1</a:t>
            </a:r>
            <a:r>
              <a:rPr lang="is-IS" sz="2800" dirty="0"/>
              <a:t>),z</a:t>
            </a:r>
            <a:r>
              <a:rPr lang="is-IS" sz="2800" baseline="-25000" dirty="0"/>
              <a:t>3</a:t>
            </a:r>
            <a:r>
              <a:rPr lang="is-IS" sz="2800" dirty="0"/>
              <a:t>(y</a:t>
            </a:r>
            <a:r>
              <a:rPr lang="is-IS" sz="2800" baseline="-25000" dirty="0"/>
              <a:t>3</a:t>
            </a:r>
            <a:r>
              <a:rPr lang="is-IS" sz="2800" dirty="0"/>
              <a:t>(y</a:t>
            </a:r>
            <a:r>
              <a:rPr lang="is-IS" sz="2800" baseline="-25000" dirty="0"/>
              <a:t>2</a:t>
            </a:r>
            <a:r>
              <a:rPr lang="is-IS" sz="2800" dirty="0"/>
              <a:t>(y</a:t>
            </a:r>
            <a:r>
              <a:rPr lang="is-IS" sz="2800" baseline="-25000" dirty="0"/>
              <a:t>1</a:t>
            </a:r>
            <a:r>
              <a:rPr lang="is-IS" sz="2800" dirty="0"/>
              <a:t>))))</a:t>
            </a:r>
            <a:r>
              <a:rPr lang="is-IS" sz="2800" dirty="0" smtClean="0"/>
              <a:t>)</a:t>
            </a:r>
            <a:endParaRPr lang="en-CA" dirty="0"/>
          </a:p>
        </p:txBody>
      </p:sp>
    </p:spTree>
    <p:extLst>
      <p:ext uri="{BB962C8B-B14F-4D97-AF65-F5344CB8AC3E}">
        <p14:creationId xmlns:p14="http://schemas.microsoft.com/office/powerpoint/2010/main" val="18058297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87341" y="1655924"/>
            <a:ext cx="8702043" cy="5202076"/>
          </a:xfrm>
          <a:prstGeom prst="rect">
            <a:avLst/>
          </a:prstGeom>
        </p:spPr>
        <p:txBody>
          <a:bodyPr>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800" dirty="0"/>
              <a:t>An implementation of the </a:t>
            </a:r>
            <a:r>
              <a:rPr lang="en-US" sz="2800" dirty="0" err="1"/>
              <a:t>backpropagation</a:t>
            </a:r>
            <a:r>
              <a:rPr lang="en-US" sz="2800" dirty="0"/>
              <a:t> algorithm can be checked for correctness by comparing the analytic values of gradients with those computed </a:t>
            </a:r>
            <a:r>
              <a:rPr lang="en-US" sz="2800" dirty="0" smtClean="0"/>
              <a:t>numerically </a:t>
            </a:r>
          </a:p>
          <a:p>
            <a:r>
              <a:rPr lang="en-US" sz="2800" dirty="0" smtClean="0"/>
              <a:t>For </a:t>
            </a:r>
            <a:r>
              <a:rPr lang="en-US" sz="2800" dirty="0"/>
              <a:t>example, one </a:t>
            </a:r>
            <a:r>
              <a:rPr lang="en-US" sz="2800" dirty="0" smtClean="0"/>
              <a:t>can </a:t>
            </a:r>
            <a:r>
              <a:rPr lang="en-US" sz="2800" dirty="0"/>
              <a:t>add and subtract a small perturbation  to each parameter </a:t>
            </a:r>
            <a:r>
              <a:rPr lang="en-US" sz="2800" dirty="0" smtClean="0"/>
              <a:t>and </a:t>
            </a:r>
            <a:r>
              <a:rPr lang="en-US" sz="2800" dirty="0"/>
              <a:t>then compute the symmetric finite difference approximation to the derivative of the loss</a:t>
            </a:r>
            <a:r>
              <a:rPr lang="en-US" sz="2800" dirty="0" smtClean="0"/>
              <a:t>:</a:t>
            </a:r>
          </a:p>
          <a:p>
            <a:endParaRPr lang="en-US" sz="2800" i="1" dirty="0"/>
          </a:p>
          <a:p>
            <a:endParaRPr lang="en-US" sz="2800" i="1" dirty="0" smtClean="0"/>
          </a:p>
          <a:p>
            <a:r>
              <a:rPr lang="en-US" sz="2800" dirty="0" smtClean="0"/>
              <a:t>Many software packages use computation graphs to allow complex networks to be more easily defined and optimized </a:t>
            </a:r>
          </a:p>
          <a:p>
            <a:r>
              <a:rPr lang="en-US" sz="2800" dirty="0" smtClean="0"/>
              <a:t>Examples include: </a:t>
            </a:r>
            <a:r>
              <a:rPr lang="en-US" sz="2800" dirty="0" err="1" smtClean="0"/>
              <a:t>Theano</a:t>
            </a:r>
            <a:r>
              <a:rPr lang="en-US" sz="2800" dirty="0" smtClean="0"/>
              <a:t>, </a:t>
            </a:r>
            <a:r>
              <a:rPr lang="en-US" sz="2800" dirty="0" err="1" smtClean="0"/>
              <a:t>TensorFlow</a:t>
            </a:r>
            <a:r>
              <a:rPr lang="en-US" sz="2800" dirty="0" smtClean="0"/>
              <a:t>, </a:t>
            </a:r>
            <a:r>
              <a:rPr lang="en-US" sz="2800" dirty="0" err="1" smtClean="0"/>
              <a:t>Keras</a:t>
            </a:r>
            <a:r>
              <a:rPr lang="en-US" sz="2800" dirty="0" smtClean="0"/>
              <a:t> and Torch </a:t>
            </a:r>
            <a:endParaRPr lang="en-CA" sz="2800" dirty="0"/>
          </a:p>
        </p:txBody>
      </p:sp>
      <p:graphicFrame>
        <p:nvGraphicFramePr>
          <p:cNvPr id="2" name="Object 1"/>
          <p:cNvGraphicFramePr>
            <a:graphicFrameLocks noChangeAspect="1"/>
          </p:cNvGraphicFramePr>
          <p:nvPr>
            <p:extLst>
              <p:ext uri="{D42A27DB-BD31-4B8C-83A1-F6EECF244321}">
                <p14:modId xmlns:p14="http://schemas.microsoft.com/office/powerpoint/2010/main" val="2524418297"/>
              </p:ext>
            </p:extLst>
          </p:nvPr>
        </p:nvGraphicFramePr>
        <p:xfrm>
          <a:off x="3033616" y="4330142"/>
          <a:ext cx="3073400" cy="787400"/>
        </p:xfrm>
        <a:graphic>
          <a:graphicData uri="http://schemas.openxmlformats.org/presentationml/2006/ole">
            <mc:AlternateContent xmlns:mc="http://schemas.openxmlformats.org/markup-compatibility/2006">
              <mc:Choice xmlns:v="urn:schemas-microsoft-com:vml" Requires="v">
                <p:oleObj spid="_x0000_s458825" name="Equation" r:id="rId3" imgW="1536700" imgH="393700" progId="Equation.3">
                  <p:embed/>
                </p:oleObj>
              </mc:Choice>
              <mc:Fallback>
                <p:oleObj name="Equation" r:id="rId3" imgW="1536700" imgH="393700" progId="Equation.3">
                  <p:embed/>
                  <p:pic>
                    <p:nvPicPr>
                      <p:cNvPr id="0" name=""/>
                      <p:cNvPicPr/>
                      <p:nvPr/>
                    </p:nvPicPr>
                    <p:blipFill>
                      <a:blip r:embed="rId4"/>
                      <a:stretch>
                        <a:fillRect/>
                      </a:stretch>
                    </p:blipFill>
                    <p:spPr>
                      <a:xfrm>
                        <a:off x="3033616" y="4330142"/>
                        <a:ext cx="3073400" cy="787400"/>
                      </a:xfrm>
                      <a:prstGeom prst="rect">
                        <a:avLst/>
                      </a:prstGeom>
                    </p:spPr>
                  </p:pic>
                </p:oleObj>
              </mc:Fallback>
            </mc:AlternateContent>
          </a:graphicData>
        </a:graphic>
      </p:graphicFrame>
      <p:sp>
        <p:nvSpPr>
          <p:cNvPr id="3" name="Title 1"/>
          <p:cNvSpPr txBox="1">
            <a:spLocks/>
          </p:cNvSpPr>
          <p:nvPr/>
        </p:nvSpPr>
        <p:spPr>
          <a:xfrm>
            <a:off x="282711" y="72848"/>
            <a:ext cx="8599459" cy="1583076"/>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Checking an implementation of </a:t>
            </a:r>
            <a:r>
              <a:rPr lang="en-CA" dirty="0" err="1" smtClean="0"/>
              <a:t>backpropagation</a:t>
            </a:r>
            <a:r>
              <a:rPr lang="en-CA" dirty="0" smtClean="0"/>
              <a:t> and software tools</a:t>
            </a:r>
            <a:endParaRPr lang="en-CA" dirty="0"/>
          </a:p>
        </p:txBody>
      </p:sp>
    </p:spTree>
    <p:extLst>
      <p:ext uri="{BB962C8B-B14F-4D97-AF65-F5344CB8AC3E}">
        <p14:creationId xmlns:p14="http://schemas.microsoft.com/office/powerpoint/2010/main" val="21527629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457200" y="1350932"/>
            <a:ext cx="8229600" cy="5507068"/>
          </a:xfrm>
        </p:spPr>
        <p:txBody>
          <a:bodyPr>
            <a:normAutofit/>
          </a:bodyPr>
          <a:lstStyle/>
          <a:p>
            <a:r>
              <a:rPr lang="en-US" dirty="0"/>
              <a:t>Many neural network books (</a:t>
            </a:r>
            <a:r>
              <a:rPr lang="en-US" dirty="0" err="1"/>
              <a:t>Haykin</a:t>
            </a:r>
            <a:r>
              <a:rPr lang="en-US" dirty="0"/>
              <a:t>, 1994; Bishop, 1995; Ripley, 1996) do not formulate </a:t>
            </a:r>
            <a:r>
              <a:rPr lang="en-US" dirty="0" err="1"/>
              <a:t>backpropagation</a:t>
            </a:r>
            <a:r>
              <a:rPr lang="en-US" dirty="0"/>
              <a:t> in vector-matrix </a:t>
            </a:r>
            <a:r>
              <a:rPr lang="en-US" dirty="0" smtClean="0"/>
              <a:t>terms.</a:t>
            </a:r>
          </a:p>
          <a:p>
            <a:r>
              <a:rPr lang="en-US" dirty="0" smtClean="0"/>
              <a:t>However</a:t>
            </a:r>
            <a:r>
              <a:rPr lang="en-US" dirty="0"/>
              <a:t>, recent online courses (e.g. by Hugo </a:t>
            </a:r>
            <a:r>
              <a:rPr lang="en-US" dirty="0" err="1"/>
              <a:t>Larochelle</a:t>
            </a:r>
            <a:r>
              <a:rPr lang="en-US" dirty="0"/>
              <a:t>), and Rojas (1996)’s text, do adopt this formulation, as we have </a:t>
            </a:r>
            <a:r>
              <a:rPr lang="en-US" dirty="0" smtClean="0"/>
              <a:t>done here</a:t>
            </a:r>
          </a:p>
          <a:p>
            <a:endParaRPr lang="en-CA" dirty="0"/>
          </a:p>
          <a:p>
            <a:endParaRPr lang="en-CA" dirty="0"/>
          </a:p>
        </p:txBody>
      </p:sp>
    </p:spTree>
    <p:extLst>
      <p:ext uri="{BB962C8B-B14F-4D97-AF65-F5344CB8AC3E}">
        <p14:creationId xmlns:p14="http://schemas.microsoft.com/office/powerpoint/2010/main" val="40456690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smtClean="0"/>
              <a:t>Training and evaluating deep networks</a:t>
            </a:r>
            <a:endParaRPr lang="en-CA" dirty="0"/>
          </a:p>
        </p:txBody>
      </p:sp>
      <p:sp>
        <p:nvSpPr>
          <p:cNvPr id="3" name="Subtitle 2"/>
          <p:cNvSpPr>
            <a:spLocks noGrp="1"/>
          </p:cNvSpPr>
          <p:nvPr>
            <p:ph type="subTitle" idx="1"/>
          </p:nvPr>
        </p:nvSpPr>
        <p:spPr/>
        <p:txBody>
          <a:bodyPr/>
          <a:lstStyle/>
          <a:p>
            <a:endParaRPr lang="en-CA" dirty="0"/>
          </a:p>
        </p:txBody>
      </p:sp>
    </p:spTree>
    <p:extLst>
      <p:ext uri="{BB962C8B-B14F-4D97-AF65-F5344CB8AC3E}">
        <p14:creationId xmlns:p14="http://schemas.microsoft.com/office/powerpoint/2010/main" val="164987493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Early stopping</a:t>
            </a:r>
            <a:endParaRPr lang="en-CA" dirty="0"/>
          </a:p>
        </p:txBody>
      </p:sp>
      <p:sp>
        <p:nvSpPr>
          <p:cNvPr id="3" name="Content Placeholder 2"/>
          <p:cNvSpPr>
            <a:spLocks noGrp="1"/>
          </p:cNvSpPr>
          <p:nvPr>
            <p:ph idx="1"/>
          </p:nvPr>
        </p:nvSpPr>
        <p:spPr/>
        <p:txBody>
          <a:bodyPr>
            <a:normAutofit fontScale="92500" lnSpcReduction="20000"/>
          </a:bodyPr>
          <a:lstStyle/>
          <a:p>
            <a:r>
              <a:rPr lang="en-US" dirty="0"/>
              <a:t>Deep learning </a:t>
            </a:r>
            <a:r>
              <a:rPr lang="en-US" dirty="0" smtClean="0"/>
              <a:t>involves </a:t>
            </a:r>
            <a:r>
              <a:rPr lang="en-US" dirty="0"/>
              <a:t>high capacity architectures, which are susceptible to </a:t>
            </a:r>
            <a:r>
              <a:rPr lang="en-US" dirty="0" err="1"/>
              <a:t>overfitting</a:t>
            </a:r>
            <a:r>
              <a:rPr lang="en-US" dirty="0"/>
              <a:t> even when data is plentiful, </a:t>
            </a:r>
          </a:p>
          <a:p>
            <a:r>
              <a:rPr lang="en-US" dirty="0"/>
              <a:t>E</a:t>
            </a:r>
            <a:r>
              <a:rPr lang="en-US" dirty="0" smtClean="0"/>
              <a:t>arly </a:t>
            </a:r>
            <a:r>
              <a:rPr lang="en-US" dirty="0"/>
              <a:t>stopping is standard practice even when other methods to reduce </a:t>
            </a:r>
            <a:r>
              <a:rPr lang="en-US" dirty="0" err="1"/>
              <a:t>overfitting</a:t>
            </a:r>
            <a:r>
              <a:rPr lang="en-US" dirty="0"/>
              <a:t> are employed, </a:t>
            </a:r>
            <a:r>
              <a:rPr lang="en-US" dirty="0" smtClean="0"/>
              <a:t>ex. regularization </a:t>
            </a:r>
            <a:r>
              <a:rPr lang="en-US" dirty="0"/>
              <a:t>and dropout </a:t>
            </a:r>
            <a:endParaRPr lang="en-US" dirty="0" smtClean="0"/>
          </a:p>
          <a:p>
            <a:r>
              <a:rPr lang="en-US" dirty="0" smtClean="0"/>
              <a:t>The idea is to monitor </a:t>
            </a:r>
            <a:r>
              <a:rPr lang="en-US" dirty="0"/>
              <a:t>learning curves that plot the average loss for the training and validation sets as a function of </a:t>
            </a:r>
            <a:r>
              <a:rPr lang="en-US" dirty="0" smtClean="0"/>
              <a:t>epoch </a:t>
            </a:r>
          </a:p>
          <a:p>
            <a:r>
              <a:rPr lang="en-US" dirty="0" smtClean="0"/>
              <a:t>The </a:t>
            </a:r>
            <a:r>
              <a:rPr lang="en-US" dirty="0"/>
              <a:t>key is to find the point at which the validation set average loss begins to </a:t>
            </a:r>
            <a:r>
              <a:rPr lang="en-US" dirty="0" smtClean="0"/>
              <a:t>deteriorate </a:t>
            </a:r>
            <a:endParaRPr lang="en-CA" dirty="0"/>
          </a:p>
        </p:txBody>
      </p:sp>
    </p:spTree>
    <p:extLst>
      <p:ext uri="{BB962C8B-B14F-4D97-AF65-F5344CB8AC3E}">
        <p14:creationId xmlns:p14="http://schemas.microsoft.com/office/powerpoint/2010/main" val="5023959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2425812" y="1426164"/>
            <a:ext cx="4219575" cy="2733675"/>
          </a:xfrm>
          <a:prstGeom prst="rect">
            <a:avLst/>
          </a:prstGeom>
          <a:noFill/>
          <a:ln w="19050">
            <a:solidFill>
              <a:srgbClr val="000000"/>
            </a:solidFill>
            <a:miter lim="800000"/>
            <a:headEnd/>
            <a:tailEnd/>
          </a:ln>
          <a:effectLst>
            <a:outerShdw blurRad="38100" dist="25400" dir="5400000" algn="ctr" rotWithShape="0">
              <a:srgbClr val="000000">
                <a:alpha val="35001"/>
              </a:srgbClr>
            </a:outerShdw>
          </a:effectLst>
        </p:spPr>
        <p:txBody>
          <a:bodyPr vert="horz" wrap="square" lIns="91440" tIns="91440" rIns="91440" bIns="91440" numCol="1" anchor="t" anchorCtr="0" compatLnSpc="1">
            <a:prstTxWarp prst="textNoShape">
              <a:avLst/>
            </a:prstTxWarp>
          </a:bodyPr>
          <a:lstStyle/>
          <a:p>
            <a:endParaRPr lang="fr-CA"/>
          </a:p>
        </p:txBody>
      </p:sp>
      <p:sp>
        <p:nvSpPr>
          <p:cNvPr id="3" name="Freeform 3"/>
          <p:cNvSpPr>
            <a:spLocks/>
          </p:cNvSpPr>
          <p:nvPr/>
        </p:nvSpPr>
        <p:spPr bwMode="auto">
          <a:xfrm>
            <a:off x="2582975" y="2184987"/>
            <a:ext cx="3883025" cy="1655762"/>
          </a:xfrm>
          <a:custGeom>
            <a:avLst/>
            <a:gdLst/>
            <a:ahLst/>
            <a:cxnLst>
              <a:cxn ang="0">
                <a:pos x="0" y="0"/>
              </a:cxn>
              <a:cxn ang="0">
                <a:pos x="1668" y="1483"/>
              </a:cxn>
              <a:cxn ang="0">
                <a:pos x="3179" y="2352"/>
              </a:cxn>
              <a:cxn ang="0">
                <a:pos x="4434" y="2523"/>
              </a:cxn>
              <a:cxn ang="0">
                <a:pos x="5460" y="2566"/>
              </a:cxn>
              <a:cxn ang="0">
                <a:pos x="6116" y="2609"/>
              </a:cxn>
            </a:cxnLst>
            <a:rect l="0" t="0" r="r" b="b"/>
            <a:pathLst>
              <a:path w="6116" h="2609">
                <a:moveTo>
                  <a:pt x="0" y="0"/>
                </a:moveTo>
                <a:cubicBezTo>
                  <a:pt x="569" y="545"/>
                  <a:pt x="1138" y="1091"/>
                  <a:pt x="1668" y="1483"/>
                </a:cubicBezTo>
                <a:cubicBezTo>
                  <a:pt x="2198" y="1875"/>
                  <a:pt x="2718" y="2179"/>
                  <a:pt x="3179" y="2352"/>
                </a:cubicBezTo>
                <a:cubicBezTo>
                  <a:pt x="3640" y="2525"/>
                  <a:pt x="4054" y="2487"/>
                  <a:pt x="4434" y="2523"/>
                </a:cubicBezTo>
                <a:cubicBezTo>
                  <a:pt x="4814" y="2559"/>
                  <a:pt x="5180" y="2552"/>
                  <a:pt x="5460" y="2566"/>
                </a:cubicBezTo>
                <a:cubicBezTo>
                  <a:pt x="5740" y="2580"/>
                  <a:pt x="5928" y="2594"/>
                  <a:pt x="6116" y="2609"/>
                </a:cubicBezTo>
              </a:path>
            </a:pathLst>
          </a:custGeom>
          <a:noFill/>
          <a:ln w="44450">
            <a:solidFill>
              <a:schemeClr val="tx1"/>
            </a:solidFill>
            <a:round/>
            <a:headEnd/>
            <a:tailEnd/>
          </a:ln>
          <a:effectLst>
            <a:outerShdw blurRad="38100" dist="25400" dir="5400000" algn="ctr" rotWithShape="0">
              <a:srgbClr val="000000">
                <a:alpha val="35001"/>
              </a:srgbClr>
            </a:outerShdw>
          </a:effectLst>
        </p:spPr>
        <p:txBody>
          <a:bodyPr vert="horz" wrap="square" lIns="91440" tIns="91440" rIns="91440" bIns="91440" numCol="1" anchor="t" anchorCtr="0" compatLnSpc="1">
            <a:prstTxWarp prst="textNoShape">
              <a:avLst/>
            </a:prstTxWarp>
          </a:bodyPr>
          <a:lstStyle/>
          <a:p>
            <a:endParaRPr lang="fr-CA"/>
          </a:p>
        </p:txBody>
      </p:sp>
      <p:sp>
        <p:nvSpPr>
          <p:cNvPr id="4" name="Freeform 4"/>
          <p:cNvSpPr>
            <a:spLocks/>
          </p:cNvSpPr>
          <p:nvPr/>
        </p:nvSpPr>
        <p:spPr bwMode="auto">
          <a:xfrm>
            <a:off x="2587737" y="1994489"/>
            <a:ext cx="3840163" cy="1258887"/>
          </a:xfrm>
          <a:custGeom>
            <a:avLst/>
            <a:gdLst/>
            <a:ahLst/>
            <a:cxnLst>
              <a:cxn ang="0">
                <a:pos x="0" y="0"/>
              </a:cxn>
              <a:cxn ang="0">
                <a:pos x="1098" y="941"/>
              </a:cxn>
              <a:cxn ang="0">
                <a:pos x="1840" y="1511"/>
              </a:cxn>
              <a:cxn ang="0">
                <a:pos x="2795" y="1910"/>
              </a:cxn>
              <a:cxn ang="0">
                <a:pos x="3536" y="1910"/>
              </a:cxn>
              <a:cxn ang="0">
                <a:pos x="5033" y="1468"/>
              </a:cxn>
              <a:cxn ang="0">
                <a:pos x="6046" y="1027"/>
              </a:cxn>
            </a:cxnLst>
            <a:rect l="0" t="0" r="r" b="b"/>
            <a:pathLst>
              <a:path w="6046" h="1984">
                <a:moveTo>
                  <a:pt x="0" y="0"/>
                </a:moveTo>
                <a:cubicBezTo>
                  <a:pt x="395" y="344"/>
                  <a:pt x="791" y="689"/>
                  <a:pt x="1098" y="941"/>
                </a:cubicBezTo>
                <a:cubicBezTo>
                  <a:pt x="1405" y="1193"/>
                  <a:pt x="1557" y="1350"/>
                  <a:pt x="1840" y="1511"/>
                </a:cubicBezTo>
                <a:cubicBezTo>
                  <a:pt x="2123" y="1672"/>
                  <a:pt x="2512" y="1844"/>
                  <a:pt x="2795" y="1910"/>
                </a:cubicBezTo>
                <a:cubicBezTo>
                  <a:pt x="3078" y="1976"/>
                  <a:pt x="3163" y="1984"/>
                  <a:pt x="3536" y="1910"/>
                </a:cubicBezTo>
                <a:cubicBezTo>
                  <a:pt x="3909" y="1836"/>
                  <a:pt x="4615" y="1615"/>
                  <a:pt x="5033" y="1468"/>
                </a:cubicBezTo>
                <a:cubicBezTo>
                  <a:pt x="5451" y="1321"/>
                  <a:pt x="5748" y="1174"/>
                  <a:pt x="6046" y="1027"/>
                </a:cubicBezTo>
              </a:path>
            </a:pathLst>
          </a:custGeom>
          <a:noFill/>
          <a:ln w="44450">
            <a:solidFill>
              <a:schemeClr val="bg1">
                <a:lumMod val="50000"/>
              </a:schemeClr>
            </a:solidFill>
            <a:prstDash val="sysDash"/>
            <a:round/>
            <a:headEnd/>
            <a:tailEnd/>
          </a:ln>
          <a:effectLst>
            <a:outerShdw blurRad="38100" dist="25400" dir="5400000" algn="ctr" rotWithShape="0">
              <a:srgbClr val="000000">
                <a:alpha val="35001"/>
              </a:srgbClr>
            </a:outerShdw>
          </a:effectLst>
        </p:spPr>
        <p:txBody>
          <a:bodyPr vert="horz" wrap="square" lIns="91440" tIns="91440" rIns="91440" bIns="91440" numCol="1" anchor="t" anchorCtr="0" compatLnSpc="1">
            <a:prstTxWarp prst="textNoShape">
              <a:avLst/>
            </a:prstTxWarp>
          </a:bodyPr>
          <a:lstStyle/>
          <a:p>
            <a:endParaRPr lang="fr-CA"/>
          </a:p>
        </p:txBody>
      </p:sp>
      <p:sp>
        <p:nvSpPr>
          <p:cNvPr id="5" name="Text Box 5"/>
          <p:cNvSpPr txBox="1">
            <a:spLocks noChangeArrowheads="1"/>
          </p:cNvSpPr>
          <p:nvPr/>
        </p:nvSpPr>
        <p:spPr bwMode="auto">
          <a:xfrm rot="16200000">
            <a:off x="1341662" y="2471687"/>
            <a:ext cx="1651875" cy="428946"/>
          </a:xfrm>
          <a:prstGeom prst="rect">
            <a:avLst/>
          </a:prstGeom>
          <a:noFill/>
          <a:ln w="9525">
            <a:noFill/>
            <a:miter lim="800000"/>
            <a:headEnd/>
            <a:tailEnd/>
          </a:ln>
        </p:spPr>
        <p:txBody>
          <a:bodyPr vert="horz" wrap="square" lIns="91440" tIns="91440" rIns="91440" bIns="9144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Cambria" charset="0"/>
                <a:ea typeface="Times New Roman" charset="0"/>
              </a:rPr>
              <a:t>Average Loss</a:t>
            </a:r>
            <a:endParaRPr kumimoji="0" lang="en-US" sz="1800" b="0" i="0" u="none" strike="noStrike" cap="none" normalizeH="0" baseline="0" dirty="0">
              <a:ln>
                <a:noFill/>
              </a:ln>
              <a:solidFill>
                <a:schemeClr val="tx1"/>
              </a:solidFill>
              <a:effectLst/>
              <a:latin typeface="Cambria" charset="0"/>
              <a:ea typeface="Times New Roman" charset="0"/>
            </a:endParaRPr>
          </a:p>
        </p:txBody>
      </p:sp>
      <p:sp>
        <p:nvSpPr>
          <p:cNvPr id="6" name="Text Box 7"/>
          <p:cNvSpPr txBox="1">
            <a:spLocks noChangeArrowheads="1"/>
          </p:cNvSpPr>
          <p:nvPr/>
        </p:nvSpPr>
        <p:spPr bwMode="auto">
          <a:xfrm>
            <a:off x="3221038" y="1860221"/>
            <a:ext cx="1350963" cy="622300"/>
          </a:xfrm>
          <a:prstGeom prst="rect">
            <a:avLst/>
          </a:prstGeom>
          <a:noFill/>
          <a:ln w="9525">
            <a:noFill/>
            <a:miter lim="800000"/>
            <a:headEnd/>
            <a:tailEnd/>
          </a:ln>
        </p:spPr>
        <p:txBody>
          <a:bodyPr vert="horz" wrap="square" lIns="91440" tIns="91440" rIns="91440" bIns="9144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mbria" charset="0"/>
                <a:ea typeface="Times New Roman" charset="0"/>
              </a:rPr>
              <a:t>Validation</a:t>
            </a:r>
            <a:br>
              <a:rPr kumimoji="0" lang="en-US" sz="1600" b="0" i="0" u="none" strike="noStrike" cap="none" normalizeH="0" baseline="0" dirty="0" smtClean="0">
                <a:ln>
                  <a:noFill/>
                </a:ln>
                <a:solidFill>
                  <a:schemeClr val="tx1"/>
                </a:solidFill>
                <a:effectLst/>
                <a:latin typeface="Cambria" charset="0"/>
                <a:ea typeface="Times New Roman" charset="0"/>
              </a:rPr>
            </a:br>
            <a:r>
              <a:rPr kumimoji="0" lang="en-US" sz="1600" b="0" i="0" u="none" strike="noStrike" cap="none" normalizeH="0" baseline="0" dirty="0" smtClean="0">
                <a:ln>
                  <a:noFill/>
                </a:ln>
                <a:solidFill>
                  <a:schemeClr val="tx1"/>
                </a:solidFill>
                <a:effectLst/>
                <a:latin typeface="Cambria" charset="0"/>
                <a:ea typeface="Times New Roman" charset="0"/>
              </a:rPr>
              <a:t>set curve</a:t>
            </a:r>
            <a:endParaRPr kumimoji="0" lang="en-US" sz="1600" b="0" i="0" u="none" strike="noStrike" cap="none" normalizeH="0" baseline="0" dirty="0">
              <a:ln>
                <a:noFill/>
              </a:ln>
              <a:solidFill>
                <a:schemeClr val="tx1"/>
              </a:solidFill>
              <a:effectLst/>
              <a:latin typeface="Cambria" charset="0"/>
              <a:ea typeface="Times New Roman" charset="0"/>
            </a:endParaRPr>
          </a:p>
        </p:txBody>
      </p:sp>
      <p:sp>
        <p:nvSpPr>
          <p:cNvPr id="7" name="Text Box 8"/>
          <p:cNvSpPr txBox="1">
            <a:spLocks noChangeArrowheads="1"/>
          </p:cNvSpPr>
          <p:nvPr/>
        </p:nvSpPr>
        <p:spPr bwMode="auto">
          <a:xfrm>
            <a:off x="2582975" y="2975563"/>
            <a:ext cx="1368425" cy="688975"/>
          </a:xfrm>
          <a:prstGeom prst="rect">
            <a:avLst/>
          </a:prstGeom>
          <a:noFill/>
          <a:ln w="9525">
            <a:noFill/>
            <a:miter lim="800000"/>
            <a:headEnd/>
            <a:tailEnd/>
          </a:ln>
        </p:spPr>
        <p:txBody>
          <a:bodyPr vert="horz" wrap="square" lIns="91440" tIns="91440" rIns="91440" bIns="9144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mbria" charset="0"/>
                <a:ea typeface="Times New Roman" charset="0"/>
              </a:rPr>
              <a:t>Training </a:t>
            </a:r>
            <a:br>
              <a:rPr kumimoji="0" lang="en-US" sz="1600" b="0" i="0" u="none" strike="noStrike" cap="none" normalizeH="0" baseline="0" dirty="0" smtClean="0">
                <a:ln>
                  <a:noFill/>
                </a:ln>
                <a:solidFill>
                  <a:schemeClr val="tx1"/>
                </a:solidFill>
                <a:effectLst/>
                <a:latin typeface="Cambria" charset="0"/>
                <a:ea typeface="Times New Roman" charset="0"/>
              </a:rPr>
            </a:br>
            <a:r>
              <a:rPr kumimoji="0" lang="en-US" sz="1600" b="0" i="0" u="none" strike="noStrike" cap="none" normalizeH="0" baseline="0" dirty="0" smtClean="0">
                <a:ln>
                  <a:noFill/>
                </a:ln>
                <a:solidFill>
                  <a:schemeClr val="tx1"/>
                </a:solidFill>
                <a:effectLst/>
                <a:latin typeface="Cambria" charset="0"/>
                <a:ea typeface="Times New Roman" charset="0"/>
              </a:rPr>
              <a:t>set curve</a:t>
            </a:r>
            <a:endParaRPr kumimoji="0" lang="en-US" sz="1600" b="0" i="0" u="none" strike="noStrike" cap="none" normalizeH="0" baseline="0" dirty="0">
              <a:ln>
                <a:noFill/>
              </a:ln>
              <a:solidFill>
                <a:schemeClr val="tx1"/>
              </a:solidFill>
              <a:effectLst/>
              <a:latin typeface="Cambria" charset="0"/>
              <a:ea typeface="Times New Roman" charset="0"/>
            </a:endParaRPr>
          </a:p>
        </p:txBody>
      </p:sp>
      <p:sp>
        <p:nvSpPr>
          <p:cNvPr id="8" name="Text Box 5"/>
          <p:cNvSpPr txBox="1">
            <a:spLocks noChangeArrowheads="1"/>
          </p:cNvSpPr>
          <p:nvPr/>
        </p:nvSpPr>
        <p:spPr bwMode="auto">
          <a:xfrm>
            <a:off x="2651237" y="4108877"/>
            <a:ext cx="1651875" cy="428946"/>
          </a:xfrm>
          <a:prstGeom prst="rect">
            <a:avLst/>
          </a:prstGeom>
          <a:noFill/>
          <a:ln w="9525">
            <a:noFill/>
            <a:miter lim="800000"/>
            <a:headEnd/>
            <a:tailEnd/>
          </a:ln>
        </p:spPr>
        <p:txBody>
          <a:bodyPr vert="horz" wrap="square" lIns="91440" tIns="91440" rIns="91440" bIns="9144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Cambria" charset="0"/>
                <a:ea typeface="Times New Roman" charset="0"/>
              </a:rPr>
              <a:t>Epoch</a:t>
            </a:r>
            <a:endParaRPr kumimoji="0" lang="en-US" sz="1800" b="0" i="0" u="none" strike="noStrike" cap="none" normalizeH="0" baseline="0" dirty="0">
              <a:ln>
                <a:noFill/>
              </a:ln>
              <a:solidFill>
                <a:schemeClr val="tx1"/>
              </a:solidFill>
              <a:effectLst/>
              <a:latin typeface="Cambria" charset="0"/>
              <a:ea typeface="Times New Roman" charset="0"/>
            </a:endParaRPr>
          </a:p>
        </p:txBody>
      </p:sp>
      <p:cxnSp>
        <p:nvCxnSpPr>
          <p:cNvPr id="9" name="Straight Connector 8"/>
          <p:cNvCxnSpPr/>
          <p:nvPr/>
        </p:nvCxnSpPr>
        <p:spPr>
          <a:xfrm flipH="1">
            <a:off x="4572000" y="3253376"/>
            <a:ext cx="12700" cy="919003"/>
          </a:xfrm>
          <a:prstGeom prst="line">
            <a:avLst/>
          </a:prstGeom>
          <a:ln>
            <a:solidFill>
              <a:srgbClr val="FF0000"/>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0" name="Text Box 8"/>
          <p:cNvSpPr txBox="1">
            <a:spLocks noChangeArrowheads="1"/>
          </p:cNvSpPr>
          <p:nvPr/>
        </p:nvSpPr>
        <p:spPr bwMode="auto">
          <a:xfrm>
            <a:off x="4582511" y="3772490"/>
            <a:ext cx="2463800" cy="310989"/>
          </a:xfrm>
          <a:prstGeom prst="rect">
            <a:avLst/>
          </a:prstGeom>
          <a:noFill/>
          <a:ln w="9525">
            <a:noFill/>
            <a:miter lim="800000"/>
            <a:headEnd/>
            <a:tailEnd/>
          </a:ln>
        </p:spPr>
        <p:txBody>
          <a:bodyPr vert="horz" wrap="square" lIns="91440" tIns="91440" rIns="91440" bIns="9144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lang="en-US" sz="1600" dirty="0" smtClean="0">
                <a:latin typeface="Cambria" charset="0"/>
                <a:ea typeface="Times New Roman" charset="0"/>
              </a:rPr>
              <a:t>Early stopping point.</a:t>
            </a:r>
            <a:endParaRPr kumimoji="0" lang="en-US" sz="1600" b="0" i="0" u="none" strike="noStrike" cap="none" normalizeH="0" baseline="0" dirty="0">
              <a:ln>
                <a:noFill/>
              </a:ln>
              <a:solidFill>
                <a:schemeClr val="tx1"/>
              </a:solidFill>
              <a:effectLst/>
              <a:latin typeface="Cambria" charset="0"/>
              <a:ea typeface="Times New Roman" charset="0"/>
            </a:endParaRPr>
          </a:p>
        </p:txBody>
      </p:sp>
      <p:sp>
        <p:nvSpPr>
          <p:cNvPr id="11" name="Title 1"/>
          <p:cNvSpPr txBox="1">
            <a:spLocks/>
          </p:cNvSpPr>
          <p:nvPr/>
        </p:nvSpPr>
        <p:spPr>
          <a:xfrm>
            <a:off x="457200" y="7284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smtClean="0"/>
              <a:t>Early stopping</a:t>
            </a:r>
            <a:endParaRPr lang="en-CA" dirty="0"/>
          </a:p>
        </p:txBody>
      </p:sp>
      <p:sp>
        <p:nvSpPr>
          <p:cNvPr id="12" name="Content Placeholder 2"/>
          <p:cNvSpPr txBox="1">
            <a:spLocks/>
          </p:cNvSpPr>
          <p:nvPr/>
        </p:nvSpPr>
        <p:spPr>
          <a:xfrm>
            <a:off x="457200" y="4773210"/>
            <a:ext cx="8229600" cy="2084790"/>
          </a:xfrm>
          <a:prstGeom prst="rect">
            <a:avLst/>
          </a:prstGeom>
        </p:spPr>
        <p:txBody>
          <a:bodyPr>
            <a:normAutofit fontScale="850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In practice the curves above can be more noisy due to the use of stochastic gradient descent </a:t>
            </a:r>
          </a:p>
          <a:p>
            <a:r>
              <a:rPr lang="en-US" dirty="0" smtClean="0"/>
              <a:t>As such, it is common to keep the history of the validation set curve when looking for the minimum</a:t>
            </a:r>
            <a:br>
              <a:rPr lang="en-US" dirty="0" smtClean="0"/>
            </a:br>
            <a:r>
              <a:rPr lang="en-US" dirty="0" smtClean="0"/>
              <a:t>– even if it goes back up it might come back down</a:t>
            </a:r>
            <a:endParaRPr lang="en-CA" dirty="0"/>
          </a:p>
        </p:txBody>
      </p:sp>
    </p:spTree>
    <p:extLst>
      <p:ext uri="{BB962C8B-B14F-4D97-AF65-F5344CB8AC3E}">
        <p14:creationId xmlns:p14="http://schemas.microsoft.com/office/powerpoint/2010/main" val="22927566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smtClean="0"/>
              <a:t>Validation sets and </a:t>
            </a:r>
            <a:r>
              <a:rPr lang="en-CA" dirty="0" err="1" smtClean="0"/>
              <a:t>hyperparameters</a:t>
            </a:r>
            <a:endParaRPr lang="en-CA" dirty="0"/>
          </a:p>
        </p:txBody>
      </p:sp>
      <p:sp>
        <p:nvSpPr>
          <p:cNvPr id="3" name="Content Placeholder 2"/>
          <p:cNvSpPr>
            <a:spLocks noGrp="1"/>
          </p:cNvSpPr>
          <p:nvPr>
            <p:ph idx="1"/>
          </p:nvPr>
        </p:nvSpPr>
        <p:spPr>
          <a:xfrm>
            <a:off x="457200" y="1434674"/>
            <a:ext cx="8229600" cy="4880916"/>
          </a:xfrm>
        </p:spPr>
        <p:txBody>
          <a:bodyPr>
            <a:normAutofit fontScale="85000" lnSpcReduction="10000"/>
          </a:bodyPr>
          <a:lstStyle/>
          <a:p>
            <a:r>
              <a:rPr lang="en-US" dirty="0" smtClean="0"/>
              <a:t>In deep learning </a:t>
            </a:r>
            <a:r>
              <a:rPr lang="en-US" dirty="0" err="1" smtClean="0"/>
              <a:t>hyperparameters</a:t>
            </a:r>
            <a:r>
              <a:rPr lang="en-US" dirty="0" smtClean="0"/>
              <a:t> </a:t>
            </a:r>
            <a:r>
              <a:rPr lang="en-US" dirty="0"/>
              <a:t>are tuned by identifying what settings lead to best performance on the validation set, </a:t>
            </a:r>
            <a:r>
              <a:rPr lang="en-US" dirty="0" smtClean="0"/>
              <a:t>using </a:t>
            </a:r>
            <a:r>
              <a:rPr lang="en-US" dirty="0"/>
              <a:t>early </a:t>
            </a:r>
            <a:r>
              <a:rPr lang="en-US" dirty="0" smtClean="0"/>
              <a:t>stopping </a:t>
            </a:r>
          </a:p>
          <a:p>
            <a:r>
              <a:rPr lang="en-US" dirty="0" smtClean="0"/>
              <a:t>Common </a:t>
            </a:r>
            <a:r>
              <a:rPr lang="en-US" dirty="0" err="1"/>
              <a:t>hyperparameters</a:t>
            </a:r>
            <a:r>
              <a:rPr lang="en-US" dirty="0"/>
              <a:t> include the strength of parameter regularization, </a:t>
            </a:r>
            <a:r>
              <a:rPr lang="en-US" dirty="0" smtClean="0"/>
              <a:t>but also model </a:t>
            </a:r>
            <a:r>
              <a:rPr lang="en-US" dirty="0"/>
              <a:t>complexity in terms of the number of hidden units and layers and their connectivity, the form of activation functions, and parameters of the learning algorithm itself. </a:t>
            </a:r>
            <a:endParaRPr lang="en-US" dirty="0" smtClean="0"/>
          </a:p>
          <a:p>
            <a:r>
              <a:rPr lang="en-US" dirty="0" smtClean="0"/>
              <a:t>Because </a:t>
            </a:r>
            <a:r>
              <a:rPr lang="en-US" dirty="0"/>
              <a:t>of the many choices involved, performance monitoring on validation sets assumes an even more central role than it does with traditional machine learning methods. </a:t>
            </a:r>
            <a:endParaRPr lang="en-CA" dirty="0"/>
          </a:p>
          <a:p>
            <a:endParaRPr lang="en-CA" dirty="0"/>
          </a:p>
        </p:txBody>
      </p:sp>
    </p:spTree>
    <p:extLst>
      <p:ext uri="{BB962C8B-B14F-4D97-AF65-F5344CB8AC3E}">
        <p14:creationId xmlns:p14="http://schemas.microsoft.com/office/powerpoint/2010/main" val="6531677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Test sets</a:t>
            </a:r>
            <a:endParaRPr lang="en-CA" dirty="0"/>
          </a:p>
        </p:txBody>
      </p:sp>
      <p:sp>
        <p:nvSpPr>
          <p:cNvPr id="3" name="Content Placeholder 2"/>
          <p:cNvSpPr>
            <a:spLocks noGrp="1"/>
          </p:cNvSpPr>
          <p:nvPr>
            <p:ph idx="1"/>
          </p:nvPr>
        </p:nvSpPr>
        <p:spPr/>
        <p:txBody>
          <a:bodyPr>
            <a:normAutofit fontScale="92500" lnSpcReduction="20000"/>
          </a:bodyPr>
          <a:lstStyle/>
          <a:p>
            <a:r>
              <a:rPr lang="en-US" i="1" dirty="0"/>
              <a:t>S</a:t>
            </a:r>
            <a:r>
              <a:rPr lang="en-US" i="1" dirty="0" smtClean="0"/>
              <a:t>hould </a:t>
            </a:r>
            <a:r>
              <a:rPr lang="en-US" i="1" dirty="0"/>
              <a:t>be set aside for a truly final </a:t>
            </a:r>
            <a:r>
              <a:rPr lang="en-US" i="1" dirty="0" smtClean="0"/>
              <a:t>evaluation </a:t>
            </a:r>
          </a:p>
          <a:p>
            <a:r>
              <a:rPr lang="en-US" dirty="0"/>
              <a:t>R</a:t>
            </a:r>
            <a:r>
              <a:rPr lang="en-US" dirty="0" smtClean="0"/>
              <a:t>epeated </a:t>
            </a:r>
            <a:r>
              <a:rPr lang="en-US" dirty="0"/>
              <a:t>rounds of experiments using test set data </a:t>
            </a:r>
            <a:r>
              <a:rPr lang="en-US" dirty="0" smtClean="0"/>
              <a:t>give </a:t>
            </a:r>
            <a:r>
              <a:rPr lang="en-US" dirty="0"/>
              <a:t>misleading </a:t>
            </a:r>
            <a:r>
              <a:rPr lang="en-US" dirty="0" smtClean="0"/>
              <a:t>(ex. </a:t>
            </a:r>
            <a:r>
              <a:rPr lang="en-US" dirty="0"/>
              <a:t>o</a:t>
            </a:r>
            <a:r>
              <a:rPr lang="en-US" dirty="0" smtClean="0"/>
              <a:t>ptimistic) estimates </a:t>
            </a:r>
            <a:r>
              <a:rPr lang="en-US" dirty="0"/>
              <a:t>of performance on fresh </a:t>
            </a:r>
            <a:r>
              <a:rPr lang="en-US" dirty="0" smtClean="0"/>
              <a:t>data</a:t>
            </a:r>
          </a:p>
          <a:p>
            <a:r>
              <a:rPr lang="en-US" dirty="0" smtClean="0"/>
              <a:t>For </a:t>
            </a:r>
            <a:r>
              <a:rPr lang="en-US" dirty="0"/>
              <a:t>this reason, the research community has come to favor public challenges with hidden test-set labels, a development that has undoubtedly helped gauge progress in the </a:t>
            </a:r>
            <a:r>
              <a:rPr lang="en-US" dirty="0" smtClean="0"/>
              <a:t>field </a:t>
            </a:r>
          </a:p>
          <a:p>
            <a:r>
              <a:rPr lang="en-US" dirty="0"/>
              <a:t>C</a:t>
            </a:r>
            <a:r>
              <a:rPr lang="en-US" dirty="0" smtClean="0"/>
              <a:t>ontroversy </a:t>
            </a:r>
            <a:r>
              <a:rPr lang="en-US" dirty="0"/>
              <a:t>arises when participants submit multiple entries, and some favor a model where participants submit code to a competition server, so that the test data itself is </a:t>
            </a:r>
            <a:r>
              <a:rPr lang="en-US" dirty="0" smtClean="0"/>
              <a:t>hidden</a:t>
            </a:r>
            <a:endParaRPr lang="en-CA" dirty="0"/>
          </a:p>
        </p:txBody>
      </p:sp>
    </p:spTree>
    <p:extLst>
      <p:ext uri="{BB962C8B-B14F-4D97-AF65-F5344CB8AC3E}">
        <p14:creationId xmlns:p14="http://schemas.microsoft.com/office/powerpoint/2010/main" val="3005559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smtClean="0"/>
              <a:t>The neural network </a:t>
            </a:r>
            <a:r>
              <a:rPr lang="en-CA" i="1" dirty="0" smtClean="0"/>
              <a:t>renaissance</a:t>
            </a:r>
            <a:r>
              <a:rPr lang="en-CA" dirty="0" smtClean="0"/>
              <a:t> and deep learning </a:t>
            </a:r>
            <a:r>
              <a:rPr lang="en-CA" i="1" dirty="0" smtClean="0"/>
              <a:t>revolution</a:t>
            </a:r>
            <a:endParaRPr lang="en-CA" i="1" dirty="0"/>
          </a:p>
        </p:txBody>
      </p:sp>
      <p:sp>
        <p:nvSpPr>
          <p:cNvPr id="3" name="Content Placeholder 2"/>
          <p:cNvSpPr>
            <a:spLocks noGrp="1"/>
          </p:cNvSpPr>
          <p:nvPr>
            <p:ph idx="1"/>
          </p:nvPr>
        </p:nvSpPr>
        <p:spPr/>
        <p:txBody>
          <a:bodyPr>
            <a:normAutofit fontScale="85000" lnSpcReduction="10000"/>
          </a:bodyPr>
          <a:lstStyle/>
          <a:p>
            <a:r>
              <a:rPr lang="en-US" dirty="0"/>
              <a:t>The term “renaissance” captures a massive resurgence of interest in neural networks and deep learning </a:t>
            </a:r>
            <a:r>
              <a:rPr lang="en-US" dirty="0" smtClean="0"/>
              <a:t>techniques</a:t>
            </a:r>
          </a:p>
          <a:p>
            <a:r>
              <a:rPr lang="en-US" dirty="0" smtClean="0"/>
              <a:t>Many </a:t>
            </a:r>
            <a:r>
              <a:rPr lang="en-US" dirty="0"/>
              <a:t>high-profile media (e.g. </a:t>
            </a:r>
            <a:r>
              <a:rPr lang="en-US" i="1" dirty="0"/>
              <a:t>The New York Times</a:t>
            </a:r>
            <a:r>
              <a:rPr lang="en-US" dirty="0"/>
              <a:t>) have documented </a:t>
            </a:r>
            <a:r>
              <a:rPr lang="en-US" dirty="0" smtClean="0"/>
              <a:t>the striking </a:t>
            </a:r>
            <a:r>
              <a:rPr lang="en-US" dirty="0"/>
              <a:t>successes of deep learning techniques on key benchmark </a:t>
            </a:r>
            <a:r>
              <a:rPr lang="en-US" dirty="0" smtClean="0"/>
              <a:t>problems</a:t>
            </a:r>
          </a:p>
          <a:p>
            <a:r>
              <a:rPr lang="en-US" dirty="0" smtClean="0"/>
              <a:t>Starting </a:t>
            </a:r>
            <a:r>
              <a:rPr lang="en-US" dirty="0"/>
              <a:t>around 2012, impressive results were achieved on long-standing problems in speech recognition and computer vision, and in competitive challenges such as the </a:t>
            </a:r>
            <a:r>
              <a:rPr lang="en-US" dirty="0" err="1"/>
              <a:t>ImageNet</a:t>
            </a:r>
            <a:r>
              <a:rPr lang="en-US" dirty="0"/>
              <a:t> </a:t>
            </a:r>
            <a:r>
              <a:rPr lang="en-US" i="1" dirty="0"/>
              <a:t>Large Scale Visual Recognition Challenge </a:t>
            </a:r>
            <a:r>
              <a:rPr lang="en-US" dirty="0"/>
              <a:t>and the </a:t>
            </a:r>
            <a:r>
              <a:rPr lang="en-US" i="1" dirty="0"/>
              <a:t>Labeled Faces in the Wild </a:t>
            </a:r>
            <a:r>
              <a:rPr lang="en-US" dirty="0" smtClean="0"/>
              <a:t>evaluation </a:t>
            </a:r>
            <a:endParaRPr lang="en-CA" dirty="0"/>
          </a:p>
        </p:txBody>
      </p:sp>
    </p:spTree>
    <p:extLst>
      <p:ext uri="{BB962C8B-B14F-4D97-AF65-F5344CB8AC3E}">
        <p14:creationId xmlns:p14="http://schemas.microsoft.com/office/powerpoint/2010/main" val="5881008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Validation sets vs. cross-validation</a:t>
            </a:r>
            <a:endParaRPr lang="en-CA" dirty="0"/>
          </a:p>
        </p:txBody>
      </p:sp>
      <p:sp>
        <p:nvSpPr>
          <p:cNvPr id="3" name="Content Placeholder 2"/>
          <p:cNvSpPr>
            <a:spLocks noGrp="1"/>
          </p:cNvSpPr>
          <p:nvPr>
            <p:ph idx="1"/>
          </p:nvPr>
        </p:nvSpPr>
        <p:spPr>
          <a:xfrm>
            <a:off x="457200" y="1350932"/>
            <a:ext cx="8229600" cy="5390180"/>
          </a:xfrm>
        </p:spPr>
        <p:txBody>
          <a:bodyPr>
            <a:normAutofit fontScale="85000" lnSpcReduction="20000"/>
          </a:bodyPr>
          <a:lstStyle/>
          <a:p>
            <a:r>
              <a:rPr lang="en-US" dirty="0"/>
              <a:t>The use of a validation set is different from using </a:t>
            </a:r>
            <a:r>
              <a:rPr lang="en-US" i="1" dirty="0"/>
              <a:t>k</a:t>
            </a:r>
            <a:r>
              <a:rPr lang="en-US" dirty="0"/>
              <a:t>-fold cross-validation to evaluate a learning technique or to select </a:t>
            </a:r>
            <a:r>
              <a:rPr lang="en-US" dirty="0" err="1"/>
              <a:t>hyperparameters</a:t>
            </a:r>
            <a:r>
              <a:rPr lang="en-US" dirty="0"/>
              <a:t>. </a:t>
            </a:r>
            <a:endParaRPr lang="en-US" dirty="0" smtClean="0"/>
          </a:p>
          <a:p>
            <a:r>
              <a:rPr lang="en-US" dirty="0"/>
              <a:t>C</a:t>
            </a:r>
            <a:r>
              <a:rPr lang="en-US" dirty="0" smtClean="0"/>
              <a:t>ross</a:t>
            </a:r>
            <a:r>
              <a:rPr lang="en-US" dirty="0"/>
              <a:t>-validation involves creating multiple training and testing partitions. </a:t>
            </a:r>
            <a:endParaRPr lang="en-US" dirty="0" smtClean="0"/>
          </a:p>
          <a:p>
            <a:r>
              <a:rPr lang="en-US" dirty="0"/>
              <a:t>D</a:t>
            </a:r>
            <a:r>
              <a:rPr lang="en-US" dirty="0" smtClean="0"/>
              <a:t>atasets </a:t>
            </a:r>
            <a:r>
              <a:rPr lang="en-US" dirty="0"/>
              <a:t>for deep learning tend to be so massive that a single large test set adequately represents a model’s performance, reducing the need for cross-</a:t>
            </a:r>
            <a:r>
              <a:rPr lang="en-US" dirty="0" smtClean="0"/>
              <a:t>validation</a:t>
            </a:r>
          </a:p>
          <a:p>
            <a:pPr lvl="1"/>
            <a:r>
              <a:rPr lang="en-US" dirty="0"/>
              <a:t>S</a:t>
            </a:r>
            <a:r>
              <a:rPr lang="en-US" dirty="0" smtClean="0"/>
              <a:t>ince </a:t>
            </a:r>
            <a:r>
              <a:rPr lang="en-US" dirty="0"/>
              <a:t>training often takes days or weeks, even using </a:t>
            </a:r>
            <a:r>
              <a:rPr lang="en-US" dirty="0" smtClean="0"/>
              <a:t>GPUs, </a:t>
            </a:r>
            <a:r>
              <a:rPr lang="en-US" dirty="0"/>
              <a:t>cross-validation </a:t>
            </a:r>
            <a:r>
              <a:rPr lang="en-US" dirty="0" smtClean="0"/>
              <a:t>is often </a:t>
            </a:r>
            <a:r>
              <a:rPr lang="en-US" dirty="0"/>
              <a:t>impractical anyway. </a:t>
            </a:r>
            <a:endParaRPr lang="en-US" dirty="0" smtClean="0"/>
          </a:p>
          <a:p>
            <a:r>
              <a:rPr lang="en-US" dirty="0" smtClean="0"/>
              <a:t>If you do use cross validation you need to have an intern validation set </a:t>
            </a:r>
            <a:r>
              <a:rPr lang="en-US" i="1" dirty="0" smtClean="0"/>
              <a:t>for each fold </a:t>
            </a:r>
            <a:r>
              <a:rPr lang="en-US" dirty="0" smtClean="0"/>
              <a:t>to adjust </a:t>
            </a:r>
            <a:r>
              <a:rPr lang="en-US" dirty="0" err="1" smtClean="0"/>
              <a:t>hyperparameters</a:t>
            </a:r>
            <a:r>
              <a:rPr lang="en-US" dirty="0" smtClean="0"/>
              <a:t> or perform cross validation only using the training set</a:t>
            </a:r>
            <a:endParaRPr lang="en-CA" dirty="0"/>
          </a:p>
        </p:txBody>
      </p:sp>
    </p:spTree>
    <p:extLst>
      <p:ext uri="{BB962C8B-B14F-4D97-AF65-F5344CB8AC3E}">
        <p14:creationId xmlns:p14="http://schemas.microsoft.com/office/powerpoint/2010/main" val="23977796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smtClean="0"/>
              <a:t>Validation set data and the ‘end game’</a:t>
            </a:r>
            <a:endParaRPr lang="en-CA" dirty="0"/>
          </a:p>
        </p:txBody>
      </p:sp>
      <p:sp>
        <p:nvSpPr>
          <p:cNvPr id="3" name="Content Placeholder 2"/>
          <p:cNvSpPr>
            <a:spLocks noGrp="1"/>
          </p:cNvSpPr>
          <p:nvPr>
            <p:ph idx="1"/>
          </p:nvPr>
        </p:nvSpPr>
        <p:spPr>
          <a:xfrm>
            <a:off x="457200" y="1350932"/>
            <a:ext cx="8229600" cy="5507068"/>
          </a:xfrm>
        </p:spPr>
        <p:txBody>
          <a:bodyPr>
            <a:normAutofit fontScale="70000" lnSpcReduction="20000"/>
          </a:bodyPr>
          <a:lstStyle/>
          <a:p>
            <a:r>
              <a:rPr lang="en-US" dirty="0"/>
              <a:t>To obtain the best possible results, one needs to tune </a:t>
            </a:r>
            <a:r>
              <a:rPr lang="en-US" dirty="0" err="1"/>
              <a:t>hyperparameters</a:t>
            </a:r>
            <a:r>
              <a:rPr lang="en-US" dirty="0"/>
              <a:t>, usually with a single validation set extracted from the training set. </a:t>
            </a:r>
            <a:endParaRPr lang="en-US" dirty="0" smtClean="0"/>
          </a:p>
          <a:p>
            <a:r>
              <a:rPr lang="en-US" dirty="0" smtClean="0"/>
              <a:t>However</a:t>
            </a:r>
            <a:r>
              <a:rPr lang="en-US" dirty="0"/>
              <a:t>, there is a dilemma: omitting the validation set from final training can reduce performance in the test. </a:t>
            </a:r>
            <a:endParaRPr lang="en-US" dirty="0" smtClean="0"/>
          </a:p>
          <a:p>
            <a:r>
              <a:rPr lang="en-US" dirty="0" smtClean="0"/>
              <a:t>It </a:t>
            </a:r>
            <a:r>
              <a:rPr lang="en-US" dirty="0"/>
              <a:t>is advantageous to train on the combined training and validation data, but this risks </a:t>
            </a:r>
            <a:r>
              <a:rPr lang="en-US" dirty="0" err="1"/>
              <a:t>overfitting</a:t>
            </a:r>
            <a:r>
              <a:rPr lang="en-US" dirty="0"/>
              <a:t>. </a:t>
            </a:r>
            <a:endParaRPr lang="en-US" dirty="0" smtClean="0"/>
          </a:p>
          <a:p>
            <a:r>
              <a:rPr lang="en-US" dirty="0" smtClean="0"/>
              <a:t>One </a:t>
            </a:r>
            <a:r>
              <a:rPr lang="en-US" dirty="0"/>
              <a:t>solution is to stop training after the same number of epochs that led to the best validation set performance; another is to monitor the average loss over the combined training set and stop when it reaches the level it was at when early stopping was performed using the validation set. </a:t>
            </a:r>
            <a:endParaRPr lang="en-US" dirty="0" smtClean="0"/>
          </a:p>
          <a:p>
            <a:r>
              <a:rPr lang="en-US" dirty="0" smtClean="0"/>
              <a:t>One can use cross validation within the training set, treating each fold as a different validation set, then train the final model on the entire training data with the identified </a:t>
            </a:r>
            <a:r>
              <a:rPr lang="en-US" dirty="0" err="1" smtClean="0"/>
              <a:t>hyperparameters</a:t>
            </a:r>
            <a:r>
              <a:rPr lang="en-US" dirty="0" smtClean="0"/>
              <a:t> to perform the final test</a:t>
            </a:r>
            <a:endParaRPr lang="en-CA" dirty="0"/>
          </a:p>
        </p:txBody>
      </p:sp>
    </p:spTree>
    <p:extLst>
      <p:ext uri="{BB962C8B-B14F-4D97-AF65-F5344CB8AC3E}">
        <p14:creationId xmlns:p14="http://schemas.microsoft.com/office/powerpoint/2010/main" val="5451508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t>Hyperparameter</a:t>
            </a:r>
            <a:r>
              <a:rPr lang="en-CA" dirty="0" smtClean="0"/>
              <a:t> tuning</a:t>
            </a:r>
            <a:endParaRPr lang="en-CA" dirty="0"/>
          </a:p>
        </p:txBody>
      </p:sp>
      <p:sp>
        <p:nvSpPr>
          <p:cNvPr id="3" name="Content Placeholder 2"/>
          <p:cNvSpPr>
            <a:spLocks noGrp="1"/>
          </p:cNvSpPr>
          <p:nvPr>
            <p:ph idx="1"/>
          </p:nvPr>
        </p:nvSpPr>
        <p:spPr>
          <a:xfrm>
            <a:off x="457199" y="1350932"/>
            <a:ext cx="8390257" cy="5278526"/>
          </a:xfrm>
        </p:spPr>
        <p:txBody>
          <a:bodyPr>
            <a:normAutofit fontScale="85000" lnSpcReduction="20000"/>
          </a:bodyPr>
          <a:lstStyle/>
          <a:p>
            <a:r>
              <a:rPr lang="en-US" dirty="0"/>
              <a:t>A</a:t>
            </a:r>
            <a:r>
              <a:rPr lang="en-US" dirty="0" smtClean="0"/>
              <a:t> </a:t>
            </a:r>
            <a:r>
              <a:rPr lang="en-US" dirty="0"/>
              <a:t>weighted combination of L</a:t>
            </a:r>
            <a:r>
              <a:rPr lang="en-US" baseline="-25000" dirty="0"/>
              <a:t>2</a:t>
            </a:r>
            <a:r>
              <a:rPr lang="en-US" dirty="0"/>
              <a:t> and L</a:t>
            </a:r>
            <a:r>
              <a:rPr lang="en-US" baseline="-25000" dirty="0"/>
              <a:t>1 </a:t>
            </a:r>
            <a:r>
              <a:rPr lang="en-US" dirty="0" smtClean="0"/>
              <a:t>regularization is often used to regularize </a:t>
            </a:r>
            <a:r>
              <a:rPr lang="fr-CA" dirty="0" err="1" smtClean="0"/>
              <a:t>weights</a:t>
            </a:r>
            <a:endParaRPr lang="en-US" dirty="0" smtClean="0"/>
          </a:p>
          <a:p>
            <a:r>
              <a:rPr lang="en-US" dirty="0" err="1" smtClean="0"/>
              <a:t>Hyperparameters</a:t>
            </a:r>
            <a:r>
              <a:rPr lang="en-US" dirty="0" smtClean="0"/>
              <a:t> </a:t>
            </a:r>
            <a:r>
              <a:rPr lang="en-US" dirty="0"/>
              <a:t>in deep learning are often tuned heuristically by hand, or using grid </a:t>
            </a:r>
            <a:r>
              <a:rPr lang="en-US" dirty="0" smtClean="0"/>
              <a:t>search </a:t>
            </a:r>
          </a:p>
          <a:p>
            <a:r>
              <a:rPr lang="en-US" dirty="0" smtClean="0"/>
              <a:t>An </a:t>
            </a:r>
            <a:r>
              <a:rPr lang="en-US" dirty="0"/>
              <a:t>alternative is random search, where instead of placing a regular grid over </a:t>
            </a:r>
            <a:r>
              <a:rPr lang="en-US" dirty="0" err="1"/>
              <a:t>hyperparameter</a:t>
            </a:r>
            <a:r>
              <a:rPr lang="en-US" dirty="0"/>
              <a:t> space, probability distributions are specified from which samples are </a:t>
            </a:r>
            <a:r>
              <a:rPr lang="en-US" dirty="0" smtClean="0"/>
              <a:t>taken </a:t>
            </a:r>
          </a:p>
          <a:p>
            <a:r>
              <a:rPr lang="en-US" dirty="0" smtClean="0"/>
              <a:t>Another </a:t>
            </a:r>
            <a:r>
              <a:rPr lang="en-US" dirty="0"/>
              <a:t>approach is to use machine learning and Bayesian techniques to infer the next </a:t>
            </a:r>
            <a:r>
              <a:rPr lang="en-US" dirty="0" err="1"/>
              <a:t>hyperparameter</a:t>
            </a:r>
            <a:r>
              <a:rPr lang="en-US" dirty="0"/>
              <a:t> configuration to try in a sequence of experimental </a:t>
            </a:r>
            <a:r>
              <a:rPr lang="en-US" dirty="0" smtClean="0"/>
              <a:t>runs</a:t>
            </a:r>
          </a:p>
          <a:p>
            <a:r>
              <a:rPr lang="en-US" dirty="0" smtClean="0"/>
              <a:t>Keep in mind even things like the learning rate schedule (discussed below) are forms of </a:t>
            </a:r>
            <a:r>
              <a:rPr lang="en-US" dirty="0" err="1" smtClean="0"/>
              <a:t>hyperparameters</a:t>
            </a:r>
            <a:r>
              <a:rPr lang="en-US" dirty="0" smtClean="0"/>
              <a:t> and you need to be careful not to tune them on the test set</a:t>
            </a:r>
            <a:endParaRPr lang="en-CA" dirty="0"/>
          </a:p>
          <a:p>
            <a:endParaRPr lang="en-CA" dirty="0"/>
          </a:p>
        </p:txBody>
      </p:sp>
    </p:spTree>
    <p:extLst>
      <p:ext uri="{BB962C8B-B14F-4D97-AF65-F5344CB8AC3E}">
        <p14:creationId xmlns:p14="http://schemas.microsoft.com/office/powerpoint/2010/main" val="31599176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550" y="142633"/>
            <a:ext cx="9004450" cy="1473478"/>
          </a:xfrm>
        </p:spPr>
        <p:txBody>
          <a:bodyPr>
            <a:normAutofit/>
          </a:bodyPr>
          <a:lstStyle/>
          <a:p>
            <a:r>
              <a:rPr lang="en-CA" dirty="0" smtClean="0"/>
              <a:t>Mini-batch based </a:t>
            </a:r>
            <a:br>
              <a:rPr lang="en-CA" dirty="0" smtClean="0"/>
            </a:br>
            <a:r>
              <a:rPr lang="en-CA" dirty="0" smtClean="0"/>
              <a:t>stochastic gradient descent (SGD)</a:t>
            </a:r>
            <a:endParaRPr lang="en-CA" dirty="0"/>
          </a:p>
        </p:txBody>
      </p:sp>
      <p:sp>
        <p:nvSpPr>
          <p:cNvPr id="3" name="Content Placeholder 2"/>
          <p:cNvSpPr>
            <a:spLocks noGrp="1"/>
          </p:cNvSpPr>
          <p:nvPr>
            <p:ph idx="1"/>
          </p:nvPr>
        </p:nvSpPr>
        <p:spPr>
          <a:xfrm>
            <a:off x="457200" y="1727767"/>
            <a:ext cx="8411015" cy="4880916"/>
          </a:xfrm>
        </p:spPr>
        <p:txBody>
          <a:bodyPr>
            <a:normAutofit fontScale="85000" lnSpcReduction="10000"/>
          </a:bodyPr>
          <a:lstStyle/>
          <a:p>
            <a:r>
              <a:rPr lang="en-US" dirty="0"/>
              <a:t>Stochastic gradient descent updates </a:t>
            </a:r>
            <a:r>
              <a:rPr lang="en-US" dirty="0" smtClean="0"/>
              <a:t>model </a:t>
            </a:r>
            <a:r>
              <a:rPr lang="en-US" dirty="0"/>
              <a:t>parameters according to the gradient computed from one </a:t>
            </a:r>
            <a:r>
              <a:rPr lang="en-US" dirty="0" smtClean="0"/>
              <a:t>example</a:t>
            </a:r>
          </a:p>
          <a:p>
            <a:r>
              <a:rPr lang="en-US" dirty="0" smtClean="0"/>
              <a:t>The </a:t>
            </a:r>
            <a:r>
              <a:rPr lang="en-US" dirty="0"/>
              <a:t>mini-batch variant uses a small subset of the data and bases updates to parameters on the average gradient over the examples in the </a:t>
            </a:r>
            <a:r>
              <a:rPr lang="en-US" dirty="0" smtClean="0"/>
              <a:t>batch</a:t>
            </a:r>
          </a:p>
          <a:p>
            <a:r>
              <a:rPr lang="en-US" dirty="0" smtClean="0"/>
              <a:t>This </a:t>
            </a:r>
            <a:r>
              <a:rPr lang="en-US" dirty="0"/>
              <a:t>operates just like the regular procedure: initialize the parameters, enter a parameter update loop, and terminate by monitoring a validation </a:t>
            </a:r>
            <a:r>
              <a:rPr lang="en-US" dirty="0" smtClean="0"/>
              <a:t>set </a:t>
            </a:r>
          </a:p>
          <a:p>
            <a:r>
              <a:rPr lang="en-US" dirty="0" smtClean="0"/>
              <a:t>Normally </a:t>
            </a:r>
            <a:r>
              <a:rPr lang="en-US" dirty="0"/>
              <a:t>these batches are randomly selected disjoint subsets of the training set, perhaps shuffled after each epoch, depending on the time required to do </a:t>
            </a:r>
            <a:r>
              <a:rPr lang="en-US" dirty="0" smtClean="0"/>
              <a:t>so </a:t>
            </a:r>
            <a:endParaRPr lang="en-CA" dirty="0"/>
          </a:p>
          <a:p>
            <a:endParaRPr lang="en-CA" dirty="0"/>
          </a:p>
        </p:txBody>
      </p:sp>
    </p:spTree>
    <p:extLst>
      <p:ext uri="{BB962C8B-B14F-4D97-AF65-F5344CB8AC3E}">
        <p14:creationId xmlns:p14="http://schemas.microsoft.com/office/powerpoint/2010/main" val="9794644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Mini-batch based SGD</a:t>
            </a:r>
            <a:endParaRPr lang="en-CA" dirty="0"/>
          </a:p>
        </p:txBody>
      </p:sp>
      <p:sp>
        <p:nvSpPr>
          <p:cNvPr id="3" name="Content Placeholder 2"/>
          <p:cNvSpPr>
            <a:spLocks noGrp="1"/>
          </p:cNvSpPr>
          <p:nvPr>
            <p:ph idx="1"/>
          </p:nvPr>
        </p:nvSpPr>
        <p:spPr>
          <a:xfrm>
            <a:off x="457199" y="1350931"/>
            <a:ext cx="8543761" cy="5376223"/>
          </a:xfrm>
        </p:spPr>
        <p:txBody>
          <a:bodyPr>
            <a:normAutofit fontScale="85000" lnSpcReduction="20000"/>
          </a:bodyPr>
          <a:lstStyle/>
          <a:p>
            <a:r>
              <a:rPr lang="en-US" dirty="0"/>
              <a:t>Each pass through a set of mini-batches that represent the complete training set is an </a:t>
            </a:r>
            <a:r>
              <a:rPr lang="en-US" i="1" dirty="0" smtClean="0"/>
              <a:t>epoch</a:t>
            </a:r>
            <a:r>
              <a:rPr lang="en-US" dirty="0" smtClean="0"/>
              <a:t> </a:t>
            </a:r>
          </a:p>
          <a:p>
            <a:r>
              <a:rPr lang="en-US" dirty="0" smtClean="0"/>
              <a:t>Using </a:t>
            </a:r>
            <a:r>
              <a:rPr lang="en-US" dirty="0"/>
              <a:t>the empirical risk plus a regularization term as the objective function, </a:t>
            </a:r>
            <a:r>
              <a:rPr lang="en-US" dirty="0" smtClean="0"/>
              <a:t>updates are</a:t>
            </a:r>
          </a:p>
          <a:p>
            <a:endParaRPr lang="en-US" dirty="0"/>
          </a:p>
          <a:p>
            <a:endParaRPr lang="en-US" dirty="0" smtClean="0"/>
          </a:p>
          <a:p>
            <a:endParaRPr lang="en-US" dirty="0" smtClean="0"/>
          </a:p>
          <a:p>
            <a:r>
              <a:rPr lang="en-US" i="1" dirty="0" err="1" smtClean="0"/>
              <a:t>η</a:t>
            </a:r>
            <a:r>
              <a:rPr lang="en-US" i="1" baseline="-25000" dirty="0" err="1" smtClean="0"/>
              <a:t>t</a:t>
            </a:r>
            <a:r>
              <a:rPr lang="en-US" dirty="0" smtClean="0"/>
              <a:t>  </a:t>
            </a:r>
            <a:r>
              <a:rPr lang="en-US" dirty="0"/>
              <a:t>is the learning rate </a:t>
            </a:r>
            <a:r>
              <a:rPr lang="en-US" dirty="0" smtClean="0"/>
              <a:t>and may </a:t>
            </a:r>
            <a:r>
              <a:rPr lang="en-US" dirty="0"/>
              <a:t>depend on the epoch </a:t>
            </a:r>
            <a:r>
              <a:rPr lang="en-US" i="1" dirty="0" smtClean="0"/>
              <a:t>t</a:t>
            </a:r>
            <a:endParaRPr lang="en-US" dirty="0"/>
          </a:p>
          <a:p>
            <a:r>
              <a:rPr lang="en-US" dirty="0" smtClean="0"/>
              <a:t>The batch is represented by a set of indices I=I(</a:t>
            </a:r>
            <a:r>
              <a:rPr lang="en-US" i="1" dirty="0" err="1" smtClean="0"/>
              <a:t>t</a:t>
            </a:r>
            <a:r>
              <a:rPr lang="en-US" dirty="0" err="1" smtClean="0"/>
              <a:t>,</a:t>
            </a:r>
            <a:r>
              <a:rPr lang="en-US" i="1" dirty="0" err="1" smtClean="0"/>
              <a:t>k</a:t>
            </a:r>
            <a:r>
              <a:rPr lang="en-US" dirty="0" smtClean="0"/>
              <a:t>) </a:t>
            </a:r>
            <a:r>
              <a:rPr lang="en-US" dirty="0"/>
              <a:t>into the original data; t</a:t>
            </a:r>
            <a:r>
              <a:rPr lang="en-US" dirty="0" smtClean="0"/>
              <a:t>he </a:t>
            </a:r>
            <a:r>
              <a:rPr lang="en-US" i="1" dirty="0" err="1"/>
              <a:t>k</a:t>
            </a:r>
            <a:r>
              <a:rPr lang="en-US" dirty="0" err="1"/>
              <a:t>th</a:t>
            </a:r>
            <a:r>
              <a:rPr lang="en-US" dirty="0"/>
              <a:t> batch has </a:t>
            </a:r>
            <a:r>
              <a:rPr lang="en-US" i="1" dirty="0" err="1"/>
              <a:t>B</a:t>
            </a:r>
            <a:r>
              <a:rPr lang="en-US" i="1" baseline="-25000" dirty="0" err="1"/>
              <a:t>k</a:t>
            </a:r>
            <a:r>
              <a:rPr lang="en-US" dirty="0"/>
              <a:t> examples </a:t>
            </a:r>
          </a:p>
          <a:p>
            <a:r>
              <a:rPr lang="en-US" i="1" dirty="0"/>
              <a:t>N</a:t>
            </a:r>
            <a:r>
              <a:rPr lang="en-US" dirty="0"/>
              <a:t> is the size of the training </a:t>
            </a:r>
            <a:r>
              <a:rPr lang="en-US" dirty="0" smtClean="0"/>
              <a:t>set</a:t>
            </a:r>
          </a:p>
          <a:p>
            <a:r>
              <a:rPr lang="en-US" i="1" dirty="0" smtClean="0"/>
              <a:t>L</a:t>
            </a:r>
            <a:r>
              <a:rPr lang="en-US" dirty="0" smtClean="0"/>
              <a:t>(</a:t>
            </a:r>
            <a:r>
              <a:rPr lang="en-US" i="1" dirty="0" smtClean="0"/>
              <a:t>f</a:t>
            </a:r>
            <a:r>
              <a:rPr lang="en-US" dirty="0" smtClean="0"/>
              <a:t>(</a:t>
            </a:r>
            <a:r>
              <a:rPr lang="en-US" b="1" dirty="0" err="1" smtClean="0"/>
              <a:t>x</a:t>
            </a:r>
            <a:r>
              <a:rPr lang="en-US" baseline="-25000" dirty="0" err="1" smtClean="0"/>
              <a:t>i</a:t>
            </a:r>
            <a:r>
              <a:rPr lang="en-US" dirty="0" err="1" smtClean="0"/>
              <a:t>;θ</a:t>
            </a:r>
            <a:r>
              <a:rPr lang="en-US" dirty="0" smtClean="0"/>
              <a:t>),</a:t>
            </a:r>
            <a:r>
              <a:rPr lang="en-US" b="1" dirty="0" err="1" smtClean="0"/>
              <a:t>y</a:t>
            </a:r>
            <a:r>
              <a:rPr lang="en-US" baseline="-25000" dirty="0" err="1" smtClean="0"/>
              <a:t>i</a:t>
            </a:r>
            <a:r>
              <a:rPr lang="en-US" dirty="0" smtClean="0"/>
              <a:t>) is </a:t>
            </a:r>
            <a:r>
              <a:rPr lang="en-US" dirty="0"/>
              <a:t>the loss for example </a:t>
            </a:r>
            <a:r>
              <a:rPr lang="en-US" b="1" dirty="0"/>
              <a:t>x</a:t>
            </a:r>
            <a:r>
              <a:rPr lang="en-US" i="1" baseline="-25000" dirty="0"/>
              <a:t>i</a:t>
            </a:r>
            <a:r>
              <a:rPr lang="en-US" dirty="0"/>
              <a:t>, label </a:t>
            </a:r>
            <a:r>
              <a:rPr lang="en-US" b="1" dirty="0" err="1" smtClean="0"/>
              <a:t>y</a:t>
            </a:r>
            <a:r>
              <a:rPr lang="en-US" i="1" baseline="-25000" dirty="0" err="1" smtClean="0"/>
              <a:t>i</a:t>
            </a:r>
            <a:r>
              <a:rPr lang="en-US" dirty="0"/>
              <a:t>,</a:t>
            </a:r>
            <a:r>
              <a:rPr lang="en-US" dirty="0" smtClean="0"/>
              <a:t> </a:t>
            </a:r>
            <a:r>
              <a:rPr lang="en-US" dirty="0" err="1" smtClean="0"/>
              <a:t>params</a:t>
            </a:r>
            <a:r>
              <a:rPr lang="en-US" dirty="0" smtClean="0"/>
              <a:t> </a:t>
            </a:r>
            <a:r>
              <a:rPr lang="en-US" dirty="0" err="1" smtClean="0"/>
              <a:t>θ</a:t>
            </a:r>
            <a:r>
              <a:rPr lang="en-US" dirty="0" smtClean="0"/>
              <a:t> </a:t>
            </a:r>
            <a:endParaRPr lang="en-US" dirty="0"/>
          </a:p>
          <a:p>
            <a:r>
              <a:rPr lang="en-US" dirty="0" smtClean="0"/>
              <a:t>R(</a:t>
            </a:r>
            <a:r>
              <a:rPr lang="en-US" dirty="0" err="1" smtClean="0"/>
              <a:t>θ</a:t>
            </a:r>
            <a:r>
              <a:rPr lang="en-US" dirty="0" smtClean="0"/>
              <a:t>) </a:t>
            </a:r>
            <a:r>
              <a:rPr lang="en-US" dirty="0"/>
              <a:t>is the </a:t>
            </a:r>
            <a:r>
              <a:rPr lang="en-US" dirty="0" err="1"/>
              <a:t>regularizer</a:t>
            </a:r>
            <a:r>
              <a:rPr lang="en-US" dirty="0"/>
              <a:t>, with weight </a:t>
            </a:r>
            <a:r>
              <a:rPr lang="en-US" dirty="0" err="1" smtClean="0"/>
              <a:t>λ</a:t>
            </a:r>
            <a:r>
              <a:rPr lang="en-US" dirty="0" smtClean="0"/>
              <a:t> </a:t>
            </a:r>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3653401474"/>
              </p:ext>
            </p:extLst>
          </p:nvPr>
        </p:nvGraphicFramePr>
        <p:xfrm>
          <a:off x="1048447" y="2936478"/>
          <a:ext cx="6781800" cy="965200"/>
        </p:xfrm>
        <a:graphic>
          <a:graphicData uri="http://schemas.openxmlformats.org/presentationml/2006/ole">
            <mc:AlternateContent xmlns:mc="http://schemas.openxmlformats.org/markup-compatibility/2006">
              <mc:Choice xmlns:v="urn:schemas-microsoft-com:vml" Requires="v">
                <p:oleObj spid="_x0000_s461887" name="Equation" r:id="rId3" imgW="3390900" imgH="482600" progId="Equation.3">
                  <p:embed/>
                </p:oleObj>
              </mc:Choice>
              <mc:Fallback>
                <p:oleObj name="Equation" r:id="rId3" imgW="3390900" imgH="482600" progId="Equation.3">
                  <p:embed/>
                  <p:pic>
                    <p:nvPicPr>
                      <p:cNvPr id="0" name=""/>
                      <p:cNvPicPr/>
                      <p:nvPr/>
                    </p:nvPicPr>
                    <p:blipFill>
                      <a:blip r:embed="rId4"/>
                      <a:stretch>
                        <a:fillRect/>
                      </a:stretch>
                    </p:blipFill>
                    <p:spPr>
                      <a:xfrm>
                        <a:off x="1048447" y="2936478"/>
                        <a:ext cx="6781800" cy="965200"/>
                      </a:xfrm>
                      <a:prstGeom prst="rect">
                        <a:avLst/>
                      </a:prstGeom>
                    </p:spPr>
                  </p:pic>
                </p:oleObj>
              </mc:Fallback>
            </mc:AlternateContent>
          </a:graphicData>
        </a:graphic>
      </p:graphicFrame>
    </p:spTree>
    <p:extLst>
      <p:ext uri="{BB962C8B-B14F-4D97-AF65-F5344CB8AC3E}">
        <p14:creationId xmlns:p14="http://schemas.microsoft.com/office/powerpoint/2010/main" val="41529462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977"/>
            <a:ext cx="8229600" cy="1021014"/>
          </a:xfrm>
        </p:spPr>
        <p:txBody>
          <a:bodyPr/>
          <a:lstStyle/>
          <a:p>
            <a:r>
              <a:rPr lang="en-CA" dirty="0" smtClean="0"/>
              <a:t>Mini-batches</a:t>
            </a:r>
            <a:endParaRPr lang="en-CA" dirty="0"/>
          </a:p>
        </p:txBody>
      </p:sp>
      <p:sp>
        <p:nvSpPr>
          <p:cNvPr id="3" name="Content Placeholder 2"/>
          <p:cNvSpPr>
            <a:spLocks noGrp="1"/>
          </p:cNvSpPr>
          <p:nvPr>
            <p:ph idx="1"/>
          </p:nvPr>
        </p:nvSpPr>
        <p:spPr>
          <a:xfrm>
            <a:off x="457200" y="1093862"/>
            <a:ext cx="8487942" cy="5806009"/>
          </a:xfrm>
        </p:spPr>
        <p:txBody>
          <a:bodyPr>
            <a:normAutofit fontScale="92500" lnSpcReduction="20000"/>
          </a:bodyPr>
          <a:lstStyle/>
          <a:p>
            <a:r>
              <a:rPr lang="en-US" dirty="0"/>
              <a:t>T</a:t>
            </a:r>
            <a:r>
              <a:rPr lang="en-US" dirty="0" smtClean="0"/>
              <a:t>ypically </a:t>
            </a:r>
            <a:r>
              <a:rPr lang="en-US" dirty="0"/>
              <a:t>contain two to several hundred </a:t>
            </a:r>
            <a:r>
              <a:rPr lang="en-US" dirty="0" smtClean="0"/>
              <a:t>examples </a:t>
            </a:r>
          </a:p>
          <a:p>
            <a:pPr lvl="1"/>
            <a:r>
              <a:rPr lang="en-US" dirty="0"/>
              <a:t>F</a:t>
            </a:r>
            <a:r>
              <a:rPr lang="en-US" dirty="0" smtClean="0"/>
              <a:t>or </a:t>
            </a:r>
            <a:r>
              <a:rPr lang="en-US" dirty="0"/>
              <a:t>large models the choice may be constrained by </a:t>
            </a:r>
            <a:r>
              <a:rPr lang="en-US" dirty="0" smtClean="0"/>
              <a:t>resources </a:t>
            </a:r>
          </a:p>
          <a:p>
            <a:r>
              <a:rPr lang="en-US" dirty="0"/>
              <a:t>B</a:t>
            </a:r>
            <a:r>
              <a:rPr lang="en-US" dirty="0" smtClean="0"/>
              <a:t>atch </a:t>
            </a:r>
            <a:r>
              <a:rPr lang="en-US" dirty="0"/>
              <a:t>size often influences the stability and speed of learning; some sizes work particularly well for a given model and data set. </a:t>
            </a:r>
            <a:endParaRPr lang="en-US" dirty="0" smtClean="0"/>
          </a:p>
          <a:p>
            <a:r>
              <a:rPr lang="en-US" dirty="0" smtClean="0"/>
              <a:t>Sometimes </a:t>
            </a:r>
            <a:r>
              <a:rPr lang="en-US" dirty="0"/>
              <a:t>a search is performed over a set of potential batch sizes to find one that works well, </a:t>
            </a:r>
            <a:r>
              <a:rPr lang="en-US" dirty="0" smtClean="0"/>
              <a:t>before doing a </a:t>
            </a:r>
            <a:r>
              <a:rPr lang="en-US" dirty="0"/>
              <a:t>lengthy optimization.</a:t>
            </a:r>
            <a:endParaRPr lang="en-CA" dirty="0"/>
          </a:p>
          <a:p>
            <a:r>
              <a:rPr lang="en-US" dirty="0"/>
              <a:t>The mix of class labels in the batches can influence the </a:t>
            </a:r>
            <a:r>
              <a:rPr lang="en-US" dirty="0" smtClean="0"/>
              <a:t>result </a:t>
            </a:r>
          </a:p>
          <a:p>
            <a:pPr lvl="1"/>
            <a:r>
              <a:rPr lang="en-US" dirty="0" smtClean="0"/>
              <a:t>For </a:t>
            </a:r>
            <a:r>
              <a:rPr lang="en-US" dirty="0"/>
              <a:t>unbalanced data there may be an advantage in pre-training the model using mini-batches in which the labels are balanced, </a:t>
            </a:r>
            <a:r>
              <a:rPr lang="en-US" dirty="0" smtClean="0"/>
              <a:t>then </a:t>
            </a:r>
            <a:r>
              <a:rPr lang="en-US" dirty="0"/>
              <a:t>fine-tuning the upper layer or layers using the unbalanced label statistics. </a:t>
            </a:r>
            <a:endParaRPr lang="en-US" dirty="0" smtClean="0"/>
          </a:p>
        </p:txBody>
      </p:sp>
    </p:spTree>
    <p:extLst>
      <p:ext uri="{BB962C8B-B14F-4D97-AF65-F5344CB8AC3E}">
        <p14:creationId xmlns:p14="http://schemas.microsoft.com/office/powerpoint/2010/main" val="40376470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Momentum</a:t>
            </a:r>
            <a:endParaRPr lang="en-CA" dirty="0"/>
          </a:p>
        </p:txBody>
      </p:sp>
      <p:sp>
        <p:nvSpPr>
          <p:cNvPr id="3" name="Content Placeholder 2"/>
          <p:cNvSpPr>
            <a:spLocks noGrp="1"/>
          </p:cNvSpPr>
          <p:nvPr>
            <p:ph idx="1"/>
          </p:nvPr>
        </p:nvSpPr>
        <p:spPr>
          <a:xfrm>
            <a:off x="457200" y="1253233"/>
            <a:ext cx="8229600" cy="5390180"/>
          </a:xfrm>
        </p:spPr>
        <p:txBody>
          <a:bodyPr>
            <a:normAutofit fontScale="85000" lnSpcReduction="20000"/>
          </a:bodyPr>
          <a:lstStyle/>
          <a:p>
            <a:r>
              <a:rPr lang="en-US" dirty="0"/>
              <a:t>As with regular gradient descent, </a:t>
            </a:r>
            <a:r>
              <a:rPr lang="en-US" dirty="0" smtClean="0"/>
              <a:t>‘momentum’ </a:t>
            </a:r>
            <a:r>
              <a:rPr lang="en-US" dirty="0"/>
              <a:t>can help the </a:t>
            </a:r>
            <a:r>
              <a:rPr lang="en-US" dirty="0" smtClean="0"/>
              <a:t>optimization </a:t>
            </a:r>
            <a:r>
              <a:rPr lang="en-US" dirty="0"/>
              <a:t>escape plateaus in the loss </a:t>
            </a:r>
            <a:endParaRPr lang="en-US" dirty="0" smtClean="0"/>
          </a:p>
          <a:p>
            <a:r>
              <a:rPr lang="en-US" dirty="0"/>
              <a:t>M</a:t>
            </a:r>
            <a:r>
              <a:rPr lang="en-US" dirty="0" smtClean="0"/>
              <a:t>omentum </a:t>
            </a:r>
            <a:r>
              <a:rPr lang="en-US" dirty="0"/>
              <a:t>is implemented by computing a moving </a:t>
            </a:r>
            <a:r>
              <a:rPr lang="en-US" dirty="0" smtClean="0"/>
              <a:t>average: </a:t>
            </a:r>
            <a:endParaRPr lang="en-US" dirty="0"/>
          </a:p>
          <a:p>
            <a:pPr lvl="1"/>
            <a:r>
              <a:rPr lang="en-US" dirty="0" smtClean="0"/>
              <a:t>where the first term is the </a:t>
            </a:r>
            <a:r>
              <a:rPr lang="en-US" dirty="0"/>
              <a:t>current gradient of the loss </a:t>
            </a:r>
            <a:r>
              <a:rPr lang="en-US" dirty="0" smtClean="0"/>
              <a:t>times a learning rate </a:t>
            </a:r>
          </a:p>
          <a:p>
            <a:pPr lvl="1"/>
            <a:r>
              <a:rPr lang="en-US" dirty="0" smtClean="0"/>
              <a:t>the second term is the previous update weighted by </a:t>
            </a:r>
          </a:p>
          <a:p>
            <a:r>
              <a:rPr lang="en-US" dirty="0" smtClean="0"/>
              <a:t>Since </a:t>
            </a:r>
            <a:r>
              <a:rPr lang="en-US" dirty="0"/>
              <a:t>the mini- batch approach operates on a small subset of the data, this averaging can allow information from other recently seen mini-batches to contribute to the current parameter </a:t>
            </a:r>
            <a:r>
              <a:rPr lang="en-US" dirty="0" smtClean="0"/>
              <a:t>update </a:t>
            </a:r>
          </a:p>
          <a:p>
            <a:r>
              <a:rPr lang="en-US" dirty="0" smtClean="0"/>
              <a:t>A </a:t>
            </a:r>
            <a:r>
              <a:rPr lang="en-US" dirty="0"/>
              <a:t>momentum value of 0.9 is often used as a starting point, but it is common to hand-tune it, the learning rate, and the schedule used to modify the learning rate during the training </a:t>
            </a:r>
            <a:r>
              <a:rPr lang="en-US" dirty="0" smtClean="0"/>
              <a:t>process </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4285865812"/>
              </p:ext>
            </p:extLst>
          </p:nvPr>
        </p:nvGraphicFramePr>
        <p:xfrm>
          <a:off x="2551542" y="2327141"/>
          <a:ext cx="2946400" cy="482600"/>
        </p:xfrm>
        <a:graphic>
          <a:graphicData uri="http://schemas.openxmlformats.org/presentationml/2006/ole">
            <mc:AlternateContent xmlns:mc="http://schemas.openxmlformats.org/markup-compatibility/2006">
              <mc:Choice xmlns:v="urn:schemas-microsoft-com:vml" Requires="v">
                <p:oleObj spid="_x0000_s1135" name="Equation" r:id="rId3" imgW="1473200" imgH="241300" progId="Equation.3">
                  <p:embed/>
                </p:oleObj>
              </mc:Choice>
              <mc:Fallback>
                <p:oleObj name="Equation" r:id="rId3" imgW="1473200" imgH="241300" progId="Equation.3">
                  <p:embed/>
                  <p:pic>
                    <p:nvPicPr>
                      <p:cNvPr id="0" name=""/>
                      <p:cNvPicPr/>
                      <p:nvPr/>
                    </p:nvPicPr>
                    <p:blipFill>
                      <a:blip r:embed="rId4"/>
                      <a:stretch>
                        <a:fillRect/>
                      </a:stretch>
                    </p:blipFill>
                    <p:spPr>
                      <a:xfrm>
                        <a:off x="2551542" y="2327141"/>
                        <a:ext cx="2946400" cy="4826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683824690"/>
              </p:ext>
            </p:extLst>
          </p:nvPr>
        </p:nvGraphicFramePr>
        <p:xfrm>
          <a:off x="7810510" y="3409882"/>
          <a:ext cx="1168400" cy="355600"/>
        </p:xfrm>
        <a:graphic>
          <a:graphicData uri="http://schemas.openxmlformats.org/presentationml/2006/ole">
            <mc:AlternateContent xmlns:mc="http://schemas.openxmlformats.org/markup-compatibility/2006">
              <mc:Choice xmlns:v="urn:schemas-microsoft-com:vml" Requires="v">
                <p:oleObj spid="_x0000_s1136" name="Equation" r:id="rId5" imgW="584200" imgH="177800" progId="Equation.3">
                  <p:embed/>
                </p:oleObj>
              </mc:Choice>
              <mc:Fallback>
                <p:oleObj name="Equation" r:id="rId5" imgW="584200" imgH="177800" progId="Equation.3">
                  <p:embed/>
                  <p:pic>
                    <p:nvPicPr>
                      <p:cNvPr id="0" name=""/>
                      <p:cNvPicPr/>
                      <p:nvPr/>
                    </p:nvPicPr>
                    <p:blipFill>
                      <a:blip r:embed="rId6"/>
                      <a:stretch>
                        <a:fillRect/>
                      </a:stretch>
                    </p:blipFill>
                    <p:spPr>
                      <a:xfrm>
                        <a:off x="7810510" y="3409882"/>
                        <a:ext cx="1168400" cy="355600"/>
                      </a:xfrm>
                      <a:prstGeom prst="rect">
                        <a:avLst/>
                      </a:prstGeom>
                    </p:spPr>
                  </p:pic>
                </p:oleObj>
              </mc:Fallback>
            </mc:AlternateContent>
          </a:graphicData>
        </a:graphic>
      </p:graphicFrame>
    </p:spTree>
    <p:extLst>
      <p:ext uri="{BB962C8B-B14F-4D97-AF65-F5344CB8AC3E}">
        <p14:creationId xmlns:p14="http://schemas.microsoft.com/office/powerpoint/2010/main" val="37954275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Learning rate schedules</a:t>
            </a:r>
            <a:endParaRPr lang="en-CA" dirty="0"/>
          </a:p>
        </p:txBody>
      </p:sp>
      <p:sp>
        <p:nvSpPr>
          <p:cNvPr id="3" name="Content Placeholder 2"/>
          <p:cNvSpPr>
            <a:spLocks noGrp="1"/>
          </p:cNvSpPr>
          <p:nvPr>
            <p:ph idx="1"/>
          </p:nvPr>
        </p:nvSpPr>
        <p:spPr>
          <a:xfrm>
            <a:off x="457200" y="1215849"/>
            <a:ext cx="8229600" cy="5427566"/>
          </a:xfrm>
        </p:spPr>
        <p:txBody>
          <a:bodyPr>
            <a:normAutofit fontScale="92500" lnSpcReduction="10000"/>
          </a:bodyPr>
          <a:lstStyle/>
          <a:p>
            <a:r>
              <a:rPr lang="en-US" dirty="0"/>
              <a:t>The learning rate </a:t>
            </a:r>
            <a:r>
              <a:rPr lang="en-US" dirty="0" smtClean="0"/>
              <a:t>is </a:t>
            </a:r>
            <a:r>
              <a:rPr lang="en-US" dirty="0"/>
              <a:t>a critical choice when using mini-batch based stochastic gradient descent. </a:t>
            </a:r>
            <a:endParaRPr lang="en-US" dirty="0" smtClean="0"/>
          </a:p>
          <a:p>
            <a:r>
              <a:rPr lang="en-US" dirty="0" smtClean="0"/>
              <a:t>Small </a:t>
            </a:r>
            <a:r>
              <a:rPr lang="en-US" dirty="0"/>
              <a:t>values such as 0.001 often work well, but it is common to perform a logarithmically spaced search, say in the interval [10</a:t>
            </a:r>
            <a:r>
              <a:rPr lang="en-US" baseline="30000" dirty="0"/>
              <a:t>-8</a:t>
            </a:r>
            <a:r>
              <a:rPr lang="en-US" dirty="0"/>
              <a:t>, 1], followed by a finer grid or binary search. </a:t>
            </a:r>
            <a:endParaRPr lang="en-US" dirty="0" smtClean="0"/>
          </a:p>
          <a:p>
            <a:r>
              <a:rPr lang="en-US" dirty="0"/>
              <a:t>The learning rate may be adapted over epochs </a:t>
            </a:r>
            <a:r>
              <a:rPr lang="en-US" i="1" dirty="0"/>
              <a:t>t</a:t>
            </a:r>
            <a:r>
              <a:rPr lang="en-US" dirty="0"/>
              <a:t> to give a learning rate </a:t>
            </a:r>
            <a:r>
              <a:rPr lang="en-US" dirty="0" smtClean="0"/>
              <a:t>schedule, ex.  </a:t>
            </a:r>
          </a:p>
          <a:p>
            <a:r>
              <a:rPr lang="en-US" dirty="0" smtClean="0"/>
              <a:t>A </a:t>
            </a:r>
            <a:r>
              <a:rPr lang="en-US" dirty="0"/>
              <a:t>fixed learning rate is often used in the first few epochs, followed by a decreasing </a:t>
            </a:r>
            <a:r>
              <a:rPr lang="en-US" dirty="0" smtClean="0"/>
              <a:t>schedule</a:t>
            </a:r>
          </a:p>
          <a:p>
            <a:r>
              <a:rPr lang="en-US" dirty="0" smtClean="0"/>
              <a:t>Many other options, ex. divide </a:t>
            </a:r>
            <a:r>
              <a:rPr lang="en-US" dirty="0"/>
              <a:t>the rate by 10 when the validation error rate ceases to improve</a:t>
            </a:r>
            <a:r>
              <a:rPr lang="en-CA" dirty="0"/>
              <a:t> </a:t>
            </a:r>
            <a:r>
              <a:rPr lang="en-US" dirty="0" smtClean="0"/>
              <a:t> </a:t>
            </a:r>
            <a:endParaRPr lang="en-CA" dirty="0"/>
          </a:p>
          <a:p>
            <a:endParaRPr lang="en-CA" dirty="0"/>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2563383226"/>
              </p:ext>
            </p:extLst>
          </p:nvPr>
        </p:nvGraphicFramePr>
        <p:xfrm>
          <a:off x="6544512" y="4313169"/>
          <a:ext cx="1879600" cy="482600"/>
        </p:xfrm>
        <a:graphic>
          <a:graphicData uri="http://schemas.openxmlformats.org/presentationml/2006/ole">
            <mc:AlternateContent xmlns:mc="http://schemas.openxmlformats.org/markup-compatibility/2006">
              <mc:Choice xmlns:v="urn:schemas-microsoft-com:vml" Requires="v">
                <p:oleObj spid="_x0000_s462904" name="Equation" r:id="rId3" imgW="939800" imgH="241300" progId="Equation.3">
                  <p:embed/>
                </p:oleObj>
              </mc:Choice>
              <mc:Fallback>
                <p:oleObj name="Equation" r:id="rId3" imgW="939800" imgH="241300" progId="Equation.3">
                  <p:embed/>
                  <p:pic>
                    <p:nvPicPr>
                      <p:cNvPr id="0" name=""/>
                      <p:cNvPicPr/>
                      <p:nvPr/>
                    </p:nvPicPr>
                    <p:blipFill>
                      <a:blip r:embed="rId4"/>
                      <a:stretch>
                        <a:fillRect/>
                      </a:stretch>
                    </p:blipFill>
                    <p:spPr>
                      <a:xfrm>
                        <a:off x="6544512" y="4313169"/>
                        <a:ext cx="1879600" cy="482600"/>
                      </a:xfrm>
                      <a:prstGeom prst="rect">
                        <a:avLst/>
                      </a:prstGeom>
                    </p:spPr>
                  </p:pic>
                </p:oleObj>
              </mc:Fallback>
            </mc:AlternateContent>
          </a:graphicData>
        </a:graphic>
      </p:graphicFrame>
    </p:spTree>
    <p:extLst>
      <p:ext uri="{BB962C8B-B14F-4D97-AF65-F5344CB8AC3E}">
        <p14:creationId xmlns:p14="http://schemas.microsoft.com/office/powerpoint/2010/main" val="377115454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Mini-batch SGD </a:t>
            </a:r>
            <a:r>
              <a:rPr lang="en-CA" dirty="0" err="1" smtClean="0"/>
              <a:t>pseudocode</a:t>
            </a:r>
            <a:endParaRPr lang="en-CA" dirty="0"/>
          </a:p>
        </p:txBody>
      </p:sp>
      <p:pic>
        <p:nvPicPr>
          <p:cNvPr id="4" name="Content Placeholder 3"/>
          <p:cNvPicPr>
            <a:picLocks noGrp="1" noChangeAspect="1"/>
          </p:cNvPicPr>
          <p:nvPr>
            <p:ph idx="1"/>
          </p:nvPr>
        </p:nvPicPr>
        <p:blipFill rotWithShape="1">
          <a:blip r:embed="rId2"/>
          <a:srcRect t="-1951" b="-5554"/>
          <a:stretch/>
        </p:blipFill>
        <p:spPr>
          <a:xfrm>
            <a:off x="1409455" y="1226374"/>
            <a:ext cx="6586748" cy="5562963"/>
          </a:xfrm>
        </p:spPr>
      </p:pic>
    </p:spTree>
    <p:extLst>
      <p:ext uri="{BB962C8B-B14F-4D97-AF65-F5344CB8AC3E}">
        <p14:creationId xmlns:p14="http://schemas.microsoft.com/office/powerpoint/2010/main" val="9979696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977"/>
            <a:ext cx="8229600" cy="1143000"/>
          </a:xfrm>
        </p:spPr>
        <p:txBody>
          <a:bodyPr/>
          <a:lstStyle/>
          <a:p>
            <a:r>
              <a:rPr lang="en-CA" dirty="0" smtClean="0"/>
              <a:t>Dropout</a:t>
            </a:r>
            <a:endParaRPr lang="en-CA" dirty="0"/>
          </a:p>
        </p:txBody>
      </p:sp>
      <p:sp>
        <p:nvSpPr>
          <p:cNvPr id="3" name="Content Placeholder 2"/>
          <p:cNvSpPr>
            <a:spLocks noGrp="1"/>
          </p:cNvSpPr>
          <p:nvPr>
            <p:ph idx="1"/>
          </p:nvPr>
        </p:nvSpPr>
        <p:spPr>
          <a:xfrm>
            <a:off x="457200" y="1228196"/>
            <a:ext cx="8229600" cy="5917664"/>
          </a:xfrm>
        </p:spPr>
        <p:txBody>
          <a:bodyPr>
            <a:normAutofit fontScale="70000" lnSpcReduction="20000"/>
          </a:bodyPr>
          <a:lstStyle/>
          <a:p>
            <a:r>
              <a:rPr lang="en-US" dirty="0"/>
              <a:t>A</a:t>
            </a:r>
            <a:r>
              <a:rPr lang="en-US" dirty="0" smtClean="0"/>
              <a:t> </a:t>
            </a:r>
            <a:r>
              <a:rPr lang="en-US" dirty="0"/>
              <a:t>form of regularization that randomly deletes units and their connections during </a:t>
            </a:r>
            <a:r>
              <a:rPr lang="en-US" dirty="0" smtClean="0"/>
              <a:t>training </a:t>
            </a:r>
          </a:p>
          <a:p>
            <a:r>
              <a:rPr lang="en-US" dirty="0" smtClean="0"/>
              <a:t>Intention: </a:t>
            </a:r>
            <a:r>
              <a:rPr lang="en-US" dirty="0"/>
              <a:t>reducing </a:t>
            </a:r>
            <a:r>
              <a:rPr lang="en-US" dirty="0" smtClean="0"/>
              <a:t>hidden unit </a:t>
            </a:r>
            <a:r>
              <a:rPr lang="en-US" dirty="0"/>
              <a:t>co-</a:t>
            </a:r>
            <a:r>
              <a:rPr lang="en-US" dirty="0" smtClean="0"/>
              <a:t>adaptation &amp; combat </a:t>
            </a:r>
            <a:r>
              <a:rPr lang="en-US" dirty="0"/>
              <a:t>over-fitting</a:t>
            </a:r>
            <a:r>
              <a:rPr lang="en-CA" dirty="0"/>
              <a:t> </a:t>
            </a:r>
            <a:endParaRPr lang="en-CA" dirty="0" smtClean="0"/>
          </a:p>
          <a:p>
            <a:r>
              <a:rPr lang="en-US" dirty="0"/>
              <a:t>H</a:t>
            </a:r>
            <a:r>
              <a:rPr lang="en-US" dirty="0" smtClean="0"/>
              <a:t>as </a:t>
            </a:r>
            <a:r>
              <a:rPr lang="en-US" dirty="0"/>
              <a:t>been argued </a:t>
            </a:r>
            <a:r>
              <a:rPr lang="en-US" dirty="0" smtClean="0"/>
              <a:t>it </a:t>
            </a:r>
            <a:r>
              <a:rPr lang="en-US" dirty="0"/>
              <a:t>corresponds to sampling from an exponential number of networks with shared parameters </a:t>
            </a:r>
            <a:r>
              <a:rPr lang="en-US" dirty="0" smtClean="0"/>
              <a:t>&amp; missing connections</a:t>
            </a:r>
          </a:p>
          <a:p>
            <a:r>
              <a:rPr lang="en-US" dirty="0" smtClean="0"/>
              <a:t>One averages </a:t>
            </a:r>
            <a:r>
              <a:rPr lang="en-US" dirty="0"/>
              <a:t>over </a:t>
            </a:r>
            <a:r>
              <a:rPr lang="en-US" dirty="0" smtClean="0"/>
              <a:t>models </a:t>
            </a:r>
            <a:r>
              <a:rPr lang="en-US" dirty="0"/>
              <a:t>at test time by using </a:t>
            </a:r>
            <a:r>
              <a:rPr lang="en-US" dirty="0" smtClean="0"/>
              <a:t>original </a:t>
            </a:r>
            <a:r>
              <a:rPr lang="en-US" dirty="0"/>
              <a:t>network without </a:t>
            </a:r>
            <a:r>
              <a:rPr lang="en-US" dirty="0" smtClean="0"/>
              <a:t>dropped</a:t>
            </a:r>
            <a:r>
              <a:rPr lang="en-US" dirty="0"/>
              <a:t>-out </a:t>
            </a:r>
            <a:r>
              <a:rPr lang="en-US" dirty="0" smtClean="0"/>
              <a:t>connections, </a:t>
            </a:r>
            <a:r>
              <a:rPr lang="en-US" dirty="0"/>
              <a:t>but with scaled-down </a:t>
            </a:r>
            <a:r>
              <a:rPr lang="en-US" dirty="0" smtClean="0"/>
              <a:t>weights </a:t>
            </a:r>
          </a:p>
          <a:p>
            <a:r>
              <a:rPr lang="en-US" dirty="0" smtClean="0"/>
              <a:t>If </a:t>
            </a:r>
            <a:r>
              <a:rPr lang="en-US" dirty="0"/>
              <a:t>a unit is retained with probability </a:t>
            </a:r>
            <a:r>
              <a:rPr lang="en-US" i="1" dirty="0"/>
              <a:t>p</a:t>
            </a:r>
            <a:r>
              <a:rPr lang="en-US" dirty="0"/>
              <a:t> during training, its outgoing weights are rescaled or multiplied by a factor of </a:t>
            </a:r>
            <a:r>
              <a:rPr lang="en-US" i="1" dirty="0"/>
              <a:t>p</a:t>
            </a:r>
            <a:r>
              <a:rPr lang="en-US" dirty="0"/>
              <a:t> at test </a:t>
            </a:r>
            <a:r>
              <a:rPr lang="en-US" dirty="0" smtClean="0"/>
              <a:t>time </a:t>
            </a:r>
          </a:p>
          <a:p>
            <a:r>
              <a:rPr lang="en-US" dirty="0" smtClean="0"/>
              <a:t>By performing </a:t>
            </a:r>
            <a:r>
              <a:rPr lang="en-US" dirty="0"/>
              <a:t>dropout a neural network with </a:t>
            </a:r>
            <a:r>
              <a:rPr lang="en-US" i="1" dirty="0"/>
              <a:t>n</a:t>
            </a:r>
            <a:r>
              <a:rPr lang="en-US" dirty="0"/>
              <a:t> units can be made to behave like an ensemble of 2</a:t>
            </a:r>
            <a:r>
              <a:rPr lang="en-US" i="1" baseline="30000" dirty="0"/>
              <a:t>n</a:t>
            </a:r>
            <a:r>
              <a:rPr lang="en-US" dirty="0"/>
              <a:t> smaller </a:t>
            </a:r>
            <a:r>
              <a:rPr lang="en-US" dirty="0" smtClean="0"/>
              <a:t>networks</a:t>
            </a:r>
          </a:p>
          <a:p>
            <a:r>
              <a:rPr lang="en-US" dirty="0"/>
              <a:t>One way to implement </a:t>
            </a:r>
            <a:r>
              <a:rPr lang="en-US" dirty="0" smtClean="0"/>
              <a:t>it </a:t>
            </a:r>
            <a:r>
              <a:rPr lang="en-US" dirty="0"/>
              <a:t>is with a binary mask vector </a:t>
            </a:r>
            <a:r>
              <a:rPr lang="en-US" b="1" dirty="0"/>
              <a:t>m</a:t>
            </a:r>
            <a:r>
              <a:rPr lang="en-US" baseline="30000" dirty="0"/>
              <a:t>(</a:t>
            </a:r>
            <a:r>
              <a:rPr lang="en-US" i="1" baseline="30000" dirty="0"/>
              <a:t>l</a:t>
            </a:r>
            <a:r>
              <a:rPr lang="en-US" baseline="30000" dirty="0"/>
              <a:t>)</a:t>
            </a:r>
            <a:r>
              <a:rPr lang="en-US" dirty="0"/>
              <a:t> for each hidden layer </a:t>
            </a:r>
            <a:r>
              <a:rPr lang="en-US" i="1" dirty="0"/>
              <a:t>l</a:t>
            </a:r>
            <a:r>
              <a:rPr lang="en-US" dirty="0"/>
              <a:t> in the network: the dropped out version of </a:t>
            </a:r>
            <a:r>
              <a:rPr lang="en-US" b="1" dirty="0"/>
              <a:t>h</a:t>
            </a:r>
            <a:r>
              <a:rPr lang="en-US" baseline="30000" dirty="0"/>
              <a:t>(</a:t>
            </a:r>
            <a:r>
              <a:rPr lang="en-US" i="1" baseline="30000" dirty="0"/>
              <a:t>l</a:t>
            </a:r>
            <a:r>
              <a:rPr lang="en-US" baseline="30000" dirty="0"/>
              <a:t>)</a:t>
            </a:r>
            <a:r>
              <a:rPr lang="en-US" dirty="0"/>
              <a:t> masks out units from the original version using element-wise multiplication, </a:t>
            </a:r>
            <a:r>
              <a:rPr lang="en-US" b="1" dirty="0" err="1"/>
              <a:t>h</a:t>
            </a:r>
            <a:r>
              <a:rPr lang="en-US" baseline="-25000" dirty="0" err="1"/>
              <a:t>d</a:t>
            </a:r>
            <a:r>
              <a:rPr lang="en-US" baseline="30000" dirty="0"/>
              <a:t>(</a:t>
            </a:r>
            <a:r>
              <a:rPr lang="en-US" i="1" baseline="30000" dirty="0"/>
              <a:t>l</a:t>
            </a:r>
            <a:r>
              <a:rPr lang="en-US" baseline="30000" dirty="0"/>
              <a:t>)</a:t>
            </a:r>
            <a:r>
              <a:rPr lang="en-US" dirty="0"/>
              <a:t>=</a:t>
            </a:r>
            <a:r>
              <a:rPr lang="en-US" b="1" dirty="0"/>
              <a:t> h</a:t>
            </a:r>
            <a:r>
              <a:rPr lang="en-US" baseline="30000" dirty="0"/>
              <a:t>(</a:t>
            </a:r>
            <a:r>
              <a:rPr lang="en-US" i="1" baseline="30000" dirty="0"/>
              <a:t>l</a:t>
            </a:r>
            <a:r>
              <a:rPr lang="en-US" baseline="30000" dirty="0"/>
              <a:t>)</a:t>
            </a:r>
            <a:r>
              <a:rPr lang="en-US" dirty="0">
                <a:sym typeface="MT Extra"/>
              </a:rPr>
              <a:t></a:t>
            </a:r>
            <a:r>
              <a:rPr lang="en-US" b="1" dirty="0"/>
              <a:t>m</a:t>
            </a:r>
            <a:r>
              <a:rPr lang="en-US" baseline="30000" dirty="0"/>
              <a:t>(</a:t>
            </a:r>
            <a:r>
              <a:rPr lang="en-US" i="1" baseline="30000" dirty="0"/>
              <a:t>l</a:t>
            </a:r>
            <a:r>
              <a:rPr lang="en-US" baseline="30000" dirty="0" smtClean="0"/>
              <a:t>)</a:t>
            </a:r>
            <a:r>
              <a:rPr lang="en-US" dirty="0" smtClean="0"/>
              <a:t> </a:t>
            </a:r>
          </a:p>
          <a:p>
            <a:r>
              <a:rPr lang="en-US" dirty="0" smtClean="0"/>
              <a:t>If </a:t>
            </a:r>
            <a:r>
              <a:rPr lang="en-US" dirty="0"/>
              <a:t>the activation functions lead to diagonal gradient matrices, the </a:t>
            </a:r>
            <a:r>
              <a:rPr lang="en-US" dirty="0" err="1"/>
              <a:t>backpropagation</a:t>
            </a:r>
            <a:r>
              <a:rPr lang="en-US" dirty="0"/>
              <a:t> update is </a:t>
            </a:r>
            <a:r>
              <a:rPr lang="en-US" b="1" dirty="0" err="1"/>
              <a:t>Δ</a:t>
            </a:r>
            <a:r>
              <a:rPr lang="en-US" baseline="30000" dirty="0"/>
              <a:t>(</a:t>
            </a:r>
            <a:r>
              <a:rPr lang="en-US" i="1" baseline="30000" dirty="0" smtClean="0"/>
              <a:t>l</a:t>
            </a:r>
            <a:r>
              <a:rPr lang="en-US" baseline="30000" dirty="0" smtClean="0"/>
              <a:t>)=</a:t>
            </a:r>
            <a:r>
              <a:rPr lang="en-US" b="1" dirty="0" smtClean="0"/>
              <a:t>d</a:t>
            </a:r>
            <a:r>
              <a:rPr lang="en-US" baseline="30000" dirty="0" smtClean="0"/>
              <a:t>(</a:t>
            </a:r>
            <a:r>
              <a:rPr lang="en-US" i="1" baseline="30000" dirty="0"/>
              <a:t>l</a:t>
            </a:r>
            <a:r>
              <a:rPr lang="en-US" baseline="30000" dirty="0"/>
              <a:t>)</a:t>
            </a:r>
            <a:r>
              <a:rPr lang="en-US" dirty="0" smtClean="0">
                <a:sym typeface="MT Extra"/>
              </a:rPr>
              <a:t></a:t>
            </a:r>
            <a:r>
              <a:rPr lang="en-US" b="1" dirty="0"/>
              <a:t>m</a:t>
            </a:r>
            <a:r>
              <a:rPr lang="en-US" baseline="30000" dirty="0"/>
              <a:t>(</a:t>
            </a:r>
            <a:r>
              <a:rPr lang="en-US" i="1" baseline="30000" dirty="0"/>
              <a:t>l</a:t>
            </a:r>
            <a:r>
              <a:rPr lang="en-US" baseline="30000" dirty="0"/>
              <a:t>)</a:t>
            </a:r>
            <a:r>
              <a:rPr lang="en-US" dirty="0" smtClean="0">
                <a:sym typeface="MT Extra"/>
              </a:rPr>
              <a:t> (</a:t>
            </a:r>
            <a:r>
              <a:rPr lang="en-US" b="1" dirty="0" smtClean="0">
                <a:sym typeface="MT Extra"/>
              </a:rPr>
              <a:t>W</a:t>
            </a:r>
            <a:r>
              <a:rPr lang="en-US" baseline="30000" dirty="0"/>
              <a:t>(</a:t>
            </a:r>
            <a:r>
              <a:rPr lang="en-US" i="1" baseline="30000" dirty="0" smtClean="0"/>
              <a:t>l+1</a:t>
            </a:r>
            <a:r>
              <a:rPr lang="en-US" baseline="30000" dirty="0" smtClean="0"/>
              <a:t>)</a:t>
            </a:r>
            <a:r>
              <a:rPr lang="en-US" b="1" dirty="0" err="1" smtClean="0"/>
              <a:t>Δ</a:t>
            </a:r>
            <a:r>
              <a:rPr lang="en-US" baseline="30000" dirty="0"/>
              <a:t>(</a:t>
            </a:r>
            <a:r>
              <a:rPr lang="en-US" i="1" baseline="30000" dirty="0"/>
              <a:t>l+1</a:t>
            </a:r>
            <a:r>
              <a:rPr lang="en-US" baseline="30000" dirty="0" smtClean="0"/>
              <a:t>)</a:t>
            </a:r>
            <a:r>
              <a:rPr lang="en-US" dirty="0" smtClean="0"/>
              <a:t>).</a:t>
            </a:r>
            <a:endParaRPr lang="en-CA" dirty="0"/>
          </a:p>
        </p:txBody>
      </p:sp>
    </p:spTree>
    <p:extLst>
      <p:ext uri="{BB962C8B-B14F-4D97-AF65-F5344CB8AC3E}">
        <p14:creationId xmlns:p14="http://schemas.microsoft.com/office/powerpoint/2010/main" val="2092415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GPUs, graphs and tensors</a:t>
            </a:r>
            <a:endParaRPr lang="en-CA" dirty="0"/>
          </a:p>
        </p:txBody>
      </p:sp>
      <p:sp>
        <p:nvSpPr>
          <p:cNvPr id="3" name="Content Placeholder 2"/>
          <p:cNvSpPr>
            <a:spLocks noGrp="1"/>
          </p:cNvSpPr>
          <p:nvPr>
            <p:ph idx="1"/>
          </p:nvPr>
        </p:nvSpPr>
        <p:spPr>
          <a:xfrm>
            <a:off x="457200" y="1339157"/>
            <a:ext cx="8229600" cy="5518843"/>
          </a:xfrm>
        </p:spPr>
        <p:txBody>
          <a:bodyPr>
            <a:normAutofit fontScale="70000" lnSpcReduction="20000"/>
          </a:bodyPr>
          <a:lstStyle/>
          <a:p>
            <a:r>
              <a:rPr lang="en-US" dirty="0"/>
              <a:t>The easy availability of high-speed computation in the form of graphics processing units has been critical to the success of deep learning </a:t>
            </a:r>
            <a:r>
              <a:rPr lang="en-US" dirty="0" smtClean="0"/>
              <a:t>techniques</a:t>
            </a:r>
          </a:p>
          <a:p>
            <a:r>
              <a:rPr lang="en-US" dirty="0" smtClean="0"/>
              <a:t>When </a:t>
            </a:r>
            <a:r>
              <a:rPr lang="en-US" dirty="0"/>
              <a:t>formulated in matrix-vector form, computation can be accelerated using optimized graphics libraries and </a:t>
            </a:r>
            <a:r>
              <a:rPr lang="en-US" dirty="0" smtClean="0"/>
              <a:t>hardware</a:t>
            </a:r>
          </a:p>
          <a:p>
            <a:r>
              <a:rPr lang="en-US" dirty="0" smtClean="0"/>
              <a:t>This is why we will study </a:t>
            </a:r>
            <a:r>
              <a:rPr lang="en-US" dirty="0" err="1" smtClean="0"/>
              <a:t>backpropagation</a:t>
            </a:r>
            <a:r>
              <a:rPr lang="en-US" dirty="0" smtClean="0"/>
              <a:t> </a:t>
            </a:r>
            <a:r>
              <a:rPr lang="en-US" dirty="0"/>
              <a:t>in matrix-vector </a:t>
            </a:r>
            <a:r>
              <a:rPr lang="en-US" dirty="0" smtClean="0"/>
              <a:t>form</a:t>
            </a:r>
          </a:p>
          <a:p>
            <a:pPr lvl="1"/>
            <a:r>
              <a:rPr lang="en-US" dirty="0" smtClean="0"/>
              <a:t>Readers </a:t>
            </a:r>
            <a:r>
              <a:rPr lang="en-US" dirty="0"/>
              <a:t>unfamiliar with manipulating functions that have matrix arguments, and their </a:t>
            </a:r>
            <a:r>
              <a:rPr lang="en-US" dirty="0" smtClean="0"/>
              <a:t>derivatives are advised to consult </a:t>
            </a:r>
            <a:r>
              <a:rPr lang="en-US" dirty="0"/>
              <a:t>Appendix A.1 </a:t>
            </a:r>
            <a:r>
              <a:rPr lang="en-US" dirty="0" smtClean="0"/>
              <a:t>for a summary of </a:t>
            </a:r>
            <a:r>
              <a:rPr lang="en-US" dirty="0"/>
              <a:t>some useful </a:t>
            </a:r>
            <a:r>
              <a:rPr lang="en-US" dirty="0" smtClean="0"/>
              <a:t>background</a:t>
            </a:r>
          </a:p>
          <a:p>
            <a:r>
              <a:rPr lang="en-US" dirty="0" smtClean="0"/>
              <a:t>As </a:t>
            </a:r>
            <a:r>
              <a:rPr lang="en-US" dirty="0"/>
              <a:t>network models become more complex, some quantities can only be represented using multidimensional arrays of </a:t>
            </a:r>
            <a:r>
              <a:rPr lang="en-US" dirty="0" smtClean="0"/>
              <a:t>numbers</a:t>
            </a:r>
          </a:p>
          <a:p>
            <a:pPr lvl="1"/>
            <a:r>
              <a:rPr lang="en-US" dirty="0" smtClean="0"/>
              <a:t> Such arrays are sometimes </a:t>
            </a:r>
            <a:r>
              <a:rPr lang="en-US" dirty="0"/>
              <a:t>referred to as tensors, a generalization of matrices that permit an arbitrary number of </a:t>
            </a:r>
            <a:r>
              <a:rPr lang="en-US" dirty="0" smtClean="0"/>
              <a:t>indices</a:t>
            </a:r>
          </a:p>
          <a:p>
            <a:r>
              <a:rPr lang="en-US" dirty="0" smtClean="0"/>
              <a:t>Software </a:t>
            </a:r>
            <a:r>
              <a:rPr lang="en-US" dirty="0"/>
              <a:t>for deep learning supporting </a:t>
            </a:r>
            <a:r>
              <a:rPr lang="en-US" i="1" dirty="0" smtClean="0"/>
              <a:t>computation graphs </a:t>
            </a:r>
            <a:r>
              <a:rPr lang="en-US" dirty="0" smtClean="0"/>
              <a:t>and </a:t>
            </a:r>
            <a:r>
              <a:rPr lang="en-US" i="1" dirty="0" smtClean="0"/>
              <a:t>tensors</a:t>
            </a:r>
            <a:r>
              <a:rPr lang="en-US" dirty="0" smtClean="0"/>
              <a:t> </a:t>
            </a:r>
            <a:r>
              <a:rPr lang="en-US" dirty="0"/>
              <a:t>is therefore invaluable for accelerating the creation of complex network structures and making it easier to learn </a:t>
            </a:r>
            <a:r>
              <a:rPr lang="en-US" dirty="0" smtClean="0"/>
              <a:t>them </a:t>
            </a:r>
          </a:p>
        </p:txBody>
      </p:sp>
    </p:spTree>
    <p:extLst>
      <p:ext uri="{BB962C8B-B14F-4D97-AF65-F5344CB8AC3E}">
        <p14:creationId xmlns:p14="http://schemas.microsoft.com/office/powerpoint/2010/main" val="13751927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020"/>
            <a:ext cx="8229600" cy="1143000"/>
          </a:xfrm>
        </p:spPr>
        <p:txBody>
          <a:bodyPr/>
          <a:lstStyle/>
          <a:p>
            <a:r>
              <a:rPr lang="en-CA" dirty="0" smtClean="0"/>
              <a:t>Batch normalization</a:t>
            </a:r>
            <a:endParaRPr lang="en-CA" dirty="0"/>
          </a:p>
        </p:txBody>
      </p:sp>
      <p:sp>
        <p:nvSpPr>
          <p:cNvPr id="3" name="Content Placeholder 2"/>
          <p:cNvSpPr>
            <a:spLocks noGrp="1"/>
          </p:cNvSpPr>
          <p:nvPr>
            <p:ph idx="1"/>
          </p:nvPr>
        </p:nvSpPr>
        <p:spPr>
          <a:xfrm>
            <a:off x="457200" y="1141576"/>
            <a:ext cx="8229600" cy="5669315"/>
          </a:xfrm>
        </p:spPr>
        <p:txBody>
          <a:bodyPr>
            <a:normAutofit fontScale="77500" lnSpcReduction="20000"/>
          </a:bodyPr>
          <a:lstStyle/>
          <a:p>
            <a:r>
              <a:rPr lang="en-US" dirty="0"/>
              <a:t>A</a:t>
            </a:r>
            <a:r>
              <a:rPr lang="en-US" dirty="0" smtClean="0"/>
              <a:t> </a:t>
            </a:r>
            <a:r>
              <a:rPr lang="en-US" dirty="0"/>
              <a:t>way of accelerating training </a:t>
            </a:r>
            <a:r>
              <a:rPr lang="en-US" dirty="0" smtClean="0"/>
              <a:t>for which </a:t>
            </a:r>
            <a:r>
              <a:rPr lang="en-US" dirty="0"/>
              <a:t>many studies have found </a:t>
            </a:r>
            <a:r>
              <a:rPr lang="en-US" dirty="0" smtClean="0"/>
              <a:t>to </a:t>
            </a:r>
            <a:r>
              <a:rPr lang="en-US" dirty="0"/>
              <a:t>be important </a:t>
            </a:r>
            <a:r>
              <a:rPr lang="en-US" dirty="0" smtClean="0"/>
              <a:t>to </a:t>
            </a:r>
            <a:r>
              <a:rPr lang="en-US" dirty="0"/>
              <a:t>obtain state-of-the-art </a:t>
            </a:r>
            <a:r>
              <a:rPr lang="en-US" dirty="0" smtClean="0"/>
              <a:t>results</a:t>
            </a:r>
          </a:p>
          <a:p>
            <a:r>
              <a:rPr lang="en-US" dirty="0" smtClean="0"/>
              <a:t>Each </a:t>
            </a:r>
            <a:r>
              <a:rPr lang="en-US" dirty="0"/>
              <a:t>element of a layer </a:t>
            </a:r>
            <a:r>
              <a:rPr lang="en-US" dirty="0" smtClean="0"/>
              <a:t>is </a:t>
            </a:r>
            <a:r>
              <a:rPr lang="en-US" dirty="0"/>
              <a:t>normalized to zero mean and unit </a:t>
            </a:r>
            <a:r>
              <a:rPr lang="en-US" dirty="0" smtClean="0"/>
              <a:t>variance </a:t>
            </a:r>
            <a:r>
              <a:rPr lang="en-US" dirty="0"/>
              <a:t>based on its statistics within a mini-</a:t>
            </a:r>
            <a:r>
              <a:rPr lang="en-US" dirty="0" smtClean="0"/>
              <a:t>batch</a:t>
            </a:r>
          </a:p>
          <a:p>
            <a:pPr lvl="1"/>
            <a:r>
              <a:rPr lang="en-US" dirty="0" smtClean="0"/>
              <a:t>This </a:t>
            </a:r>
            <a:r>
              <a:rPr lang="en-US" dirty="0"/>
              <a:t>can change the network’s representational </a:t>
            </a:r>
            <a:r>
              <a:rPr lang="en-US" dirty="0" smtClean="0"/>
              <a:t>power </a:t>
            </a:r>
          </a:p>
          <a:p>
            <a:r>
              <a:rPr lang="en-US" dirty="0"/>
              <a:t>E</a:t>
            </a:r>
            <a:r>
              <a:rPr lang="en-US" dirty="0" smtClean="0"/>
              <a:t>ach </a:t>
            </a:r>
            <a:r>
              <a:rPr lang="en-US" dirty="0"/>
              <a:t>activation </a:t>
            </a:r>
            <a:r>
              <a:rPr lang="en-US" dirty="0" smtClean="0"/>
              <a:t>has learned </a:t>
            </a:r>
            <a:r>
              <a:rPr lang="en-US" dirty="0"/>
              <a:t>scaling and shifting </a:t>
            </a:r>
            <a:r>
              <a:rPr lang="en-US" dirty="0" smtClean="0"/>
              <a:t>parameter </a:t>
            </a:r>
          </a:p>
          <a:p>
            <a:r>
              <a:rPr lang="en-US" dirty="0" smtClean="0"/>
              <a:t>Mini</a:t>
            </a:r>
            <a:r>
              <a:rPr lang="en-US" dirty="0"/>
              <a:t>-batch based </a:t>
            </a:r>
            <a:r>
              <a:rPr lang="en-US" dirty="0" smtClean="0"/>
              <a:t>SGD is </a:t>
            </a:r>
            <a:r>
              <a:rPr lang="en-US" dirty="0"/>
              <a:t>modified by calculating the </a:t>
            </a:r>
            <a:r>
              <a:rPr lang="en-US" dirty="0" smtClean="0"/>
              <a:t>mean </a:t>
            </a:r>
            <a:r>
              <a:rPr lang="en-US" dirty="0" err="1" smtClean="0"/>
              <a:t>μ</a:t>
            </a:r>
            <a:r>
              <a:rPr lang="en-US" baseline="-25000" dirty="0" err="1" smtClean="0"/>
              <a:t>j</a:t>
            </a:r>
            <a:r>
              <a:rPr lang="en-US" dirty="0" smtClean="0"/>
              <a:t>  </a:t>
            </a:r>
            <a:r>
              <a:rPr lang="en-US" dirty="0"/>
              <a:t>and variance </a:t>
            </a:r>
            <a:r>
              <a:rPr lang="en-US" dirty="0" smtClean="0"/>
              <a:t>σ</a:t>
            </a:r>
            <a:r>
              <a:rPr lang="en-US" baseline="-25000" dirty="0" smtClean="0"/>
              <a:t>j</a:t>
            </a:r>
            <a:r>
              <a:rPr lang="en-US" baseline="30000" dirty="0" smtClean="0"/>
              <a:t>2</a:t>
            </a:r>
            <a:r>
              <a:rPr lang="en-US" dirty="0" smtClean="0"/>
              <a:t> </a:t>
            </a:r>
            <a:r>
              <a:rPr lang="en-US" dirty="0"/>
              <a:t>over the batch for each hidden unit </a:t>
            </a:r>
            <a:r>
              <a:rPr lang="en-US" i="1" dirty="0" err="1"/>
              <a:t>h</a:t>
            </a:r>
            <a:r>
              <a:rPr lang="en-US" i="1" baseline="-25000" dirty="0" err="1"/>
              <a:t>j</a:t>
            </a:r>
            <a:r>
              <a:rPr lang="en-US" dirty="0"/>
              <a:t> in each </a:t>
            </a:r>
            <a:r>
              <a:rPr lang="en-US" dirty="0" smtClean="0"/>
              <a:t>layer, </a:t>
            </a:r>
            <a:r>
              <a:rPr lang="en-US" dirty="0"/>
              <a:t>then </a:t>
            </a:r>
            <a:r>
              <a:rPr lang="en-US" dirty="0" smtClean="0"/>
              <a:t>normalize </a:t>
            </a:r>
            <a:r>
              <a:rPr lang="en-US" dirty="0"/>
              <a:t>the units, </a:t>
            </a:r>
            <a:r>
              <a:rPr lang="en-US" dirty="0" smtClean="0"/>
              <a:t>scale </a:t>
            </a:r>
            <a:r>
              <a:rPr lang="en-US" dirty="0"/>
              <a:t>them using the learned scaling </a:t>
            </a:r>
            <a:r>
              <a:rPr lang="en-US" dirty="0" smtClean="0"/>
              <a:t>parameter </a:t>
            </a:r>
            <a:r>
              <a:rPr lang="en-US" dirty="0" err="1" smtClean="0"/>
              <a:t>γ</a:t>
            </a:r>
            <a:r>
              <a:rPr lang="en-US" baseline="-25000" dirty="0" err="1" smtClean="0"/>
              <a:t>j</a:t>
            </a:r>
            <a:r>
              <a:rPr lang="en-US" dirty="0" smtClean="0"/>
              <a:t> and shift </a:t>
            </a:r>
            <a:r>
              <a:rPr lang="en-US" dirty="0"/>
              <a:t>them by the learned shifting </a:t>
            </a:r>
            <a:r>
              <a:rPr lang="en-US" dirty="0" smtClean="0"/>
              <a:t>parameter β</a:t>
            </a:r>
            <a:r>
              <a:rPr lang="en-US" baseline="-25000" dirty="0" smtClean="0"/>
              <a:t>j</a:t>
            </a:r>
            <a:r>
              <a:rPr lang="en-US" dirty="0"/>
              <a:t> </a:t>
            </a:r>
            <a:r>
              <a:rPr lang="en-US" dirty="0" smtClean="0"/>
              <a:t>such that</a:t>
            </a:r>
          </a:p>
          <a:p>
            <a:endParaRPr lang="en-US" dirty="0"/>
          </a:p>
          <a:p>
            <a:endParaRPr lang="en-US" dirty="0" smtClean="0"/>
          </a:p>
          <a:p>
            <a:endParaRPr lang="en-US" dirty="0"/>
          </a:p>
          <a:p>
            <a:r>
              <a:rPr lang="en-US" dirty="0"/>
              <a:t>T</a:t>
            </a:r>
            <a:r>
              <a:rPr lang="en-US" dirty="0" smtClean="0"/>
              <a:t>o </a:t>
            </a:r>
            <a:r>
              <a:rPr lang="en-US" dirty="0"/>
              <a:t>update the </a:t>
            </a:r>
            <a:r>
              <a:rPr lang="en-US" dirty="0" err="1" smtClean="0"/>
              <a:t>γ</a:t>
            </a:r>
            <a:r>
              <a:rPr lang="en-US" baseline="-25000" dirty="0" err="1" smtClean="0"/>
              <a:t>j</a:t>
            </a:r>
            <a:r>
              <a:rPr lang="en-US" baseline="-25000" dirty="0" smtClean="0"/>
              <a:t> </a:t>
            </a:r>
            <a:r>
              <a:rPr lang="en-US" dirty="0" smtClean="0"/>
              <a:t>and </a:t>
            </a:r>
            <a:r>
              <a:rPr lang="en-US" dirty="0"/>
              <a:t>β</a:t>
            </a:r>
            <a:r>
              <a:rPr lang="en-US" baseline="-25000" dirty="0"/>
              <a:t>j</a:t>
            </a:r>
            <a:r>
              <a:rPr lang="en-US" dirty="0" smtClean="0"/>
              <a:t> one </a:t>
            </a:r>
            <a:r>
              <a:rPr lang="en-US" dirty="0"/>
              <a:t>needs to </a:t>
            </a:r>
            <a:r>
              <a:rPr lang="en-US" dirty="0" err="1"/>
              <a:t>backpropagate</a:t>
            </a:r>
            <a:r>
              <a:rPr lang="en-US" dirty="0"/>
              <a:t> the gradient of the loss through these additional parameters</a:t>
            </a:r>
            <a:r>
              <a:rPr lang="en-CA" dirty="0"/>
              <a:t> </a:t>
            </a:r>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1428151704"/>
              </p:ext>
            </p:extLst>
          </p:nvPr>
        </p:nvGraphicFramePr>
        <p:xfrm>
          <a:off x="3130121" y="4891680"/>
          <a:ext cx="2641600" cy="1016000"/>
        </p:xfrm>
        <a:graphic>
          <a:graphicData uri="http://schemas.openxmlformats.org/presentationml/2006/ole">
            <mc:AlternateContent xmlns:mc="http://schemas.openxmlformats.org/markup-compatibility/2006">
              <mc:Choice xmlns:v="urn:schemas-microsoft-com:vml" Requires="v">
                <p:oleObj spid="_x0000_s463929" name="Equation" r:id="rId3" imgW="1320800" imgH="508000" progId="Equation.3">
                  <p:embed/>
                </p:oleObj>
              </mc:Choice>
              <mc:Fallback>
                <p:oleObj name="Equation" r:id="rId3" imgW="1320800" imgH="508000" progId="Equation.3">
                  <p:embed/>
                  <p:pic>
                    <p:nvPicPr>
                      <p:cNvPr id="0" name=""/>
                      <p:cNvPicPr/>
                      <p:nvPr/>
                    </p:nvPicPr>
                    <p:blipFill>
                      <a:blip r:embed="rId4"/>
                      <a:stretch>
                        <a:fillRect/>
                      </a:stretch>
                    </p:blipFill>
                    <p:spPr>
                      <a:xfrm>
                        <a:off x="3130121" y="4891680"/>
                        <a:ext cx="2641600" cy="1016000"/>
                      </a:xfrm>
                      <a:prstGeom prst="rect">
                        <a:avLst/>
                      </a:prstGeom>
                    </p:spPr>
                  </p:pic>
                </p:oleObj>
              </mc:Fallback>
            </mc:AlternateContent>
          </a:graphicData>
        </a:graphic>
      </p:graphicFrame>
    </p:spTree>
    <p:extLst>
      <p:ext uri="{BB962C8B-B14F-4D97-AF65-F5344CB8AC3E}">
        <p14:creationId xmlns:p14="http://schemas.microsoft.com/office/powerpoint/2010/main" val="33031334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Parameter initialization</a:t>
            </a:r>
            <a:endParaRPr lang="en-CA" dirty="0"/>
          </a:p>
        </p:txBody>
      </p:sp>
      <p:sp>
        <p:nvSpPr>
          <p:cNvPr id="3" name="Content Placeholder 2"/>
          <p:cNvSpPr>
            <a:spLocks noGrp="1"/>
          </p:cNvSpPr>
          <p:nvPr>
            <p:ph idx="1"/>
          </p:nvPr>
        </p:nvSpPr>
        <p:spPr>
          <a:xfrm>
            <a:off x="457200" y="1367761"/>
            <a:ext cx="8229600" cy="5387307"/>
          </a:xfrm>
        </p:spPr>
        <p:txBody>
          <a:bodyPr>
            <a:normAutofit fontScale="77500" lnSpcReduction="20000"/>
          </a:bodyPr>
          <a:lstStyle/>
          <a:p>
            <a:r>
              <a:rPr lang="en-CA" dirty="0"/>
              <a:t>C</a:t>
            </a:r>
            <a:r>
              <a:rPr lang="en-CA" dirty="0" smtClean="0"/>
              <a:t>an </a:t>
            </a:r>
            <a:r>
              <a:rPr lang="en-CA" dirty="0"/>
              <a:t>be deceptively </a:t>
            </a:r>
            <a:r>
              <a:rPr lang="en-CA" dirty="0" smtClean="0"/>
              <a:t>important!</a:t>
            </a:r>
          </a:p>
          <a:p>
            <a:r>
              <a:rPr lang="en-CA" dirty="0" smtClean="0"/>
              <a:t>Bias </a:t>
            </a:r>
            <a:r>
              <a:rPr lang="en-CA" dirty="0"/>
              <a:t>terms are often initialized to </a:t>
            </a:r>
            <a:r>
              <a:rPr lang="en-CA" dirty="0" smtClean="0"/>
              <a:t>0 with no issues</a:t>
            </a:r>
          </a:p>
          <a:p>
            <a:r>
              <a:rPr lang="en-CA" dirty="0"/>
              <a:t>W</a:t>
            </a:r>
            <a:r>
              <a:rPr lang="en-CA" dirty="0" smtClean="0"/>
              <a:t>eight </a:t>
            </a:r>
            <a:r>
              <a:rPr lang="en-CA" dirty="0"/>
              <a:t>matrices </a:t>
            </a:r>
            <a:r>
              <a:rPr lang="en-CA" dirty="0" smtClean="0"/>
              <a:t>more problematic, ex.</a:t>
            </a:r>
          </a:p>
          <a:p>
            <a:pPr lvl="1"/>
            <a:r>
              <a:rPr lang="en-CA" dirty="0" smtClean="0"/>
              <a:t>If initialized </a:t>
            </a:r>
            <a:r>
              <a:rPr lang="en-CA" dirty="0"/>
              <a:t>to all 0s, </a:t>
            </a:r>
            <a:r>
              <a:rPr lang="en-CA" dirty="0" smtClean="0"/>
              <a:t>can </a:t>
            </a:r>
            <a:r>
              <a:rPr lang="en-CA" dirty="0"/>
              <a:t>be shown that the </a:t>
            </a:r>
            <a:r>
              <a:rPr lang="en-CA" dirty="0" err="1"/>
              <a:t>tanh</a:t>
            </a:r>
            <a:r>
              <a:rPr lang="en-CA" dirty="0"/>
              <a:t> activation function will yield zero </a:t>
            </a:r>
            <a:r>
              <a:rPr lang="en-CA" dirty="0" smtClean="0"/>
              <a:t>gradients </a:t>
            </a:r>
          </a:p>
          <a:p>
            <a:pPr lvl="1"/>
            <a:r>
              <a:rPr lang="en-CA" dirty="0" smtClean="0"/>
              <a:t>If </a:t>
            </a:r>
            <a:r>
              <a:rPr lang="en-CA" dirty="0"/>
              <a:t>the weights are all the same, </a:t>
            </a:r>
            <a:r>
              <a:rPr lang="en-CA" dirty="0" smtClean="0"/>
              <a:t>hidden </a:t>
            </a:r>
            <a:r>
              <a:rPr lang="en-CA" dirty="0"/>
              <a:t>units will </a:t>
            </a:r>
            <a:r>
              <a:rPr lang="en-CA" dirty="0" smtClean="0"/>
              <a:t>produce </a:t>
            </a:r>
            <a:r>
              <a:rPr lang="en-CA" dirty="0"/>
              <a:t>same gradients and behave the same as each </a:t>
            </a:r>
            <a:r>
              <a:rPr lang="en-CA" dirty="0" smtClean="0"/>
              <a:t>other (wasting </a:t>
            </a:r>
            <a:r>
              <a:rPr lang="en-CA" dirty="0" err="1" smtClean="0"/>
              <a:t>params</a:t>
            </a:r>
            <a:r>
              <a:rPr lang="en-CA" dirty="0" smtClean="0"/>
              <a:t>)</a:t>
            </a:r>
          </a:p>
          <a:p>
            <a:r>
              <a:rPr lang="en-CA" dirty="0"/>
              <a:t>One </a:t>
            </a:r>
            <a:r>
              <a:rPr lang="en-CA" dirty="0" smtClean="0"/>
              <a:t>solution: initialize </a:t>
            </a:r>
            <a:r>
              <a:rPr lang="en-CA" dirty="0"/>
              <a:t>all elements of </a:t>
            </a:r>
            <a:r>
              <a:rPr lang="en-CA" dirty="0" smtClean="0"/>
              <a:t>weight </a:t>
            </a:r>
            <a:r>
              <a:rPr lang="en-CA" dirty="0"/>
              <a:t>matrix </a:t>
            </a:r>
            <a:r>
              <a:rPr lang="en-CA" dirty="0" smtClean="0"/>
              <a:t>from </a:t>
            </a:r>
            <a:r>
              <a:rPr lang="en-CA" dirty="0"/>
              <a:t>uniform distribution </a:t>
            </a:r>
            <a:r>
              <a:rPr lang="en-CA" dirty="0" smtClean="0"/>
              <a:t>over </a:t>
            </a:r>
            <a:r>
              <a:rPr lang="en-CA" dirty="0"/>
              <a:t>interval [–b, b</a:t>
            </a:r>
            <a:r>
              <a:rPr lang="en-CA" dirty="0" smtClean="0"/>
              <a:t>]</a:t>
            </a:r>
          </a:p>
          <a:p>
            <a:r>
              <a:rPr lang="en-CA" dirty="0" smtClean="0"/>
              <a:t>Different </a:t>
            </a:r>
            <a:r>
              <a:rPr lang="en-CA" dirty="0"/>
              <a:t>methods have been proposed for selecting the value of b, often motivated by the idea that units with more inputs should have smaller </a:t>
            </a:r>
            <a:r>
              <a:rPr lang="en-CA" dirty="0" smtClean="0"/>
              <a:t>weights</a:t>
            </a:r>
            <a:endParaRPr lang="en-CA" dirty="0"/>
          </a:p>
          <a:p>
            <a:r>
              <a:rPr lang="en-CA" dirty="0" smtClean="0"/>
              <a:t>Weight </a:t>
            </a:r>
            <a:r>
              <a:rPr lang="en-CA" dirty="0"/>
              <a:t>matrices of rectified linear units have been successfully initialized using a zero-mean isotropic Gaussian distribution with standard deviation of </a:t>
            </a:r>
            <a:r>
              <a:rPr lang="en-CA" dirty="0" smtClean="0"/>
              <a:t>0.01</a:t>
            </a:r>
            <a:endParaRPr lang="en-CA" dirty="0"/>
          </a:p>
        </p:txBody>
      </p:sp>
    </p:spTree>
    <p:extLst>
      <p:ext uri="{BB962C8B-B14F-4D97-AF65-F5344CB8AC3E}">
        <p14:creationId xmlns:p14="http://schemas.microsoft.com/office/powerpoint/2010/main" val="7095960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Unsupervised pre-training</a:t>
            </a:r>
            <a:endParaRPr lang="en-CA" dirty="0"/>
          </a:p>
        </p:txBody>
      </p:sp>
      <p:sp>
        <p:nvSpPr>
          <p:cNvPr id="3" name="Content Placeholder 2"/>
          <p:cNvSpPr>
            <a:spLocks noGrp="1"/>
          </p:cNvSpPr>
          <p:nvPr>
            <p:ph idx="1"/>
          </p:nvPr>
        </p:nvSpPr>
        <p:spPr>
          <a:xfrm>
            <a:off x="457200" y="1350931"/>
            <a:ext cx="8229600" cy="5292483"/>
          </a:xfrm>
        </p:spPr>
        <p:txBody>
          <a:bodyPr>
            <a:normAutofit fontScale="92500" lnSpcReduction="20000"/>
          </a:bodyPr>
          <a:lstStyle/>
          <a:p>
            <a:r>
              <a:rPr lang="en-US" dirty="0" smtClean="0"/>
              <a:t>Idea: </a:t>
            </a:r>
            <a:r>
              <a:rPr lang="en-US" dirty="0"/>
              <a:t>model the distribution of unlabeled data using a method that allows the parameters of the learned model </a:t>
            </a:r>
            <a:r>
              <a:rPr lang="en-US" dirty="0" smtClean="0"/>
              <a:t>to inform or be somehow </a:t>
            </a:r>
            <a:r>
              <a:rPr lang="en-US" dirty="0"/>
              <a:t>transferred to the </a:t>
            </a:r>
            <a:r>
              <a:rPr lang="en-US" dirty="0" smtClean="0"/>
              <a:t>network</a:t>
            </a:r>
            <a:endParaRPr lang="en-US" dirty="0"/>
          </a:p>
          <a:p>
            <a:r>
              <a:rPr lang="en-US" dirty="0"/>
              <a:t>C</a:t>
            </a:r>
            <a:r>
              <a:rPr lang="en-US" dirty="0" smtClean="0"/>
              <a:t>an </a:t>
            </a:r>
            <a:r>
              <a:rPr lang="en-US" dirty="0"/>
              <a:t>be an effective way to both initialize and regularize a </a:t>
            </a:r>
            <a:r>
              <a:rPr lang="en-US" dirty="0" err="1"/>
              <a:t>feedforward</a:t>
            </a:r>
            <a:r>
              <a:rPr lang="en-US" dirty="0"/>
              <a:t> network</a:t>
            </a:r>
            <a:r>
              <a:rPr lang="en-CA" dirty="0"/>
              <a:t> </a:t>
            </a:r>
            <a:endParaRPr lang="en-CA" dirty="0" smtClean="0"/>
          </a:p>
          <a:p>
            <a:r>
              <a:rPr lang="en-CA" dirty="0" smtClean="0"/>
              <a:t>P</a:t>
            </a:r>
            <a:r>
              <a:rPr lang="en-US" dirty="0" err="1" smtClean="0"/>
              <a:t>articularly</a:t>
            </a:r>
            <a:r>
              <a:rPr lang="en-US" dirty="0" smtClean="0"/>
              <a:t> useful when </a:t>
            </a:r>
            <a:r>
              <a:rPr lang="en-US" dirty="0"/>
              <a:t>the volume of labeled data is small relative to the model’s capacity</a:t>
            </a:r>
            <a:r>
              <a:rPr lang="en-US" dirty="0" smtClean="0"/>
              <a:t>.</a:t>
            </a:r>
          </a:p>
          <a:p>
            <a:r>
              <a:rPr lang="en-US" dirty="0"/>
              <a:t>T</a:t>
            </a:r>
            <a:r>
              <a:rPr lang="en-US" dirty="0" smtClean="0"/>
              <a:t>he </a:t>
            </a:r>
            <a:r>
              <a:rPr lang="en-US" dirty="0"/>
              <a:t>use of activation functions such as rectified linear units </a:t>
            </a:r>
            <a:r>
              <a:rPr lang="en-US" dirty="0" smtClean="0"/>
              <a:t>(which </a:t>
            </a:r>
            <a:r>
              <a:rPr lang="en-US" dirty="0"/>
              <a:t>improve gradient flow in deep </a:t>
            </a:r>
            <a:r>
              <a:rPr lang="en-US" dirty="0" smtClean="0"/>
              <a:t>networks), </a:t>
            </a:r>
            <a:r>
              <a:rPr lang="en-US" dirty="0"/>
              <a:t>along with good parameter initialization techniques, </a:t>
            </a:r>
            <a:r>
              <a:rPr lang="en-US" dirty="0" smtClean="0"/>
              <a:t>can mitigate </a:t>
            </a:r>
            <a:r>
              <a:rPr lang="en-US" dirty="0"/>
              <a:t>the need for sophisticated pre-training methods</a:t>
            </a:r>
            <a:r>
              <a:rPr lang="en-CA" dirty="0"/>
              <a:t> </a:t>
            </a:r>
          </a:p>
        </p:txBody>
      </p:sp>
    </p:spTree>
    <p:extLst>
      <p:ext uri="{BB962C8B-B14F-4D97-AF65-F5344CB8AC3E}">
        <p14:creationId xmlns:p14="http://schemas.microsoft.com/office/powerpoint/2010/main" val="40210777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Data augmentation</a:t>
            </a:r>
            <a:endParaRPr lang="en-CA" dirty="0"/>
          </a:p>
        </p:txBody>
      </p:sp>
      <p:sp>
        <p:nvSpPr>
          <p:cNvPr id="3" name="Content Placeholder 2"/>
          <p:cNvSpPr>
            <a:spLocks noGrp="1"/>
          </p:cNvSpPr>
          <p:nvPr>
            <p:ph idx="1"/>
          </p:nvPr>
        </p:nvSpPr>
        <p:spPr>
          <a:xfrm>
            <a:off x="334919" y="1339848"/>
            <a:ext cx="8596267" cy="5345436"/>
          </a:xfrm>
        </p:spPr>
        <p:txBody>
          <a:bodyPr>
            <a:noAutofit/>
          </a:bodyPr>
          <a:lstStyle/>
          <a:p>
            <a:r>
              <a:rPr lang="en-US" sz="2600" dirty="0"/>
              <a:t>C</a:t>
            </a:r>
            <a:r>
              <a:rPr lang="en-US" sz="2600" dirty="0" smtClean="0"/>
              <a:t>an </a:t>
            </a:r>
            <a:r>
              <a:rPr lang="en-US" sz="2600" dirty="0"/>
              <a:t>be critical for best </a:t>
            </a:r>
            <a:r>
              <a:rPr lang="en-US" sz="2600" dirty="0" smtClean="0"/>
              <a:t>results</a:t>
            </a:r>
          </a:p>
          <a:p>
            <a:r>
              <a:rPr lang="en-US" sz="2600" dirty="0" smtClean="0"/>
              <a:t>As seen in MNIST table, augmenting </a:t>
            </a:r>
            <a:r>
              <a:rPr lang="en-US" sz="2600" dirty="0"/>
              <a:t>even a large dataset with transformed </a:t>
            </a:r>
            <a:r>
              <a:rPr lang="en-US" sz="2600" dirty="0" smtClean="0"/>
              <a:t>data </a:t>
            </a:r>
            <a:r>
              <a:rPr lang="en-US" sz="2600" dirty="0"/>
              <a:t>can increase performance </a:t>
            </a:r>
            <a:endParaRPr lang="en-US" sz="2600" dirty="0" smtClean="0"/>
          </a:p>
          <a:p>
            <a:r>
              <a:rPr lang="en-US" sz="2600" dirty="0" smtClean="0"/>
              <a:t>A </a:t>
            </a:r>
            <a:r>
              <a:rPr lang="en-US" sz="2600" dirty="0"/>
              <a:t>simple transformation </a:t>
            </a:r>
            <a:r>
              <a:rPr lang="en-US" sz="2600" dirty="0" smtClean="0"/>
              <a:t>is </a:t>
            </a:r>
            <a:r>
              <a:rPr lang="en-US" sz="2600" dirty="0"/>
              <a:t>simply to jiggle the </a:t>
            </a:r>
            <a:r>
              <a:rPr lang="en-US" sz="2600" dirty="0" smtClean="0"/>
              <a:t>image </a:t>
            </a:r>
          </a:p>
          <a:p>
            <a:r>
              <a:rPr lang="en-US" sz="2600" dirty="0" smtClean="0"/>
              <a:t>If </a:t>
            </a:r>
            <a:r>
              <a:rPr lang="en-US" sz="2600" dirty="0"/>
              <a:t>the object to be classified can be cropped out of a larger image, random bounding boxes can be placed around it, adding small translations in the vertical and horizontal </a:t>
            </a:r>
            <a:r>
              <a:rPr lang="en-US" sz="2600" dirty="0" smtClean="0"/>
              <a:t>directions </a:t>
            </a:r>
            <a:endParaRPr lang="en-US" sz="2600" dirty="0"/>
          </a:p>
          <a:p>
            <a:r>
              <a:rPr lang="en-US" sz="2600" dirty="0" smtClean="0"/>
              <a:t>Can also use rotations, </a:t>
            </a:r>
            <a:r>
              <a:rPr lang="en-US" sz="2600" dirty="0"/>
              <a:t>scale </a:t>
            </a:r>
            <a:r>
              <a:rPr lang="en-US" sz="2600" dirty="0" smtClean="0"/>
              <a:t>changes, </a:t>
            </a:r>
            <a:r>
              <a:rPr lang="en-US" sz="2600" dirty="0"/>
              <a:t>and shearing </a:t>
            </a:r>
          </a:p>
          <a:p>
            <a:r>
              <a:rPr lang="en-US" sz="2600" dirty="0"/>
              <a:t>T</a:t>
            </a:r>
            <a:r>
              <a:rPr lang="en-US" sz="2600" dirty="0" smtClean="0"/>
              <a:t>here </a:t>
            </a:r>
            <a:r>
              <a:rPr lang="en-US" sz="2600" dirty="0"/>
              <a:t>is a hierarchy of rigid transformations that increase in complexity as parameters are </a:t>
            </a:r>
            <a:r>
              <a:rPr lang="en-US" sz="2600" dirty="0" smtClean="0"/>
              <a:t>added</a:t>
            </a:r>
            <a:r>
              <a:rPr lang="en-US" sz="2600" dirty="0"/>
              <a:t> </a:t>
            </a:r>
            <a:r>
              <a:rPr lang="en-US" sz="2600" dirty="0" smtClean="0"/>
              <a:t>which can be used</a:t>
            </a:r>
          </a:p>
        </p:txBody>
      </p:sp>
    </p:spTree>
    <p:extLst>
      <p:ext uri="{BB962C8B-B14F-4D97-AF65-F5344CB8AC3E}">
        <p14:creationId xmlns:p14="http://schemas.microsoft.com/office/powerpoint/2010/main" val="39645283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p:txBody>
          <a:bodyPr>
            <a:normAutofit fontScale="92500" lnSpcReduction="20000"/>
          </a:bodyPr>
          <a:lstStyle/>
          <a:p>
            <a:r>
              <a:rPr lang="en-US" dirty="0" err="1"/>
              <a:t>Bergstra</a:t>
            </a:r>
            <a:r>
              <a:rPr lang="en-US" dirty="0"/>
              <a:t> and </a:t>
            </a:r>
            <a:r>
              <a:rPr lang="en-US" dirty="0" err="1"/>
              <a:t>Bengio</a:t>
            </a:r>
            <a:r>
              <a:rPr lang="en-US" dirty="0"/>
              <a:t> (2012) give empirical and theoretical justification for the use of random search for </a:t>
            </a:r>
            <a:r>
              <a:rPr lang="en-US" dirty="0" err="1"/>
              <a:t>hyperparameter</a:t>
            </a:r>
            <a:r>
              <a:rPr lang="en-US" dirty="0"/>
              <a:t> settings. </a:t>
            </a:r>
          </a:p>
          <a:p>
            <a:r>
              <a:rPr lang="en-US" dirty="0" err="1"/>
              <a:t>Snoek</a:t>
            </a:r>
            <a:r>
              <a:rPr lang="en-US" dirty="0"/>
              <a:t> et al. (2012) propose the use of Bayesian learning methods to infer the next </a:t>
            </a:r>
            <a:r>
              <a:rPr lang="en-US" dirty="0" err="1"/>
              <a:t>hyperparameter</a:t>
            </a:r>
            <a:r>
              <a:rPr lang="en-US" dirty="0"/>
              <a:t> setting to explore, and their Spearmint software package performs Bayesian optimizations of both deep network </a:t>
            </a:r>
            <a:r>
              <a:rPr lang="en-US" dirty="0" err="1"/>
              <a:t>hyperparameters</a:t>
            </a:r>
            <a:r>
              <a:rPr lang="en-US" dirty="0"/>
              <a:t> and general machine learning algorithm </a:t>
            </a:r>
            <a:r>
              <a:rPr lang="en-US" dirty="0" err="1"/>
              <a:t>hyperparameters</a:t>
            </a:r>
            <a:r>
              <a:rPr lang="en-US" dirty="0"/>
              <a:t>. </a:t>
            </a:r>
            <a:endParaRPr lang="en-US" dirty="0" smtClean="0"/>
          </a:p>
          <a:p>
            <a:r>
              <a:rPr lang="en-US" dirty="0"/>
              <a:t>Stochastic gradient descent methods go back at least as far as Robbins and </a:t>
            </a:r>
            <a:r>
              <a:rPr lang="en-US" dirty="0" err="1"/>
              <a:t>Monro</a:t>
            </a:r>
            <a:r>
              <a:rPr lang="en-US" dirty="0"/>
              <a:t> (1951). </a:t>
            </a:r>
          </a:p>
          <a:p>
            <a:endParaRPr lang="en-CA" dirty="0"/>
          </a:p>
          <a:p>
            <a:endParaRPr lang="en-CA" dirty="0" smtClean="0"/>
          </a:p>
        </p:txBody>
      </p:sp>
    </p:spTree>
    <p:extLst>
      <p:ext uri="{BB962C8B-B14F-4D97-AF65-F5344CB8AC3E}">
        <p14:creationId xmlns:p14="http://schemas.microsoft.com/office/powerpoint/2010/main" val="33164012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p:txBody>
          <a:bodyPr>
            <a:normAutofit fontScale="85000" lnSpcReduction="10000"/>
          </a:bodyPr>
          <a:lstStyle/>
          <a:p>
            <a:r>
              <a:rPr lang="en-US" dirty="0" err="1" smtClean="0"/>
              <a:t>Bottou</a:t>
            </a:r>
            <a:r>
              <a:rPr lang="en-US" dirty="0" smtClean="0"/>
              <a:t> </a:t>
            </a:r>
            <a:r>
              <a:rPr lang="en-US" dirty="0"/>
              <a:t>(2012) is an excellent source of tips and tricks for learning with stochastic gradient descent, while </a:t>
            </a:r>
            <a:r>
              <a:rPr lang="en-US" dirty="0" err="1"/>
              <a:t>Bengio</a:t>
            </a:r>
            <a:r>
              <a:rPr lang="en-US" dirty="0"/>
              <a:t> (2012) gives further practical recommendations for training deep networks. </a:t>
            </a:r>
            <a:endParaRPr lang="en-US" dirty="0" smtClean="0"/>
          </a:p>
          <a:p>
            <a:r>
              <a:rPr lang="en-CA" dirty="0" err="1" smtClean="0"/>
              <a:t>Glorot</a:t>
            </a:r>
            <a:r>
              <a:rPr lang="en-CA" dirty="0" smtClean="0"/>
              <a:t> </a:t>
            </a:r>
            <a:r>
              <a:rPr lang="en-CA" dirty="0"/>
              <a:t>and </a:t>
            </a:r>
            <a:r>
              <a:rPr lang="en-CA" dirty="0" err="1"/>
              <a:t>Bengio</a:t>
            </a:r>
            <a:r>
              <a:rPr lang="en-CA" dirty="0"/>
              <a:t> (2010) cover various weight matrix initialization heuristics, and how the concepts of fan-in and fan-out can be used to justify them for networks with different kinds of activation functions. </a:t>
            </a:r>
            <a:endParaRPr lang="en-CA" dirty="0" smtClean="0"/>
          </a:p>
          <a:p>
            <a:r>
              <a:rPr lang="en-CA" dirty="0" smtClean="0"/>
              <a:t>The </a:t>
            </a:r>
            <a:r>
              <a:rPr lang="en-CA" dirty="0"/>
              <a:t>origins of dropout and more details about it can be found in </a:t>
            </a:r>
            <a:r>
              <a:rPr lang="en-CA" dirty="0" err="1"/>
              <a:t>Srivastava</a:t>
            </a:r>
            <a:r>
              <a:rPr lang="en-CA" dirty="0"/>
              <a:t> et al. (2014). </a:t>
            </a:r>
            <a:endParaRPr lang="en-CA" dirty="0" smtClean="0"/>
          </a:p>
          <a:p>
            <a:r>
              <a:rPr lang="en-CA" dirty="0" err="1" smtClean="0"/>
              <a:t>Ioffe</a:t>
            </a:r>
            <a:r>
              <a:rPr lang="en-CA" dirty="0" smtClean="0"/>
              <a:t> </a:t>
            </a:r>
            <a:r>
              <a:rPr lang="en-CA" dirty="0"/>
              <a:t>and </a:t>
            </a:r>
            <a:r>
              <a:rPr lang="en-CA" dirty="0" err="1"/>
              <a:t>Szegedy</a:t>
            </a:r>
            <a:r>
              <a:rPr lang="en-CA" dirty="0"/>
              <a:t> (2015) proposed batch normalization and give more details on its implementation. </a:t>
            </a:r>
            <a:endParaRPr lang="en-CA" dirty="0" smtClean="0"/>
          </a:p>
        </p:txBody>
      </p:sp>
    </p:spTree>
    <p:extLst>
      <p:ext uri="{BB962C8B-B14F-4D97-AF65-F5344CB8AC3E}">
        <p14:creationId xmlns:p14="http://schemas.microsoft.com/office/powerpoint/2010/main" val="24965438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smtClean="0"/>
              <a:t>Convolutional neural networks</a:t>
            </a:r>
            <a:endParaRPr lang="en-CA" dirty="0"/>
          </a:p>
        </p:txBody>
      </p:sp>
      <p:sp>
        <p:nvSpPr>
          <p:cNvPr id="3" name="Subtitle 2"/>
          <p:cNvSpPr>
            <a:spLocks noGrp="1"/>
          </p:cNvSpPr>
          <p:nvPr>
            <p:ph type="subTitle" idx="1"/>
          </p:nvPr>
        </p:nvSpPr>
        <p:spPr/>
        <p:txBody>
          <a:bodyPr/>
          <a:lstStyle/>
          <a:p>
            <a:endParaRPr lang="en-CA" dirty="0"/>
          </a:p>
        </p:txBody>
      </p:sp>
    </p:spTree>
    <p:extLst>
      <p:ext uri="{BB962C8B-B14F-4D97-AF65-F5344CB8AC3E}">
        <p14:creationId xmlns:p14="http://schemas.microsoft.com/office/powerpoint/2010/main" val="4079302875"/>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Convolutional neural </a:t>
            </a:r>
            <a:r>
              <a:rPr lang="en-CA" dirty="0" smtClean="0"/>
              <a:t>networks (CNNs)</a:t>
            </a:r>
            <a:endParaRPr lang="en-CA" dirty="0"/>
          </a:p>
        </p:txBody>
      </p:sp>
      <p:sp>
        <p:nvSpPr>
          <p:cNvPr id="3" name="Content Placeholder 2"/>
          <p:cNvSpPr>
            <a:spLocks noGrp="1"/>
          </p:cNvSpPr>
          <p:nvPr>
            <p:ph idx="1"/>
          </p:nvPr>
        </p:nvSpPr>
        <p:spPr>
          <a:xfrm>
            <a:off x="457200" y="1350931"/>
            <a:ext cx="8229600" cy="5362267"/>
          </a:xfrm>
        </p:spPr>
        <p:txBody>
          <a:bodyPr>
            <a:normAutofit fontScale="77500" lnSpcReduction="20000"/>
          </a:bodyPr>
          <a:lstStyle/>
          <a:p>
            <a:r>
              <a:rPr lang="en-US" dirty="0" smtClean="0"/>
              <a:t>Are a </a:t>
            </a:r>
            <a:r>
              <a:rPr lang="en-US" dirty="0"/>
              <a:t>special kind of </a:t>
            </a:r>
            <a:r>
              <a:rPr lang="en-US" dirty="0" err="1"/>
              <a:t>feedforward</a:t>
            </a:r>
            <a:r>
              <a:rPr lang="en-US" dirty="0"/>
              <a:t> network that has proven </a:t>
            </a:r>
            <a:r>
              <a:rPr lang="en-US" i="1" dirty="0"/>
              <a:t>extremely</a:t>
            </a:r>
            <a:r>
              <a:rPr lang="en-US" dirty="0"/>
              <a:t> successful for image analysis</a:t>
            </a:r>
            <a:r>
              <a:rPr lang="en-CA" dirty="0"/>
              <a:t> </a:t>
            </a:r>
            <a:endParaRPr lang="en-CA" dirty="0" smtClean="0"/>
          </a:p>
          <a:p>
            <a:r>
              <a:rPr lang="en-US" dirty="0" smtClean="0"/>
              <a:t>Imagine filtering an image to detect edges, one could think of edges as a useful </a:t>
            </a:r>
            <a:r>
              <a:rPr lang="en-US" dirty="0"/>
              <a:t>set of spatially organized </a:t>
            </a:r>
            <a:r>
              <a:rPr lang="en-US" dirty="0" smtClean="0"/>
              <a:t>‘features’ </a:t>
            </a:r>
          </a:p>
          <a:p>
            <a:r>
              <a:rPr lang="en-US" dirty="0" smtClean="0"/>
              <a:t>Imagine </a:t>
            </a:r>
            <a:r>
              <a:rPr lang="en-US" dirty="0"/>
              <a:t>now if one could learn many such filters </a:t>
            </a:r>
            <a:r>
              <a:rPr lang="en-US" dirty="0" smtClean="0"/>
              <a:t>jointly along </a:t>
            </a:r>
            <a:r>
              <a:rPr lang="en-US" dirty="0"/>
              <a:t>with </a:t>
            </a:r>
            <a:r>
              <a:rPr lang="en-US" dirty="0" smtClean="0"/>
              <a:t>other </a:t>
            </a:r>
            <a:r>
              <a:rPr lang="en-US" dirty="0"/>
              <a:t>parameters </a:t>
            </a:r>
            <a:r>
              <a:rPr lang="en-US" dirty="0" smtClean="0"/>
              <a:t>of a </a:t>
            </a:r>
            <a:r>
              <a:rPr lang="en-US" dirty="0"/>
              <a:t>neural </a:t>
            </a:r>
            <a:r>
              <a:rPr lang="en-US" dirty="0" smtClean="0"/>
              <a:t>network on top </a:t>
            </a:r>
          </a:p>
          <a:p>
            <a:r>
              <a:rPr lang="en-US" dirty="0" smtClean="0"/>
              <a:t>Each </a:t>
            </a:r>
            <a:r>
              <a:rPr lang="en-US" dirty="0"/>
              <a:t>filter can be implemented by multiplying a relatively small spatial zone of the image by a set of weights and feeding the result to an activation function </a:t>
            </a:r>
            <a:r>
              <a:rPr lang="en-US" dirty="0" smtClean="0"/>
              <a:t>– just like </a:t>
            </a:r>
            <a:r>
              <a:rPr lang="en-US" dirty="0"/>
              <a:t>those discussed above for vanilla </a:t>
            </a:r>
            <a:r>
              <a:rPr lang="en-US" dirty="0" err="1"/>
              <a:t>feedforward</a:t>
            </a:r>
            <a:r>
              <a:rPr lang="en-US" dirty="0"/>
              <a:t> </a:t>
            </a:r>
            <a:r>
              <a:rPr lang="en-US" dirty="0" smtClean="0"/>
              <a:t>networks </a:t>
            </a:r>
          </a:p>
          <a:p>
            <a:r>
              <a:rPr lang="en-US" dirty="0" smtClean="0"/>
              <a:t>Because </a:t>
            </a:r>
            <a:r>
              <a:rPr lang="en-US" dirty="0"/>
              <a:t>this filtering operation is simply repeated around the image using the same weights, it can be implemented using </a:t>
            </a:r>
            <a:r>
              <a:rPr lang="en-US" dirty="0" smtClean="0"/>
              <a:t>convolution operations</a:t>
            </a:r>
          </a:p>
          <a:p>
            <a:r>
              <a:rPr lang="en-US" dirty="0" smtClean="0"/>
              <a:t>The </a:t>
            </a:r>
            <a:r>
              <a:rPr lang="en-US" dirty="0"/>
              <a:t>result is a </a:t>
            </a:r>
            <a:r>
              <a:rPr lang="en-US" dirty="0" smtClean="0"/>
              <a:t>CNN for </a:t>
            </a:r>
            <a:r>
              <a:rPr lang="en-US" dirty="0"/>
              <a:t>which it is possible to learn both the filters and the classifier using </a:t>
            </a:r>
            <a:r>
              <a:rPr lang="en-US" dirty="0" smtClean="0"/>
              <a:t>SGD and </a:t>
            </a:r>
            <a:r>
              <a:rPr lang="en-US" dirty="0"/>
              <a:t>the </a:t>
            </a:r>
            <a:r>
              <a:rPr lang="en-US" dirty="0" err="1"/>
              <a:t>backpropagation</a:t>
            </a:r>
            <a:r>
              <a:rPr lang="en-US" dirty="0"/>
              <a:t> </a:t>
            </a:r>
            <a:r>
              <a:rPr lang="en-US" dirty="0" smtClean="0"/>
              <a:t>algorithm </a:t>
            </a:r>
            <a:endParaRPr lang="en-CA" dirty="0"/>
          </a:p>
        </p:txBody>
      </p:sp>
    </p:spTree>
    <p:extLst>
      <p:ext uri="{BB962C8B-B14F-4D97-AF65-F5344CB8AC3E}">
        <p14:creationId xmlns:p14="http://schemas.microsoft.com/office/powerpoint/2010/main" val="296638540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Deep CNNs</a:t>
            </a:r>
            <a:endParaRPr lang="en-CA" dirty="0"/>
          </a:p>
        </p:txBody>
      </p:sp>
      <p:sp>
        <p:nvSpPr>
          <p:cNvPr id="3" name="Content Placeholder 2"/>
          <p:cNvSpPr>
            <a:spLocks noGrp="1"/>
          </p:cNvSpPr>
          <p:nvPr>
            <p:ph idx="1"/>
          </p:nvPr>
        </p:nvSpPr>
        <p:spPr>
          <a:xfrm>
            <a:off x="457200" y="1281147"/>
            <a:ext cx="8432122" cy="5507068"/>
          </a:xfrm>
        </p:spPr>
        <p:txBody>
          <a:bodyPr>
            <a:normAutofit fontScale="85000" lnSpcReduction="20000"/>
          </a:bodyPr>
          <a:lstStyle/>
          <a:p>
            <a:r>
              <a:rPr lang="en-US" dirty="0"/>
              <a:t>In a convolutional neural network, once an image has been filtered by several learnable filters, each filter bank’s output is often aggregated across a small spatial region, using the average or maximum </a:t>
            </a:r>
            <a:r>
              <a:rPr lang="en-US" dirty="0" smtClean="0"/>
              <a:t>value.</a:t>
            </a:r>
          </a:p>
          <a:p>
            <a:r>
              <a:rPr lang="en-US" dirty="0" smtClean="0"/>
              <a:t>Aggregation </a:t>
            </a:r>
            <a:r>
              <a:rPr lang="en-US" dirty="0"/>
              <a:t>can be performed within non-overlapping regions, or using subsampling, yielding a lower-resolution layer of spatially organized features—a process that is sometimes referred to as “</a:t>
            </a:r>
            <a:r>
              <a:rPr lang="en-US" dirty="0" smtClean="0"/>
              <a:t>decimation”</a:t>
            </a:r>
          </a:p>
          <a:p>
            <a:r>
              <a:rPr lang="en-US" dirty="0" smtClean="0"/>
              <a:t>This </a:t>
            </a:r>
            <a:r>
              <a:rPr lang="en-US" dirty="0"/>
              <a:t>gives the model a degree of invariance to small differences as to exactly where a feature has been detected. </a:t>
            </a:r>
            <a:endParaRPr lang="en-US" dirty="0" smtClean="0"/>
          </a:p>
          <a:p>
            <a:r>
              <a:rPr lang="en-US" dirty="0"/>
              <a:t>I</a:t>
            </a:r>
            <a:r>
              <a:rPr lang="en-US" dirty="0" smtClean="0"/>
              <a:t>f </a:t>
            </a:r>
            <a:r>
              <a:rPr lang="en-US" dirty="0"/>
              <a:t>aggregation uses the max operation, a feature is activated if it is detected anywhere in the pooling </a:t>
            </a:r>
            <a:r>
              <a:rPr lang="en-US" dirty="0" smtClean="0"/>
              <a:t>zone </a:t>
            </a:r>
          </a:p>
          <a:p>
            <a:r>
              <a:rPr lang="en-US" dirty="0"/>
              <a:t>The result can </a:t>
            </a:r>
            <a:r>
              <a:rPr lang="en-US" dirty="0" smtClean="0"/>
              <a:t>be </a:t>
            </a:r>
            <a:r>
              <a:rPr lang="en-US" dirty="0"/>
              <a:t>filtered and aggregated </a:t>
            </a:r>
            <a:r>
              <a:rPr lang="en-US" dirty="0" smtClean="0"/>
              <a:t>again </a:t>
            </a:r>
            <a:endParaRPr lang="en-US" dirty="0"/>
          </a:p>
          <a:p>
            <a:endParaRPr lang="en-CA" dirty="0"/>
          </a:p>
          <a:p>
            <a:endParaRPr lang="en-CA" dirty="0"/>
          </a:p>
        </p:txBody>
      </p:sp>
    </p:spTree>
    <p:extLst>
      <p:ext uri="{BB962C8B-B14F-4D97-AF65-F5344CB8AC3E}">
        <p14:creationId xmlns:p14="http://schemas.microsoft.com/office/powerpoint/2010/main" val="276475223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2" name="Group 61"/>
          <p:cNvGrpSpPr/>
          <p:nvPr/>
        </p:nvGrpSpPr>
        <p:grpSpPr>
          <a:xfrm>
            <a:off x="4141864" y="4933082"/>
            <a:ext cx="917275" cy="1060038"/>
            <a:chOff x="2452846" y="2121982"/>
            <a:chExt cx="1834550" cy="2323767"/>
          </a:xfrm>
        </p:grpSpPr>
        <p:sp>
          <p:nvSpPr>
            <p:cNvPr id="17" name="Rectangle 16"/>
            <p:cNvSpPr/>
            <p:nvPr/>
          </p:nvSpPr>
          <p:spPr>
            <a:xfrm>
              <a:off x="2890396" y="2121982"/>
              <a:ext cx="1397000" cy="1841500"/>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2452846" y="2604249"/>
              <a:ext cx="1397000" cy="1841500"/>
            </a:xfrm>
            <a:prstGeom prst="rect">
              <a:avLst/>
            </a:prstGeom>
            <a:solidFill>
              <a:schemeClr val="tx1">
                <a:lumMod val="75000"/>
                <a:lumOff val="2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63" name="Picture 62" descr="dy_owl.bmp"/>
          <p:cNvPicPr>
            <a:picLocks noChangeAspect="1"/>
          </p:cNvPicPr>
          <p:nvPr/>
        </p:nvPicPr>
        <p:blipFill>
          <a:blip r:embed="rId3"/>
          <a:stretch>
            <a:fillRect/>
          </a:stretch>
        </p:blipFill>
        <p:spPr>
          <a:xfrm>
            <a:off x="3800570" y="5463820"/>
            <a:ext cx="702397" cy="864277"/>
          </a:xfrm>
          <a:prstGeom prst="rect">
            <a:avLst/>
          </a:prstGeom>
        </p:spPr>
      </p:pic>
      <p:sp>
        <p:nvSpPr>
          <p:cNvPr id="25" name="TextBox 24"/>
          <p:cNvSpPr txBox="1"/>
          <p:nvPr/>
        </p:nvSpPr>
        <p:spPr>
          <a:xfrm flipH="1">
            <a:off x="4334384" y="5686070"/>
            <a:ext cx="120127" cy="276999"/>
          </a:xfrm>
          <a:prstGeom prst="rect">
            <a:avLst/>
          </a:prstGeom>
          <a:noFill/>
          <a:ln w="19050">
            <a:noFill/>
          </a:ln>
        </p:spPr>
        <p:txBody>
          <a:bodyPr wrap="square" rtlCol="0">
            <a:spAutoFit/>
          </a:bodyPr>
          <a:lstStyle/>
          <a:p>
            <a:r>
              <a:rPr lang="en-US" sz="1200" dirty="0" smtClean="0">
                <a:solidFill>
                  <a:srgbClr val="FFFFFF"/>
                </a:solidFill>
              </a:rPr>
              <a:t>…</a:t>
            </a:r>
            <a:endParaRPr lang="en-US" sz="1200" dirty="0">
              <a:solidFill>
                <a:srgbClr val="FFFFFF"/>
              </a:solidFill>
            </a:endParaRPr>
          </a:p>
        </p:txBody>
      </p:sp>
      <p:pic>
        <p:nvPicPr>
          <p:cNvPr id="26" name="Picture 25"/>
          <p:cNvPicPr>
            <a:picLocks noChangeAspect="1"/>
          </p:cNvPicPr>
          <p:nvPr/>
        </p:nvPicPr>
        <p:blipFill>
          <a:blip r:embed="rId4"/>
          <a:stretch>
            <a:fillRect/>
          </a:stretch>
        </p:blipFill>
        <p:spPr>
          <a:xfrm flipH="1" flipV="1">
            <a:off x="3836889" y="5472910"/>
            <a:ext cx="132080" cy="162560"/>
          </a:xfrm>
          <a:prstGeom prst="rect">
            <a:avLst/>
          </a:prstGeom>
        </p:spPr>
      </p:pic>
      <p:sp>
        <p:nvSpPr>
          <p:cNvPr id="27" name="Freeform 26"/>
          <p:cNvSpPr/>
          <p:nvPr/>
        </p:nvSpPr>
        <p:spPr>
          <a:xfrm>
            <a:off x="3874167" y="5535082"/>
            <a:ext cx="558672" cy="345207"/>
          </a:xfrm>
          <a:custGeom>
            <a:avLst/>
            <a:gdLst>
              <a:gd name="connsiteX0" fmla="*/ 332888 w 1396680"/>
              <a:gd name="connsiteY0" fmla="*/ 68751 h 863016"/>
              <a:gd name="connsiteX1" fmla="*/ 1201290 w 1396680"/>
              <a:gd name="connsiteY1" fmla="*/ 57896 h 863016"/>
              <a:gd name="connsiteX2" fmla="*/ 1244710 w 1396680"/>
              <a:gd name="connsiteY2" fmla="*/ 416129 h 863016"/>
              <a:gd name="connsiteX3" fmla="*/ 289468 w 1396680"/>
              <a:gd name="connsiteY3" fmla="*/ 426985 h 863016"/>
              <a:gd name="connsiteX4" fmla="*/ 137497 w 1396680"/>
              <a:gd name="connsiteY4" fmla="*/ 796074 h 863016"/>
              <a:gd name="connsiteX5" fmla="*/ 1114450 w 1396680"/>
              <a:gd name="connsiteY5" fmla="*/ 828640 h 863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680" h="863016">
                <a:moveTo>
                  <a:pt x="332888" y="68751"/>
                </a:moveTo>
                <a:cubicBezTo>
                  <a:pt x="691104" y="34375"/>
                  <a:pt x="1049320" y="0"/>
                  <a:pt x="1201290" y="57896"/>
                </a:cubicBezTo>
                <a:cubicBezTo>
                  <a:pt x="1353260" y="115792"/>
                  <a:pt x="1396680" y="354614"/>
                  <a:pt x="1244710" y="416129"/>
                </a:cubicBezTo>
                <a:cubicBezTo>
                  <a:pt x="1092740" y="477644"/>
                  <a:pt x="474003" y="363661"/>
                  <a:pt x="289468" y="426985"/>
                </a:cubicBezTo>
                <a:cubicBezTo>
                  <a:pt x="104933" y="490309"/>
                  <a:pt x="0" y="729132"/>
                  <a:pt x="137497" y="796074"/>
                </a:cubicBezTo>
                <a:cubicBezTo>
                  <a:pt x="274994" y="863016"/>
                  <a:pt x="1114450" y="828640"/>
                  <a:pt x="1114450" y="828640"/>
                </a:cubicBezTo>
              </a:path>
            </a:pathLst>
          </a:custGeom>
          <a:ln w="19050">
            <a:solidFill>
              <a:schemeClr val="bg1"/>
            </a:solidFill>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75" name="Group 74"/>
          <p:cNvGrpSpPr/>
          <p:nvPr/>
        </p:nvGrpSpPr>
        <p:grpSpPr>
          <a:xfrm>
            <a:off x="5565140" y="4754842"/>
            <a:ext cx="1333080" cy="1573252"/>
            <a:chOff x="6392295" y="3674856"/>
            <a:chExt cx="1333080" cy="1614119"/>
          </a:xfrm>
        </p:grpSpPr>
        <p:sp>
          <p:nvSpPr>
            <p:cNvPr id="30" name="Rectangle 29"/>
            <p:cNvSpPr/>
            <p:nvPr/>
          </p:nvSpPr>
          <p:spPr>
            <a:xfrm>
              <a:off x="7026875" y="3674856"/>
              <a:ext cx="698500" cy="920750"/>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6805377" y="3943400"/>
              <a:ext cx="698500" cy="920750"/>
            </a:xfrm>
            <a:prstGeom prst="rect">
              <a:avLst/>
            </a:prstGeom>
            <a:solidFill>
              <a:schemeClr val="tx1">
                <a:lumMod val="75000"/>
                <a:lumOff val="2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2" name="Group 31"/>
            <p:cNvGrpSpPr/>
            <p:nvPr/>
          </p:nvGrpSpPr>
          <p:grpSpPr>
            <a:xfrm>
              <a:off x="6392295" y="4175881"/>
              <a:ext cx="888248" cy="1113094"/>
              <a:chOff x="3128873" y="2371961"/>
              <a:chExt cx="1776496" cy="2226188"/>
            </a:xfrm>
          </p:grpSpPr>
          <p:sp>
            <p:nvSpPr>
              <p:cNvPr id="33" name="Rectangle 32"/>
              <p:cNvSpPr/>
              <p:nvPr/>
            </p:nvSpPr>
            <p:spPr>
              <a:xfrm>
                <a:off x="3508369" y="2371961"/>
                <a:ext cx="1397000" cy="1841500"/>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3128873" y="2756649"/>
                <a:ext cx="1397000" cy="1841500"/>
              </a:xfrm>
              <a:prstGeom prst="rect">
                <a:avLst/>
              </a:prstGeom>
              <a:solidFill>
                <a:schemeClr val="tx1">
                  <a:lumMod val="75000"/>
                  <a:lumOff val="2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sp>
        <p:nvSpPr>
          <p:cNvPr id="41" name="TextBox 40"/>
          <p:cNvSpPr txBox="1"/>
          <p:nvPr/>
        </p:nvSpPr>
        <p:spPr>
          <a:xfrm rot="18668847" flipH="1">
            <a:off x="2219003" y="3697356"/>
            <a:ext cx="300317" cy="646331"/>
          </a:xfrm>
          <a:prstGeom prst="rect">
            <a:avLst/>
          </a:prstGeom>
          <a:noFill/>
          <a:ln w="19050">
            <a:noFill/>
          </a:ln>
        </p:spPr>
        <p:txBody>
          <a:bodyPr wrap="square" rtlCol="0">
            <a:spAutoFit/>
          </a:bodyPr>
          <a:lstStyle/>
          <a:p>
            <a:r>
              <a:rPr lang="en-US" dirty="0" smtClean="0"/>
              <a:t>…</a:t>
            </a:r>
            <a:endParaRPr lang="en-US" dirty="0"/>
          </a:p>
        </p:txBody>
      </p:sp>
      <p:sp>
        <p:nvSpPr>
          <p:cNvPr id="42" name="TextBox 41"/>
          <p:cNvSpPr txBox="1">
            <a:spLocks noChangeAspect="1"/>
          </p:cNvSpPr>
          <p:nvPr/>
        </p:nvSpPr>
        <p:spPr>
          <a:xfrm rot="18668847" flipH="1">
            <a:off x="4105440" y="4898983"/>
            <a:ext cx="150159" cy="276999"/>
          </a:xfrm>
          <a:prstGeom prst="rect">
            <a:avLst/>
          </a:prstGeom>
          <a:noFill/>
          <a:ln w="19050">
            <a:noFill/>
          </a:ln>
        </p:spPr>
        <p:txBody>
          <a:bodyPr wrap="square" rtlCol="0">
            <a:spAutoFit/>
          </a:bodyPr>
          <a:lstStyle/>
          <a:p>
            <a:r>
              <a:rPr lang="en-US" sz="1200" dirty="0" smtClean="0"/>
              <a:t>…</a:t>
            </a:r>
            <a:endParaRPr lang="en-US" sz="1200" dirty="0"/>
          </a:p>
        </p:txBody>
      </p:sp>
      <p:sp>
        <p:nvSpPr>
          <p:cNvPr id="43" name="TextBox 42"/>
          <p:cNvSpPr txBox="1">
            <a:spLocks noChangeAspect="1"/>
          </p:cNvSpPr>
          <p:nvPr/>
        </p:nvSpPr>
        <p:spPr>
          <a:xfrm rot="18668847" flipH="1">
            <a:off x="5932847" y="4764013"/>
            <a:ext cx="150159" cy="276999"/>
          </a:xfrm>
          <a:prstGeom prst="rect">
            <a:avLst/>
          </a:prstGeom>
          <a:noFill/>
          <a:ln w="19050">
            <a:noFill/>
          </a:ln>
        </p:spPr>
        <p:txBody>
          <a:bodyPr wrap="square" rtlCol="0">
            <a:spAutoFit/>
          </a:bodyPr>
          <a:lstStyle/>
          <a:p>
            <a:r>
              <a:rPr lang="en-US" sz="1200" dirty="0" smtClean="0"/>
              <a:t>…</a:t>
            </a:r>
            <a:endParaRPr lang="en-US" sz="1200" dirty="0"/>
          </a:p>
        </p:txBody>
      </p:sp>
      <p:sp>
        <p:nvSpPr>
          <p:cNvPr id="44" name="TextBox 43"/>
          <p:cNvSpPr txBox="1">
            <a:spLocks noChangeAspect="1"/>
          </p:cNvSpPr>
          <p:nvPr/>
        </p:nvSpPr>
        <p:spPr>
          <a:xfrm rot="18668847" flipH="1">
            <a:off x="6941048" y="5519098"/>
            <a:ext cx="75081" cy="230832"/>
          </a:xfrm>
          <a:prstGeom prst="rect">
            <a:avLst/>
          </a:prstGeom>
          <a:noFill/>
          <a:ln w="19050">
            <a:noFill/>
          </a:ln>
        </p:spPr>
        <p:txBody>
          <a:bodyPr wrap="square" rtlCol="0">
            <a:spAutoFit/>
          </a:bodyPr>
          <a:lstStyle/>
          <a:p>
            <a:r>
              <a:rPr lang="en-US" sz="900" dirty="0" smtClean="0"/>
              <a:t>…</a:t>
            </a:r>
            <a:endParaRPr lang="en-US" sz="900" dirty="0"/>
          </a:p>
        </p:txBody>
      </p:sp>
      <p:sp>
        <p:nvSpPr>
          <p:cNvPr id="46" name="TextBox 45"/>
          <p:cNvSpPr txBox="1"/>
          <p:nvPr/>
        </p:nvSpPr>
        <p:spPr>
          <a:xfrm>
            <a:off x="864678" y="6298917"/>
            <a:ext cx="1397669" cy="378757"/>
          </a:xfrm>
          <a:prstGeom prst="rect">
            <a:avLst/>
          </a:prstGeom>
          <a:noFill/>
        </p:spPr>
        <p:txBody>
          <a:bodyPr wrap="square" rtlCol="0">
            <a:spAutoFit/>
          </a:bodyPr>
          <a:lstStyle/>
          <a:p>
            <a:r>
              <a:rPr lang="en-US" dirty="0" smtClean="0"/>
              <a:t>Convolutions</a:t>
            </a:r>
            <a:endParaRPr lang="en-US" dirty="0"/>
          </a:p>
        </p:txBody>
      </p:sp>
      <p:sp>
        <p:nvSpPr>
          <p:cNvPr id="47" name="TextBox 46"/>
          <p:cNvSpPr txBox="1"/>
          <p:nvPr/>
        </p:nvSpPr>
        <p:spPr>
          <a:xfrm>
            <a:off x="2469432" y="6298915"/>
            <a:ext cx="2236063" cy="369332"/>
          </a:xfrm>
          <a:prstGeom prst="rect">
            <a:avLst/>
          </a:prstGeom>
          <a:noFill/>
        </p:spPr>
        <p:txBody>
          <a:bodyPr wrap="square" rtlCol="0">
            <a:spAutoFit/>
          </a:bodyPr>
          <a:lstStyle/>
          <a:p>
            <a:r>
              <a:rPr lang="en-US" dirty="0" smtClean="0"/>
              <a:t>Pool &amp; Decimate</a:t>
            </a:r>
            <a:endParaRPr lang="en-US" dirty="0"/>
          </a:p>
        </p:txBody>
      </p:sp>
      <p:sp>
        <p:nvSpPr>
          <p:cNvPr id="50" name="TextBox 49"/>
          <p:cNvSpPr txBox="1"/>
          <p:nvPr/>
        </p:nvSpPr>
        <p:spPr>
          <a:xfrm>
            <a:off x="4254942" y="6321198"/>
            <a:ext cx="1397669" cy="378757"/>
          </a:xfrm>
          <a:prstGeom prst="rect">
            <a:avLst/>
          </a:prstGeom>
          <a:noFill/>
        </p:spPr>
        <p:txBody>
          <a:bodyPr wrap="square" rtlCol="0">
            <a:spAutoFit/>
          </a:bodyPr>
          <a:lstStyle/>
          <a:p>
            <a:r>
              <a:rPr lang="en-US" dirty="0" smtClean="0"/>
              <a:t>Convolutions</a:t>
            </a:r>
            <a:endParaRPr lang="en-US" dirty="0"/>
          </a:p>
        </p:txBody>
      </p:sp>
      <p:cxnSp>
        <p:nvCxnSpPr>
          <p:cNvPr id="51" name="Straight Connector 50"/>
          <p:cNvCxnSpPr/>
          <p:nvPr/>
        </p:nvCxnSpPr>
        <p:spPr>
          <a:xfrm rot="5400000" flipH="1" flipV="1">
            <a:off x="4533524" y="4579798"/>
            <a:ext cx="1816978" cy="1637832"/>
          </a:xfrm>
          <a:prstGeom prst="line">
            <a:avLst/>
          </a:prstGeom>
          <a:ln>
            <a:solidFill>
              <a:schemeClr val="tx1">
                <a:lumMod val="50000"/>
                <a:lumOff val="50000"/>
              </a:schemeClr>
            </a:solidFill>
            <a:prstDash val="lgDash"/>
          </a:ln>
        </p:spPr>
        <p:style>
          <a:lnRef idx="2">
            <a:schemeClr val="accent1"/>
          </a:lnRef>
          <a:fillRef idx="0">
            <a:schemeClr val="accent1"/>
          </a:fillRef>
          <a:effectRef idx="1">
            <a:schemeClr val="accent1"/>
          </a:effectRef>
          <a:fontRef idx="minor">
            <a:schemeClr val="tx1"/>
          </a:fontRef>
        </p:style>
      </p:cxnSp>
      <p:sp>
        <p:nvSpPr>
          <p:cNvPr id="52" name="TextBox 51"/>
          <p:cNvSpPr txBox="1"/>
          <p:nvPr/>
        </p:nvSpPr>
        <p:spPr>
          <a:xfrm>
            <a:off x="5753426" y="6333741"/>
            <a:ext cx="3323728" cy="369332"/>
          </a:xfrm>
          <a:prstGeom prst="rect">
            <a:avLst/>
          </a:prstGeom>
          <a:noFill/>
        </p:spPr>
        <p:txBody>
          <a:bodyPr wrap="square" rtlCol="0">
            <a:spAutoFit/>
          </a:bodyPr>
          <a:lstStyle/>
          <a:p>
            <a:r>
              <a:rPr lang="en-US" dirty="0" smtClean="0"/>
              <a:t>Pool &amp; Decimate           MLP</a:t>
            </a:r>
            <a:endParaRPr lang="en-US" dirty="0"/>
          </a:p>
        </p:txBody>
      </p:sp>
      <p:pic>
        <p:nvPicPr>
          <p:cNvPr id="58" name="Picture 57" descr="owl.jpg"/>
          <p:cNvPicPr>
            <a:picLocks noChangeAspect="1"/>
          </p:cNvPicPr>
          <p:nvPr/>
        </p:nvPicPr>
        <p:blipFill>
          <a:blip r:embed="rId5">
            <a:grayscl/>
          </a:blip>
          <a:stretch>
            <a:fillRect/>
          </a:stretch>
        </p:blipFill>
        <p:spPr>
          <a:xfrm>
            <a:off x="134865" y="4599541"/>
            <a:ext cx="1404793" cy="1728554"/>
          </a:xfrm>
          <a:prstGeom prst="rect">
            <a:avLst/>
          </a:prstGeom>
        </p:spPr>
      </p:pic>
      <p:sp>
        <p:nvSpPr>
          <p:cNvPr id="59" name="TextBox 58"/>
          <p:cNvSpPr txBox="1"/>
          <p:nvPr/>
        </p:nvSpPr>
        <p:spPr>
          <a:xfrm flipH="1">
            <a:off x="1215824" y="5289906"/>
            <a:ext cx="300317" cy="646331"/>
          </a:xfrm>
          <a:prstGeom prst="rect">
            <a:avLst/>
          </a:prstGeom>
          <a:noFill/>
          <a:ln w="19050">
            <a:noFill/>
          </a:ln>
        </p:spPr>
        <p:txBody>
          <a:bodyPr wrap="square" rtlCol="0">
            <a:spAutoFit/>
          </a:bodyPr>
          <a:lstStyle/>
          <a:p>
            <a:r>
              <a:rPr lang="en-US" dirty="0" smtClean="0">
                <a:solidFill>
                  <a:schemeClr val="bg1"/>
                </a:solidFill>
              </a:rPr>
              <a:t>…</a:t>
            </a:r>
            <a:endParaRPr lang="en-US" dirty="0">
              <a:solidFill>
                <a:schemeClr val="bg1"/>
              </a:solidFill>
            </a:endParaRPr>
          </a:p>
        </p:txBody>
      </p:sp>
      <p:sp>
        <p:nvSpPr>
          <p:cNvPr id="60" name="Freeform 59"/>
          <p:cNvSpPr/>
          <p:nvPr/>
        </p:nvSpPr>
        <p:spPr>
          <a:xfrm>
            <a:off x="124295" y="4709337"/>
            <a:ext cx="1396680" cy="863016"/>
          </a:xfrm>
          <a:custGeom>
            <a:avLst/>
            <a:gdLst>
              <a:gd name="connsiteX0" fmla="*/ 332888 w 1396680"/>
              <a:gd name="connsiteY0" fmla="*/ 68751 h 863016"/>
              <a:gd name="connsiteX1" fmla="*/ 1201290 w 1396680"/>
              <a:gd name="connsiteY1" fmla="*/ 57896 h 863016"/>
              <a:gd name="connsiteX2" fmla="*/ 1244710 w 1396680"/>
              <a:gd name="connsiteY2" fmla="*/ 416129 h 863016"/>
              <a:gd name="connsiteX3" fmla="*/ 289468 w 1396680"/>
              <a:gd name="connsiteY3" fmla="*/ 426985 h 863016"/>
              <a:gd name="connsiteX4" fmla="*/ 137497 w 1396680"/>
              <a:gd name="connsiteY4" fmla="*/ 796074 h 863016"/>
              <a:gd name="connsiteX5" fmla="*/ 1114450 w 1396680"/>
              <a:gd name="connsiteY5" fmla="*/ 828640 h 863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680" h="863016">
                <a:moveTo>
                  <a:pt x="332888" y="68751"/>
                </a:moveTo>
                <a:cubicBezTo>
                  <a:pt x="691104" y="34375"/>
                  <a:pt x="1049320" y="0"/>
                  <a:pt x="1201290" y="57896"/>
                </a:cubicBezTo>
                <a:cubicBezTo>
                  <a:pt x="1353260" y="115792"/>
                  <a:pt x="1396680" y="354614"/>
                  <a:pt x="1244710" y="416129"/>
                </a:cubicBezTo>
                <a:cubicBezTo>
                  <a:pt x="1092740" y="477644"/>
                  <a:pt x="474003" y="363661"/>
                  <a:pt x="289468" y="426985"/>
                </a:cubicBezTo>
                <a:cubicBezTo>
                  <a:pt x="104933" y="490309"/>
                  <a:pt x="0" y="729132"/>
                  <a:pt x="137497" y="796074"/>
                </a:cubicBezTo>
                <a:cubicBezTo>
                  <a:pt x="274994" y="863016"/>
                  <a:pt x="1114450" y="828640"/>
                  <a:pt x="1114450" y="828640"/>
                </a:cubicBezTo>
              </a:path>
            </a:pathLst>
          </a:cu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61" name="Picture 60"/>
          <p:cNvPicPr>
            <a:picLocks noChangeAspect="1"/>
          </p:cNvPicPr>
          <p:nvPr/>
        </p:nvPicPr>
        <p:blipFill>
          <a:blip r:embed="rId6"/>
          <a:stretch>
            <a:fillRect/>
          </a:stretch>
        </p:blipFill>
        <p:spPr>
          <a:xfrm flipH="1" flipV="1">
            <a:off x="125172" y="4579698"/>
            <a:ext cx="330200" cy="406400"/>
          </a:xfrm>
          <a:prstGeom prst="rect">
            <a:avLst/>
          </a:prstGeom>
        </p:spPr>
      </p:pic>
      <p:grpSp>
        <p:nvGrpSpPr>
          <p:cNvPr id="70" name="Group 61"/>
          <p:cNvGrpSpPr/>
          <p:nvPr/>
        </p:nvGrpSpPr>
        <p:grpSpPr>
          <a:xfrm>
            <a:off x="2072894" y="3694804"/>
            <a:ext cx="1834550" cy="2120076"/>
            <a:chOff x="2452846" y="2121982"/>
            <a:chExt cx="1834550" cy="2323767"/>
          </a:xfrm>
        </p:grpSpPr>
        <p:sp>
          <p:nvSpPr>
            <p:cNvPr id="73" name="Rectangle 72"/>
            <p:cNvSpPr/>
            <p:nvPr/>
          </p:nvSpPr>
          <p:spPr>
            <a:xfrm>
              <a:off x="2890396" y="2121982"/>
              <a:ext cx="1397000" cy="1841500"/>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2452846" y="2604249"/>
              <a:ext cx="1397000" cy="1841500"/>
            </a:xfrm>
            <a:prstGeom prst="rect">
              <a:avLst/>
            </a:prstGeom>
            <a:solidFill>
              <a:schemeClr val="tx1">
                <a:lumMod val="75000"/>
                <a:lumOff val="2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72" name="Picture 71" descr="dy_owl.bmp"/>
          <p:cNvPicPr>
            <a:picLocks noChangeAspect="1"/>
          </p:cNvPicPr>
          <p:nvPr/>
        </p:nvPicPr>
        <p:blipFill>
          <a:blip r:embed="rId3"/>
          <a:stretch>
            <a:fillRect/>
          </a:stretch>
        </p:blipFill>
        <p:spPr>
          <a:xfrm>
            <a:off x="1648850" y="4599540"/>
            <a:ext cx="1404793" cy="1728554"/>
          </a:xfrm>
          <a:prstGeom prst="rect">
            <a:avLst/>
          </a:prstGeom>
        </p:spPr>
      </p:pic>
      <p:grpSp>
        <p:nvGrpSpPr>
          <p:cNvPr id="76" name="Group 75"/>
          <p:cNvGrpSpPr/>
          <p:nvPr/>
        </p:nvGrpSpPr>
        <p:grpSpPr>
          <a:xfrm>
            <a:off x="6779260" y="5569754"/>
            <a:ext cx="666540" cy="786626"/>
            <a:chOff x="6392295" y="3674856"/>
            <a:chExt cx="1333080" cy="1614119"/>
          </a:xfrm>
        </p:grpSpPr>
        <p:sp>
          <p:nvSpPr>
            <p:cNvPr id="77" name="Rectangle 76"/>
            <p:cNvSpPr/>
            <p:nvPr/>
          </p:nvSpPr>
          <p:spPr>
            <a:xfrm>
              <a:off x="7026875" y="3674856"/>
              <a:ext cx="698500" cy="920750"/>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8" name="Rectangle 77"/>
            <p:cNvSpPr/>
            <p:nvPr/>
          </p:nvSpPr>
          <p:spPr>
            <a:xfrm>
              <a:off x="6805377" y="3943400"/>
              <a:ext cx="698500" cy="920750"/>
            </a:xfrm>
            <a:prstGeom prst="rect">
              <a:avLst/>
            </a:prstGeom>
            <a:solidFill>
              <a:schemeClr val="tx1">
                <a:lumMod val="75000"/>
                <a:lumOff val="2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9" name="Group 31"/>
            <p:cNvGrpSpPr/>
            <p:nvPr/>
          </p:nvGrpSpPr>
          <p:grpSpPr>
            <a:xfrm>
              <a:off x="6392295" y="4175881"/>
              <a:ext cx="888248" cy="1113094"/>
              <a:chOff x="3128873" y="2371961"/>
              <a:chExt cx="1776496" cy="2226188"/>
            </a:xfrm>
          </p:grpSpPr>
          <p:sp>
            <p:nvSpPr>
              <p:cNvPr id="80" name="Rectangle 79"/>
              <p:cNvSpPr/>
              <p:nvPr/>
            </p:nvSpPr>
            <p:spPr>
              <a:xfrm>
                <a:off x="3508369" y="2371961"/>
                <a:ext cx="1397000" cy="1841500"/>
              </a:xfrm>
              <a:prstGeom prst="rect">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80"/>
              <p:cNvSpPr/>
              <p:nvPr/>
            </p:nvSpPr>
            <p:spPr>
              <a:xfrm>
                <a:off x="3128873" y="2756649"/>
                <a:ext cx="1397000" cy="1841500"/>
              </a:xfrm>
              <a:prstGeom prst="rect">
                <a:avLst/>
              </a:prstGeom>
              <a:solidFill>
                <a:schemeClr val="tx1">
                  <a:lumMod val="75000"/>
                  <a:lumOff val="2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53" name="Group 52"/>
          <p:cNvGrpSpPr/>
          <p:nvPr/>
        </p:nvGrpSpPr>
        <p:grpSpPr>
          <a:xfrm rot="304383">
            <a:off x="478891" y="4676701"/>
            <a:ext cx="1191449" cy="4764"/>
            <a:chOff x="514168" y="3722464"/>
            <a:chExt cx="1191449" cy="4764"/>
          </a:xfrm>
        </p:grpSpPr>
        <p:cxnSp>
          <p:nvCxnSpPr>
            <p:cNvPr id="90" name="Straight Connector 89"/>
            <p:cNvCxnSpPr/>
            <p:nvPr/>
          </p:nvCxnSpPr>
          <p:spPr>
            <a:xfrm>
              <a:off x="514168" y="3725640"/>
              <a:ext cx="1134682"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7" name="Straight Connector 96"/>
            <p:cNvCxnSpPr/>
            <p:nvPr/>
          </p:nvCxnSpPr>
          <p:spPr>
            <a:xfrm flipV="1">
              <a:off x="514168" y="3722464"/>
              <a:ext cx="1191449" cy="4764"/>
            </a:xfrm>
            <a:prstGeom prst="line">
              <a:avLst/>
            </a:prstGeom>
            <a:ln>
              <a:solidFill>
                <a:schemeClr val="bg1"/>
              </a:solidFill>
              <a:prstDash val="sysDash"/>
            </a:ln>
          </p:spPr>
          <p:style>
            <a:lnRef idx="2">
              <a:schemeClr val="accent1"/>
            </a:lnRef>
            <a:fillRef idx="0">
              <a:schemeClr val="accent1"/>
            </a:fillRef>
            <a:effectRef idx="1">
              <a:schemeClr val="accent1"/>
            </a:effectRef>
            <a:fontRef idx="minor">
              <a:schemeClr val="tx1"/>
            </a:fontRef>
          </p:style>
        </p:cxnSp>
      </p:grpSp>
      <p:grpSp>
        <p:nvGrpSpPr>
          <p:cNvPr id="49" name="Group 48"/>
          <p:cNvGrpSpPr/>
          <p:nvPr/>
        </p:nvGrpSpPr>
        <p:grpSpPr>
          <a:xfrm rot="21140333">
            <a:off x="467237" y="4845474"/>
            <a:ext cx="1191449" cy="1608"/>
            <a:chOff x="502514" y="4066046"/>
            <a:chExt cx="1191449" cy="1608"/>
          </a:xfrm>
        </p:grpSpPr>
        <p:cxnSp>
          <p:nvCxnSpPr>
            <p:cNvPr id="99" name="Straight Connector 98"/>
            <p:cNvCxnSpPr/>
            <p:nvPr/>
          </p:nvCxnSpPr>
          <p:spPr>
            <a:xfrm>
              <a:off x="514168" y="4066046"/>
              <a:ext cx="1134682" cy="1588"/>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8" name="Straight Connector 97"/>
            <p:cNvCxnSpPr/>
            <p:nvPr/>
          </p:nvCxnSpPr>
          <p:spPr>
            <a:xfrm>
              <a:off x="502514" y="4066066"/>
              <a:ext cx="1191449" cy="1588"/>
            </a:xfrm>
            <a:prstGeom prst="line">
              <a:avLst/>
            </a:prstGeom>
            <a:ln>
              <a:solidFill>
                <a:schemeClr val="bg1"/>
              </a:solidFill>
              <a:prstDash val="sysDash"/>
            </a:ln>
          </p:spPr>
          <p:style>
            <a:lnRef idx="2">
              <a:schemeClr val="accent1"/>
            </a:lnRef>
            <a:fillRef idx="0">
              <a:schemeClr val="accent1"/>
            </a:fillRef>
            <a:effectRef idx="1">
              <a:schemeClr val="accent1"/>
            </a:effectRef>
            <a:fontRef idx="minor">
              <a:schemeClr val="tx1"/>
            </a:fontRef>
          </p:style>
        </p:cxnSp>
      </p:grpSp>
      <p:sp>
        <p:nvSpPr>
          <p:cNvPr id="100" name="Rectangle 99"/>
          <p:cNvSpPr/>
          <p:nvPr/>
        </p:nvSpPr>
        <p:spPr>
          <a:xfrm>
            <a:off x="1763094" y="4714528"/>
            <a:ext cx="45719" cy="56152"/>
          </a:xfrm>
          <a:prstGeom prst="rect">
            <a:avLst/>
          </a:prstGeom>
          <a:solidFill>
            <a:schemeClr val="bg1">
              <a:lumMod val="75000"/>
              <a:alpha val="49000"/>
            </a:schemeClr>
          </a:solidFill>
          <a:ln w="254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3" name="Straight Connector 102"/>
          <p:cNvCxnSpPr/>
          <p:nvPr/>
        </p:nvCxnSpPr>
        <p:spPr>
          <a:xfrm rot="5400000" flipH="1" flipV="1">
            <a:off x="7776681" y="5476351"/>
            <a:ext cx="969267" cy="877881"/>
          </a:xfrm>
          <a:prstGeom prst="line">
            <a:avLst/>
          </a:prstGeom>
          <a:ln w="73025">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cxnSp>
        <p:nvCxnSpPr>
          <p:cNvPr id="107" name="Straight Connector 106"/>
          <p:cNvCxnSpPr/>
          <p:nvPr/>
        </p:nvCxnSpPr>
        <p:spPr>
          <a:xfrm rot="5400000" flipH="1" flipV="1">
            <a:off x="7188112" y="4581203"/>
            <a:ext cx="1902932" cy="1720978"/>
          </a:xfrm>
          <a:prstGeom prst="line">
            <a:avLst/>
          </a:prstGeom>
          <a:ln>
            <a:solidFill>
              <a:schemeClr val="tx1">
                <a:lumMod val="50000"/>
                <a:lumOff val="50000"/>
              </a:schemeClr>
            </a:solidFill>
            <a:prstDash val="lgDash"/>
          </a:ln>
        </p:spPr>
        <p:style>
          <a:lnRef idx="2">
            <a:schemeClr val="accent1"/>
          </a:lnRef>
          <a:fillRef idx="0">
            <a:schemeClr val="accent1"/>
          </a:fillRef>
          <a:effectRef idx="1">
            <a:schemeClr val="accent1"/>
          </a:effectRef>
          <a:fontRef idx="minor">
            <a:schemeClr val="tx1"/>
          </a:fontRef>
        </p:style>
      </p:cxnSp>
      <p:cxnSp>
        <p:nvCxnSpPr>
          <p:cNvPr id="109" name="Straight Connector 108"/>
          <p:cNvCxnSpPr/>
          <p:nvPr/>
        </p:nvCxnSpPr>
        <p:spPr>
          <a:xfrm rot="5400000" flipH="1" flipV="1">
            <a:off x="8282077" y="5734733"/>
            <a:ext cx="566287" cy="508023"/>
          </a:xfrm>
          <a:prstGeom prst="line">
            <a:avLst/>
          </a:prstGeom>
          <a:ln w="73025">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cxnSp>
        <p:nvCxnSpPr>
          <p:cNvPr id="111" name="Straight Connector 110"/>
          <p:cNvCxnSpPr/>
          <p:nvPr/>
        </p:nvCxnSpPr>
        <p:spPr>
          <a:xfrm rot="5400000" flipH="1" flipV="1">
            <a:off x="8722310" y="6026794"/>
            <a:ext cx="201347" cy="187683"/>
          </a:xfrm>
          <a:prstGeom prst="line">
            <a:avLst/>
          </a:prstGeom>
          <a:ln w="73025">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graphicFrame>
        <p:nvGraphicFramePr>
          <p:cNvPr id="119" name="Object 118"/>
          <p:cNvGraphicFramePr>
            <a:graphicFrameLocks noChangeAspect="1"/>
          </p:cNvGraphicFramePr>
          <p:nvPr>
            <p:extLst>
              <p:ext uri="{D42A27DB-BD31-4B8C-83A1-F6EECF244321}">
                <p14:modId xmlns:p14="http://schemas.microsoft.com/office/powerpoint/2010/main" val="2007855902"/>
              </p:ext>
            </p:extLst>
          </p:nvPr>
        </p:nvGraphicFramePr>
        <p:xfrm>
          <a:off x="6230217" y="3997917"/>
          <a:ext cx="2846937" cy="808037"/>
        </p:xfrm>
        <a:graphic>
          <a:graphicData uri="http://schemas.openxmlformats.org/presentationml/2006/ole">
            <mc:AlternateContent xmlns:mc="http://schemas.openxmlformats.org/markup-compatibility/2006">
              <mc:Choice xmlns:v="urn:schemas-microsoft-com:vml" Requires="v">
                <p:oleObj spid="_x0000_s125145" name="Equation" r:id="rId7" imgW="1308100" imgH="266700" progId="Equation.3">
                  <p:embed/>
                </p:oleObj>
              </mc:Choice>
              <mc:Fallback>
                <p:oleObj name="Equation" r:id="rId7" imgW="1308100" imgH="266700" progId="Equation.3">
                  <p:embed/>
                  <p:pic>
                    <p:nvPicPr>
                      <p:cNvPr id="0"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30217" y="3997917"/>
                        <a:ext cx="2846937" cy="80803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22" name="TextBox 121"/>
          <p:cNvSpPr txBox="1"/>
          <p:nvPr/>
        </p:nvSpPr>
        <p:spPr>
          <a:xfrm>
            <a:off x="7235034" y="3786259"/>
            <a:ext cx="1397669" cy="378757"/>
          </a:xfrm>
          <a:prstGeom prst="rect">
            <a:avLst/>
          </a:prstGeom>
          <a:noFill/>
        </p:spPr>
        <p:txBody>
          <a:bodyPr wrap="square" rtlCol="0">
            <a:spAutoFit/>
          </a:bodyPr>
          <a:lstStyle/>
          <a:p>
            <a:r>
              <a:rPr lang="en-US" dirty="0" smtClean="0"/>
              <a:t>Repeat</a:t>
            </a:r>
            <a:endParaRPr lang="en-US" dirty="0"/>
          </a:p>
        </p:txBody>
      </p:sp>
      <p:sp>
        <p:nvSpPr>
          <p:cNvPr id="54" name="Title 1"/>
          <p:cNvSpPr txBox="1">
            <a:spLocks/>
          </p:cNvSpPr>
          <p:nvPr/>
        </p:nvSpPr>
        <p:spPr>
          <a:xfrm>
            <a:off x="457200" y="7284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A typical CNN architecture</a:t>
            </a:r>
            <a:endParaRPr lang="en-CA" dirty="0"/>
          </a:p>
        </p:txBody>
      </p:sp>
      <p:sp>
        <p:nvSpPr>
          <p:cNvPr id="55" name="Content Placeholder 2"/>
          <p:cNvSpPr txBox="1">
            <a:spLocks/>
          </p:cNvSpPr>
          <p:nvPr/>
        </p:nvSpPr>
        <p:spPr>
          <a:xfrm>
            <a:off x="457200" y="960136"/>
            <a:ext cx="8432122" cy="2710490"/>
          </a:xfrm>
          <a:prstGeom prst="rect">
            <a:avLst/>
          </a:prstGeom>
        </p:spPr>
        <p:txBody>
          <a:bodyPr>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Many feature maps are obtained from convolving learnable filters across an image</a:t>
            </a:r>
          </a:p>
          <a:p>
            <a:r>
              <a:rPr lang="en-US" dirty="0" smtClean="0"/>
              <a:t>Results are aggregated or pooled &amp; decimated</a:t>
            </a:r>
          </a:p>
          <a:p>
            <a:r>
              <a:rPr lang="en-US" dirty="0" smtClean="0"/>
              <a:t>Process repeats until last set of feature maps are given to an MLP for final prediction</a:t>
            </a:r>
          </a:p>
          <a:p>
            <a:endParaRPr lang="en-CA" dirty="0" smtClean="0"/>
          </a:p>
          <a:p>
            <a:endParaRPr lang="en-CA"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Key developments</a:t>
            </a:r>
            <a:endParaRPr lang="en-CA" dirty="0"/>
          </a:p>
        </p:txBody>
      </p:sp>
      <p:sp>
        <p:nvSpPr>
          <p:cNvPr id="3" name="Content Placeholder 2"/>
          <p:cNvSpPr>
            <a:spLocks noGrp="1"/>
          </p:cNvSpPr>
          <p:nvPr>
            <p:ph idx="1"/>
          </p:nvPr>
        </p:nvSpPr>
        <p:spPr>
          <a:xfrm>
            <a:off x="457200" y="1199072"/>
            <a:ext cx="8229600" cy="4005692"/>
          </a:xfrm>
        </p:spPr>
        <p:txBody>
          <a:bodyPr>
            <a:normAutofit lnSpcReduction="10000"/>
          </a:bodyPr>
          <a:lstStyle/>
          <a:p>
            <a:pPr marL="0" indent="0">
              <a:buNone/>
            </a:pPr>
            <a:r>
              <a:rPr lang="en-CA" dirty="0"/>
              <a:t>T</a:t>
            </a:r>
            <a:r>
              <a:rPr lang="en-CA" dirty="0" smtClean="0"/>
              <a:t>he following developments have played a crucial role in the resurgence of neural network methods:</a:t>
            </a:r>
          </a:p>
          <a:p>
            <a:pPr lvl="0"/>
            <a:r>
              <a:rPr lang="en-US" dirty="0"/>
              <a:t>t</a:t>
            </a:r>
            <a:r>
              <a:rPr lang="en-US" dirty="0" smtClean="0"/>
              <a:t>he proper </a:t>
            </a:r>
            <a:r>
              <a:rPr lang="en-US" dirty="0"/>
              <a:t>evaluation of machine learning methods;</a:t>
            </a:r>
            <a:endParaRPr lang="en-CA" dirty="0"/>
          </a:p>
          <a:p>
            <a:pPr lvl="0"/>
            <a:r>
              <a:rPr lang="en-US" dirty="0"/>
              <a:t>vastly increased amounts of data;</a:t>
            </a:r>
            <a:endParaRPr lang="en-CA" dirty="0"/>
          </a:p>
          <a:p>
            <a:pPr lvl="0"/>
            <a:r>
              <a:rPr lang="en-US" dirty="0"/>
              <a:t>deeper and larger network architectures;</a:t>
            </a:r>
            <a:endParaRPr lang="en-CA" dirty="0"/>
          </a:p>
          <a:p>
            <a:pPr lvl="0"/>
            <a:r>
              <a:rPr lang="en-US" dirty="0"/>
              <a:t>accelerated training using GPU </a:t>
            </a:r>
            <a:r>
              <a:rPr lang="en-US" dirty="0" smtClean="0"/>
              <a:t>techniques</a:t>
            </a:r>
            <a:endParaRPr lang="en-CA" dirty="0"/>
          </a:p>
          <a:p>
            <a:endParaRPr lang="en-CA" dirty="0"/>
          </a:p>
        </p:txBody>
      </p:sp>
    </p:spTree>
    <p:extLst>
      <p:ext uri="{BB962C8B-B14F-4D97-AF65-F5344CB8AC3E}">
        <p14:creationId xmlns:p14="http://schemas.microsoft.com/office/powerpoint/2010/main" val="10933845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CNNs in practice</a:t>
            </a:r>
            <a:endParaRPr lang="en-CA" dirty="0"/>
          </a:p>
        </p:txBody>
      </p:sp>
      <p:sp>
        <p:nvSpPr>
          <p:cNvPr id="3" name="Content Placeholder 2"/>
          <p:cNvSpPr>
            <a:spLocks noGrp="1"/>
          </p:cNvSpPr>
          <p:nvPr>
            <p:ph idx="1"/>
          </p:nvPr>
        </p:nvSpPr>
        <p:spPr>
          <a:xfrm>
            <a:off x="457200" y="1350932"/>
            <a:ext cx="8229600" cy="5125002"/>
          </a:xfrm>
        </p:spPr>
        <p:txBody>
          <a:bodyPr>
            <a:normAutofit fontScale="85000" lnSpcReduction="10000"/>
          </a:bodyPr>
          <a:lstStyle/>
          <a:p>
            <a:r>
              <a:rPr lang="en-CA" dirty="0" err="1" smtClean="0"/>
              <a:t>LeNet</a:t>
            </a:r>
            <a:r>
              <a:rPr lang="en-CA" dirty="0" smtClean="0"/>
              <a:t> and </a:t>
            </a:r>
            <a:r>
              <a:rPr lang="en-CA" dirty="0" err="1" smtClean="0"/>
              <a:t>AlexNet</a:t>
            </a:r>
            <a:r>
              <a:rPr lang="en-CA" dirty="0" smtClean="0"/>
              <a:t> architectures are canonical models</a:t>
            </a:r>
          </a:p>
          <a:p>
            <a:r>
              <a:rPr lang="en-CA" dirty="0" smtClean="0"/>
              <a:t>While </a:t>
            </a:r>
            <a:r>
              <a:rPr lang="en-US" dirty="0" smtClean="0"/>
              <a:t>CNNs are </a:t>
            </a:r>
            <a:r>
              <a:rPr lang="en-US" dirty="0"/>
              <a:t>designed to have a certain degree of translational invariance</a:t>
            </a:r>
            <a:r>
              <a:rPr lang="en-US" dirty="0" smtClean="0"/>
              <a:t>, </a:t>
            </a:r>
            <a:r>
              <a:rPr lang="en-US" dirty="0"/>
              <a:t>augmenting data through </a:t>
            </a:r>
            <a:r>
              <a:rPr lang="en-US" dirty="0" smtClean="0"/>
              <a:t>global synthetic transformations like the cropping trick </a:t>
            </a:r>
            <a:r>
              <a:rPr lang="en-US" dirty="0"/>
              <a:t>can increase performance significantly</a:t>
            </a:r>
            <a:r>
              <a:rPr lang="en-CA" dirty="0"/>
              <a:t> </a:t>
            </a:r>
            <a:endParaRPr lang="en-CA" dirty="0" smtClean="0"/>
          </a:p>
          <a:p>
            <a:r>
              <a:rPr lang="en-US" dirty="0" smtClean="0"/>
              <a:t>CNNs are </a:t>
            </a:r>
            <a:r>
              <a:rPr lang="en-US" dirty="0"/>
              <a:t>usually optimized using mini-batch-based stochastic gradient descent, </a:t>
            </a:r>
            <a:r>
              <a:rPr lang="en-US" dirty="0" smtClean="0"/>
              <a:t>so practical discussions </a:t>
            </a:r>
            <a:r>
              <a:rPr lang="en-US" dirty="0"/>
              <a:t>above about learning deep networks </a:t>
            </a:r>
            <a:r>
              <a:rPr lang="en-US" dirty="0" smtClean="0"/>
              <a:t>apply</a:t>
            </a:r>
          </a:p>
          <a:p>
            <a:r>
              <a:rPr lang="en-US" dirty="0" smtClean="0"/>
              <a:t>The use of GPU computing is typically </a:t>
            </a:r>
            <a:r>
              <a:rPr lang="en-US" i="1" dirty="0" smtClean="0"/>
              <a:t>essential</a:t>
            </a:r>
            <a:r>
              <a:rPr lang="en-US" dirty="0" smtClean="0"/>
              <a:t> to accelerate convolution operations significantly</a:t>
            </a:r>
          </a:p>
          <a:p>
            <a:r>
              <a:rPr lang="en-US" dirty="0" smtClean="0"/>
              <a:t>Resource </a:t>
            </a:r>
            <a:r>
              <a:rPr lang="en-US" dirty="0"/>
              <a:t>issues related to the amount of CPU vs. GPU memory available are often important to </a:t>
            </a:r>
            <a:r>
              <a:rPr lang="en-US" dirty="0" smtClean="0"/>
              <a:t>consider</a:t>
            </a:r>
            <a:endParaRPr lang="en-CA" dirty="0"/>
          </a:p>
        </p:txBody>
      </p:sp>
    </p:spTree>
    <p:extLst>
      <p:ext uri="{BB962C8B-B14F-4D97-AF65-F5344CB8AC3E}">
        <p14:creationId xmlns:p14="http://schemas.microsoft.com/office/powerpoint/2010/main" val="151180473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The </a:t>
            </a:r>
            <a:r>
              <a:rPr lang="en-CA" dirty="0" err="1" smtClean="0"/>
              <a:t>ImageNet</a:t>
            </a:r>
            <a:r>
              <a:rPr lang="en-CA" dirty="0" smtClean="0"/>
              <a:t> challenge</a:t>
            </a:r>
            <a:endParaRPr lang="en-CA" dirty="0"/>
          </a:p>
        </p:txBody>
      </p:sp>
      <p:sp>
        <p:nvSpPr>
          <p:cNvPr id="3" name="Content Placeholder 2"/>
          <p:cNvSpPr>
            <a:spLocks noGrp="1"/>
          </p:cNvSpPr>
          <p:nvPr>
            <p:ph idx="1"/>
          </p:nvPr>
        </p:nvSpPr>
        <p:spPr>
          <a:xfrm>
            <a:off x="457200" y="1353805"/>
            <a:ext cx="8229600" cy="5490238"/>
          </a:xfrm>
        </p:spPr>
        <p:txBody>
          <a:bodyPr>
            <a:noAutofit/>
          </a:bodyPr>
          <a:lstStyle/>
          <a:p>
            <a:r>
              <a:rPr lang="en-CA" sz="2400" dirty="0"/>
              <a:t>C</a:t>
            </a:r>
            <a:r>
              <a:rPr lang="en-CA" sz="2400" dirty="0" smtClean="0"/>
              <a:t>rucial </a:t>
            </a:r>
            <a:r>
              <a:rPr lang="en-CA" sz="2400" dirty="0"/>
              <a:t>in demonstrating the effectiveness of </a:t>
            </a:r>
            <a:r>
              <a:rPr lang="en-CA" sz="2400" dirty="0" smtClean="0"/>
              <a:t>deep CNNs</a:t>
            </a:r>
          </a:p>
          <a:p>
            <a:r>
              <a:rPr lang="en-CA" sz="2400" dirty="0" smtClean="0"/>
              <a:t>Problem: recognize </a:t>
            </a:r>
            <a:r>
              <a:rPr lang="en-CA" sz="2400" dirty="0"/>
              <a:t>object categories in </a:t>
            </a:r>
            <a:r>
              <a:rPr lang="en-CA" sz="2400" dirty="0" smtClean="0"/>
              <a:t>Internet </a:t>
            </a:r>
            <a:r>
              <a:rPr lang="en-CA" sz="2400" dirty="0"/>
              <a:t>imagery </a:t>
            </a:r>
            <a:endParaRPr lang="en-CA" sz="2400" dirty="0" smtClean="0"/>
          </a:p>
          <a:p>
            <a:r>
              <a:rPr lang="en-CA" sz="2400" dirty="0" smtClean="0"/>
              <a:t>The </a:t>
            </a:r>
            <a:r>
              <a:rPr lang="en-CA" sz="2400" dirty="0"/>
              <a:t>2012 </a:t>
            </a:r>
            <a:r>
              <a:rPr lang="en-CA" sz="2400" dirty="0" err="1"/>
              <a:t>ImageNet</a:t>
            </a:r>
            <a:r>
              <a:rPr lang="en-CA" sz="2400" dirty="0"/>
              <a:t> Large Scale Visual Recognition Challenge (ILSVRC) classification task </a:t>
            </a:r>
            <a:r>
              <a:rPr lang="en-CA" sz="2400" dirty="0" smtClean="0"/>
              <a:t>- classify image </a:t>
            </a:r>
            <a:r>
              <a:rPr lang="en-CA" sz="2400" dirty="0"/>
              <a:t>from Flickr and other search engines into 1</a:t>
            </a:r>
            <a:r>
              <a:rPr lang="en-CA" sz="2400" dirty="0" smtClean="0"/>
              <a:t> </a:t>
            </a:r>
            <a:r>
              <a:rPr lang="en-CA" sz="2400" dirty="0"/>
              <a:t>of 1000 possible object </a:t>
            </a:r>
            <a:r>
              <a:rPr lang="en-CA" sz="2400" dirty="0" smtClean="0"/>
              <a:t>categories</a:t>
            </a:r>
          </a:p>
          <a:p>
            <a:r>
              <a:rPr lang="en-CA" sz="2400" dirty="0" smtClean="0"/>
              <a:t>Serves as a standard benchmark for deep learning </a:t>
            </a:r>
          </a:p>
          <a:p>
            <a:r>
              <a:rPr lang="en-CA" sz="2400" dirty="0" smtClean="0"/>
              <a:t>The </a:t>
            </a:r>
            <a:r>
              <a:rPr lang="en-CA" sz="2400" dirty="0"/>
              <a:t>imagery was hand-labeled based on the presence or absence of an object belonging to these </a:t>
            </a:r>
            <a:r>
              <a:rPr lang="en-CA" sz="2400" dirty="0" smtClean="0"/>
              <a:t>categories</a:t>
            </a:r>
          </a:p>
          <a:p>
            <a:r>
              <a:rPr lang="en-CA" sz="2400" dirty="0" smtClean="0"/>
              <a:t>There </a:t>
            </a:r>
            <a:r>
              <a:rPr lang="en-CA" sz="2400" dirty="0"/>
              <a:t>are 1.2 million images in the training set with 732-1300 training images available per </a:t>
            </a:r>
            <a:r>
              <a:rPr lang="en-CA" sz="2400" dirty="0" smtClean="0"/>
              <a:t>class </a:t>
            </a:r>
          </a:p>
          <a:p>
            <a:r>
              <a:rPr lang="en-CA" sz="2400" dirty="0" smtClean="0"/>
              <a:t>A </a:t>
            </a:r>
            <a:r>
              <a:rPr lang="en-CA" sz="2400" dirty="0"/>
              <a:t>random subset of 50,000 images was used as the validation </a:t>
            </a:r>
            <a:r>
              <a:rPr lang="en-CA" sz="2400" dirty="0" smtClean="0"/>
              <a:t>set, </a:t>
            </a:r>
            <a:r>
              <a:rPr lang="en-CA" sz="2400" dirty="0"/>
              <a:t>and 100,000 images were used for the test set where there are 50 and 100 images per class </a:t>
            </a:r>
            <a:r>
              <a:rPr lang="en-CA" sz="2400" dirty="0" smtClean="0"/>
              <a:t>respectively</a:t>
            </a:r>
            <a:endParaRPr lang="en-CA" sz="2400" dirty="0"/>
          </a:p>
        </p:txBody>
      </p:sp>
    </p:spTree>
    <p:extLst>
      <p:ext uri="{BB962C8B-B14F-4D97-AF65-F5344CB8AC3E}">
        <p14:creationId xmlns:p14="http://schemas.microsoft.com/office/powerpoint/2010/main" val="321849756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4934"/>
            <a:ext cx="8229600" cy="1143000"/>
          </a:xfrm>
        </p:spPr>
        <p:txBody>
          <a:bodyPr/>
          <a:lstStyle/>
          <a:p>
            <a:r>
              <a:rPr lang="en-CA" dirty="0" smtClean="0"/>
              <a:t>A plateau, then rapid advances</a:t>
            </a:r>
            <a:endParaRPr lang="en-CA" dirty="0"/>
          </a:p>
        </p:txBody>
      </p:sp>
      <p:sp>
        <p:nvSpPr>
          <p:cNvPr id="3" name="Content Placeholder 2"/>
          <p:cNvSpPr>
            <a:spLocks noGrp="1"/>
          </p:cNvSpPr>
          <p:nvPr>
            <p:ph idx="1"/>
          </p:nvPr>
        </p:nvSpPr>
        <p:spPr>
          <a:xfrm>
            <a:off x="457200" y="1350932"/>
            <a:ext cx="8557716" cy="5507068"/>
          </a:xfrm>
        </p:spPr>
        <p:txBody>
          <a:bodyPr>
            <a:noAutofit/>
          </a:bodyPr>
          <a:lstStyle/>
          <a:p>
            <a:r>
              <a:rPr lang="en-US" sz="2600" dirty="0" smtClean="0"/>
              <a:t>“</a:t>
            </a:r>
            <a:r>
              <a:rPr lang="en-US" sz="2600" dirty="0"/>
              <a:t>T</a:t>
            </a:r>
            <a:r>
              <a:rPr lang="en-US" sz="2600" dirty="0" smtClean="0"/>
              <a:t>op</a:t>
            </a:r>
            <a:r>
              <a:rPr lang="en-US" sz="2600" dirty="0"/>
              <a:t>-5 error” is the </a:t>
            </a:r>
            <a:r>
              <a:rPr lang="en-US" sz="2600" dirty="0" smtClean="0"/>
              <a:t>% of </a:t>
            </a:r>
            <a:r>
              <a:rPr lang="en-US" sz="2600" dirty="0"/>
              <a:t>times that the target label does not appear among the 5 highest-probability </a:t>
            </a:r>
            <a:r>
              <a:rPr lang="en-US" sz="2600" dirty="0" smtClean="0"/>
              <a:t>predictions</a:t>
            </a:r>
          </a:p>
          <a:p>
            <a:r>
              <a:rPr lang="en-US" sz="2600" dirty="0"/>
              <a:t>Visual recognition methods not based on deep </a:t>
            </a:r>
            <a:r>
              <a:rPr lang="en-US" sz="2600" dirty="0" smtClean="0"/>
              <a:t>CNNs hit </a:t>
            </a:r>
            <a:r>
              <a:rPr lang="en-US" sz="2600" dirty="0"/>
              <a:t>a plateau in </a:t>
            </a:r>
            <a:r>
              <a:rPr lang="en-US" sz="2600" dirty="0" smtClean="0"/>
              <a:t>performance at 25%</a:t>
            </a:r>
          </a:p>
          <a:p>
            <a:endParaRPr lang="en-US" sz="2600" dirty="0"/>
          </a:p>
          <a:p>
            <a:endParaRPr lang="en-US" sz="2600" dirty="0" smtClean="0"/>
          </a:p>
          <a:p>
            <a:endParaRPr lang="en-US" sz="2600" dirty="0"/>
          </a:p>
          <a:p>
            <a:r>
              <a:rPr lang="en-US" sz="2600" dirty="0" smtClean="0"/>
              <a:t>Note: the </a:t>
            </a:r>
            <a:r>
              <a:rPr lang="en-US" sz="2600" dirty="0"/>
              <a:t>performance for human agreement has been measured at 5.1% top-5 error </a:t>
            </a:r>
            <a:endParaRPr lang="en-US" sz="2600" dirty="0" smtClean="0"/>
          </a:p>
          <a:p>
            <a:r>
              <a:rPr lang="en-US" sz="2600" dirty="0"/>
              <a:t>Smaller filters have been found to lead to superior results in deep networks: the </a:t>
            </a:r>
            <a:r>
              <a:rPr lang="en-US" sz="2600" dirty="0" smtClean="0"/>
              <a:t>methods </a:t>
            </a:r>
            <a:r>
              <a:rPr lang="en-US" sz="2600" dirty="0"/>
              <a:t>with 19 and 152 layers use filters of size 3×3</a:t>
            </a:r>
            <a:r>
              <a:rPr lang="en-CA" sz="2600" dirty="0"/>
              <a:t> </a:t>
            </a:r>
          </a:p>
        </p:txBody>
      </p:sp>
      <p:pic>
        <p:nvPicPr>
          <p:cNvPr id="4" name="Picture 3"/>
          <p:cNvPicPr>
            <a:picLocks noChangeAspect="1"/>
          </p:cNvPicPr>
          <p:nvPr/>
        </p:nvPicPr>
        <p:blipFill>
          <a:blip r:embed="rId2"/>
          <a:stretch>
            <a:fillRect/>
          </a:stretch>
        </p:blipFill>
        <p:spPr>
          <a:xfrm>
            <a:off x="634502" y="3081519"/>
            <a:ext cx="8425768" cy="1552115"/>
          </a:xfrm>
          <a:prstGeom prst="rect">
            <a:avLst/>
          </a:prstGeom>
        </p:spPr>
      </p:pic>
    </p:spTree>
    <p:extLst>
      <p:ext uri="{BB962C8B-B14F-4D97-AF65-F5344CB8AC3E}">
        <p14:creationId xmlns:p14="http://schemas.microsoft.com/office/powerpoint/2010/main" val="193792048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977"/>
            <a:ext cx="8229600" cy="1143000"/>
          </a:xfrm>
        </p:spPr>
        <p:txBody>
          <a:bodyPr/>
          <a:lstStyle/>
          <a:p>
            <a:r>
              <a:rPr lang="en-CA" dirty="0" smtClean="0"/>
              <a:t>Starting simply: image filtering</a:t>
            </a:r>
            <a:endParaRPr lang="en-CA" dirty="0"/>
          </a:p>
        </p:txBody>
      </p:sp>
      <p:sp>
        <p:nvSpPr>
          <p:cNvPr id="3" name="Content Placeholder 2"/>
          <p:cNvSpPr>
            <a:spLocks noGrp="1"/>
          </p:cNvSpPr>
          <p:nvPr>
            <p:ph idx="1"/>
          </p:nvPr>
        </p:nvSpPr>
        <p:spPr>
          <a:xfrm>
            <a:off x="457200" y="1158413"/>
            <a:ext cx="8229600" cy="5708312"/>
          </a:xfrm>
        </p:spPr>
        <p:txBody>
          <a:bodyPr>
            <a:normAutofit fontScale="85000" lnSpcReduction="20000"/>
          </a:bodyPr>
          <a:lstStyle/>
          <a:p>
            <a:r>
              <a:rPr lang="en-US" dirty="0"/>
              <a:t>When an image is filtered, the output can be thought of as another image that contains the filter’s response at each spatial </a:t>
            </a:r>
            <a:r>
              <a:rPr lang="en-US" dirty="0" smtClean="0"/>
              <a:t>location</a:t>
            </a:r>
            <a:endParaRPr lang="en-US" dirty="0"/>
          </a:p>
          <a:p>
            <a:r>
              <a:rPr lang="en-US" dirty="0" smtClean="0"/>
              <a:t>Consider filtering a 1D vector </a:t>
            </a:r>
            <a:r>
              <a:rPr lang="en-US" b="1" dirty="0" smtClean="0"/>
              <a:t>x</a:t>
            </a:r>
            <a:r>
              <a:rPr lang="en-US" dirty="0" smtClean="0"/>
              <a:t> by multiplication with </a:t>
            </a:r>
            <a:r>
              <a:rPr lang="en-US" dirty="0"/>
              <a:t>a matrix </a:t>
            </a:r>
            <a:r>
              <a:rPr lang="en-US" b="1" dirty="0"/>
              <a:t>W</a:t>
            </a:r>
            <a:r>
              <a:rPr lang="en-US" dirty="0"/>
              <a:t> that has a special structure, </a:t>
            </a:r>
            <a:r>
              <a:rPr lang="en-US" dirty="0" smtClean="0"/>
              <a:t>such as</a:t>
            </a:r>
          </a:p>
          <a:p>
            <a:endParaRPr lang="en-US" dirty="0" smtClean="0"/>
          </a:p>
          <a:p>
            <a:endParaRPr lang="en-US" dirty="0"/>
          </a:p>
          <a:p>
            <a:endParaRPr lang="en-US" dirty="0" smtClean="0"/>
          </a:p>
          <a:p>
            <a:endParaRPr lang="en-US" dirty="0" smtClean="0"/>
          </a:p>
          <a:p>
            <a:endParaRPr lang="en-US" dirty="0"/>
          </a:p>
          <a:p>
            <a:pPr marL="400050" lvl="1" indent="0">
              <a:buNone/>
            </a:pPr>
            <a:endParaRPr lang="en-US" sz="3200" dirty="0" smtClean="0"/>
          </a:p>
          <a:p>
            <a:pPr marL="400050" lvl="1" indent="0">
              <a:buNone/>
            </a:pPr>
            <a:r>
              <a:rPr lang="en-US" sz="3200" dirty="0" smtClean="0"/>
              <a:t>where the </a:t>
            </a:r>
            <a:r>
              <a:rPr lang="en-US" sz="3200" dirty="0"/>
              <a:t>elements left blank in the matrix above are zero and we have used a simple filter having only three non-zero coefficients and a “stride” of one</a:t>
            </a:r>
            <a:r>
              <a:rPr lang="en-CA" sz="3200" dirty="0"/>
              <a:t> </a:t>
            </a:r>
            <a:endParaRPr lang="en-US" sz="3200" dirty="0" smtClean="0"/>
          </a:p>
        </p:txBody>
      </p:sp>
      <p:graphicFrame>
        <p:nvGraphicFramePr>
          <p:cNvPr id="4" name="Object 3"/>
          <p:cNvGraphicFramePr>
            <a:graphicFrameLocks noChangeAspect="1"/>
          </p:cNvGraphicFramePr>
          <p:nvPr>
            <p:extLst>
              <p:ext uri="{D42A27DB-BD31-4B8C-83A1-F6EECF244321}">
                <p14:modId xmlns:p14="http://schemas.microsoft.com/office/powerpoint/2010/main" val="278701223"/>
              </p:ext>
            </p:extLst>
          </p:nvPr>
        </p:nvGraphicFramePr>
        <p:xfrm>
          <a:off x="2189216" y="3231293"/>
          <a:ext cx="5130800" cy="2006600"/>
        </p:xfrm>
        <a:graphic>
          <a:graphicData uri="http://schemas.openxmlformats.org/presentationml/2006/ole">
            <mc:AlternateContent xmlns:mc="http://schemas.openxmlformats.org/markup-compatibility/2006">
              <mc:Choice xmlns:v="urn:schemas-microsoft-com:vml" Requires="v">
                <p:oleObj spid="_x0000_s465961" name="Equation" r:id="rId3" imgW="2565400" imgH="1003300" progId="Equation.3">
                  <p:embed/>
                </p:oleObj>
              </mc:Choice>
              <mc:Fallback>
                <p:oleObj name="Equation" r:id="rId3" imgW="2565400" imgH="1003300" progId="Equation.3">
                  <p:embed/>
                  <p:pic>
                    <p:nvPicPr>
                      <p:cNvPr id="0" name=""/>
                      <p:cNvPicPr/>
                      <p:nvPr/>
                    </p:nvPicPr>
                    <p:blipFill>
                      <a:blip r:embed="rId4"/>
                      <a:stretch>
                        <a:fillRect/>
                      </a:stretch>
                    </p:blipFill>
                    <p:spPr>
                      <a:xfrm>
                        <a:off x="2189216" y="3231293"/>
                        <a:ext cx="5130800" cy="2006600"/>
                      </a:xfrm>
                      <a:prstGeom prst="rect">
                        <a:avLst/>
                      </a:prstGeom>
                    </p:spPr>
                  </p:pic>
                </p:oleObj>
              </mc:Fallback>
            </mc:AlternateContent>
          </a:graphicData>
        </a:graphic>
      </p:graphicFrame>
    </p:spTree>
    <p:extLst>
      <p:ext uri="{BB962C8B-B14F-4D97-AF65-F5344CB8AC3E}">
        <p14:creationId xmlns:p14="http://schemas.microsoft.com/office/powerpoint/2010/main" val="116697020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4934"/>
            <a:ext cx="8229600" cy="1143000"/>
          </a:xfrm>
        </p:spPr>
        <p:txBody>
          <a:bodyPr/>
          <a:lstStyle/>
          <a:p>
            <a:r>
              <a:rPr lang="en-CA" dirty="0" smtClean="0"/>
              <a:t>Correlation and convolution</a:t>
            </a:r>
            <a:endParaRPr lang="en-CA" dirty="0"/>
          </a:p>
        </p:txBody>
      </p:sp>
      <p:sp>
        <p:nvSpPr>
          <p:cNvPr id="3" name="Content Placeholder 2"/>
          <p:cNvSpPr>
            <a:spLocks noGrp="1"/>
          </p:cNvSpPr>
          <p:nvPr>
            <p:ph idx="1"/>
          </p:nvPr>
        </p:nvSpPr>
        <p:spPr>
          <a:xfrm>
            <a:off x="457200" y="1197405"/>
            <a:ext cx="8487942" cy="4880916"/>
          </a:xfrm>
        </p:spPr>
        <p:txBody>
          <a:bodyPr>
            <a:normAutofit fontScale="85000" lnSpcReduction="20000"/>
          </a:bodyPr>
          <a:lstStyle/>
          <a:p>
            <a:r>
              <a:rPr lang="en-US" dirty="0"/>
              <a:t>Suppose </a:t>
            </a:r>
            <a:r>
              <a:rPr lang="en-US" dirty="0" smtClean="0"/>
              <a:t>our filter is centered, </a:t>
            </a:r>
            <a:r>
              <a:rPr lang="en-US" dirty="0"/>
              <a:t>giving the first vector element an index of –1, </a:t>
            </a:r>
            <a:r>
              <a:rPr lang="en-US" dirty="0" smtClean="0"/>
              <a:t>or</a:t>
            </a:r>
            <a:r>
              <a:rPr lang="en-US" dirty="0"/>
              <a:t> </a:t>
            </a:r>
            <a:r>
              <a:rPr lang="en-US" dirty="0" smtClean="0"/>
              <a:t>an </a:t>
            </a:r>
            <a:r>
              <a:rPr lang="en-US" dirty="0"/>
              <a:t>index of –</a:t>
            </a:r>
            <a:r>
              <a:rPr lang="en-US" i="1" dirty="0"/>
              <a:t>K</a:t>
            </a:r>
            <a:r>
              <a:rPr lang="en-US" dirty="0"/>
              <a:t>, where </a:t>
            </a:r>
            <a:r>
              <a:rPr lang="en-US" i="1" dirty="0"/>
              <a:t>K </a:t>
            </a:r>
            <a:r>
              <a:rPr lang="en-US" dirty="0"/>
              <a:t>is the “radius” of the </a:t>
            </a:r>
            <a:r>
              <a:rPr lang="en-US" dirty="0" smtClean="0"/>
              <a:t>filter, then 1D </a:t>
            </a:r>
            <a:r>
              <a:rPr lang="en-US" dirty="0"/>
              <a:t>filtering </a:t>
            </a:r>
            <a:r>
              <a:rPr lang="en-US" dirty="0" smtClean="0"/>
              <a:t>can be written</a:t>
            </a:r>
          </a:p>
          <a:p>
            <a:endParaRPr lang="en-US" dirty="0"/>
          </a:p>
          <a:p>
            <a:endParaRPr lang="en-US" dirty="0" smtClean="0"/>
          </a:p>
          <a:p>
            <a:r>
              <a:rPr lang="en-US" dirty="0"/>
              <a:t>Directly generalizing this filtering to a 2D image </a:t>
            </a:r>
            <a:r>
              <a:rPr lang="en-US" b="1" dirty="0"/>
              <a:t>X</a:t>
            </a:r>
            <a:r>
              <a:rPr lang="en-US" dirty="0"/>
              <a:t> and filter </a:t>
            </a:r>
            <a:r>
              <a:rPr lang="en-US" b="1" dirty="0"/>
              <a:t>W</a:t>
            </a:r>
            <a:r>
              <a:rPr lang="en-US" dirty="0"/>
              <a:t> gives the </a:t>
            </a:r>
            <a:r>
              <a:rPr lang="en-US" i="1" dirty="0"/>
              <a:t>cross</a:t>
            </a:r>
            <a:r>
              <a:rPr lang="en-US" dirty="0"/>
              <a:t>-</a:t>
            </a:r>
            <a:r>
              <a:rPr lang="en-US" i="1" dirty="0"/>
              <a:t>correlation</a:t>
            </a:r>
            <a:r>
              <a:rPr lang="en-US" dirty="0"/>
              <a:t>, </a:t>
            </a:r>
            <a:r>
              <a:rPr lang="en-US" b="1" dirty="0"/>
              <a:t>Y</a:t>
            </a:r>
            <a:r>
              <a:rPr lang="en-US" dirty="0"/>
              <a:t>=</a:t>
            </a:r>
            <a:r>
              <a:rPr lang="en-US" b="1" dirty="0"/>
              <a:t>W</a:t>
            </a:r>
            <a:r>
              <a:rPr lang="en-US" dirty="0">
                <a:sym typeface="Wingdings"/>
              </a:rPr>
              <a:t></a:t>
            </a:r>
            <a:r>
              <a:rPr lang="en-US" b="1" dirty="0"/>
              <a:t>X</a:t>
            </a:r>
            <a:r>
              <a:rPr lang="en-US" dirty="0"/>
              <a:t>, for which the result for row </a:t>
            </a:r>
            <a:r>
              <a:rPr lang="en-US" i="1" dirty="0"/>
              <a:t>r</a:t>
            </a:r>
            <a:r>
              <a:rPr lang="en-US" dirty="0"/>
              <a:t> and column </a:t>
            </a:r>
            <a:r>
              <a:rPr lang="en-US" i="1" dirty="0"/>
              <a:t>c</a:t>
            </a:r>
            <a:r>
              <a:rPr lang="en-US" dirty="0"/>
              <a:t> </a:t>
            </a:r>
            <a:r>
              <a:rPr lang="en-US" dirty="0" smtClean="0"/>
              <a:t>is</a:t>
            </a:r>
            <a:endParaRPr lang="en-US" dirty="0"/>
          </a:p>
          <a:p>
            <a:endParaRPr lang="en-US" dirty="0" smtClean="0"/>
          </a:p>
          <a:p>
            <a:endParaRPr lang="en-US" dirty="0"/>
          </a:p>
          <a:p>
            <a:r>
              <a:rPr lang="en-US" dirty="0"/>
              <a:t>The </a:t>
            </a:r>
            <a:r>
              <a:rPr lang="en-US" i="1" dirty="0"/>
              <a:t>convolution</a:t>
            </a:r>
            <a:r>
              <a:rPr lang="en-US" dirty="0"/>
              <a:t> of an image with a filter</a:t>
            </a:r>
            <a:r>
              <a:rPr lang="en-US" dirty="0" smtClean="0"/>
              <a:t>, </a:t>
            </a:r>
            <a:r>
              <a:rPr lang="en-US" b="1" dirty="0"/>
              <a:t>Y</a:t>
            </a:r>
            <a:r>
              <a:rPr lang="en-US" dirty="0"/>
              <a:t>=</a:t>
            </a:r>
            <a:r>
              <a:rPr lang="en-US" b="1" dirty="0" smtClean="0"/>
              <a:t>W</a:t>
            </a:r>
            <a:r>
              <a:rPr lang="en-US" dirty="0" smtClean="0">
                <a:sym typeface="Wingdings"/>
              </a:rPr>
              <a:t>*</a:t>
            </a:r>
            <a:r>
              <a:rPr lang="en-US" b="1" dirty="0" smtClean="0"/>
              <a:t>X</a:t>
            </a:r>
            <a:r>
              <a:rPr lang="en-US" dirty="0" smtClean="0"/>
              <a:t> </a:t>
            </a:r>
            <a:r>
              <a:rPr lang="en-US" dirty="0"/>
              <a:t>, is obtained by </a:t>
            </a:r>
            <a:r>
              <a:rPr lang="en-US" dirty="0" smtClean="0"/>
              <a:t>simply flipping </a:t>
            </a:r>
            <a:r>
              <a:rPr lang="en-US" dirty="0"/>
              <a:t>the sense of the </a:t>
            </a:r>
            <a:r>
              <a:rPr lang="en-US" dirty="0" smtClean="0"/>
              <a:t>filter</a:t>
            </a:r>
            <a:endParaRPr lang="en-CA" dirty="0"/>
          </a:p>
          <a:p>
            <a:endParaRPr lang="en-CA" dirty="0"/>
          </a:p>
          <a:p>
            <a:endParaRPr lang="en-US" dirty="0" smtClean="0"/>
          </a:p>
          <a:p>
            <a:endParaRPr lang="en-US" dirty="0"/>
          </a:p>
          <a:p>
            <a:endParaRPr lang="en-CA" dirty="0"/>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981017699"/>
              </p:ext>
            </p:extLst>
          </p:nvPr>
        </p:nvGraphicFramePr>
        <p:xfrm>
          <a:off x="3297238" y="2254250"/>
          <a:ext cx="2417762" cy="777875"/>
        </p:xfrm>
        <a:graphic>
          <a:graphicData uri="http://schemas.openxmlformats.org/presentationml/2006/ole">
            <mc:AlternateContent xmlns:mc="http://schemas.openxmlformats.org/markup-compatibility/2006">
              <mc:Choice xmlns:v="urn:schemas-microsoft-com:vml" Requires="v">
                <p:oleObj spid="_x0000_s467055" name="Equation" r:id="rId3" imgW="1422400" imgH="457200" progId="Equation.3">
                  <p:embed/>
                </p:oleObj>
              </mc:Choice>
              <mc:Fallback>
                <p:oleObj name="Equation" r:id="rId3" imgW="1422400" imgH="457200" progId="Equation.3">
                  <p:embed/>
                  <p:pic>
                    <p:nvPicPr>
                      <p:cNvPr id="0" name=""/>
                      <p:cNvPicPr/>
                      <p:nvPr/>
                    </p:nvPicPr>
                    <p:blipFill>
                      <a:blip r:embed="rId4"/>
                      <a:stretch>
                        <a:fillRect/>
                      </a:stretch>
                    </p:blipFill>
                    <p:spPr>
                      <a:xfrm>
                        <a:off x="3297238" y="2254250"/>
                        <a:ext cx="2417762" cy="777875"/>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217946956"/>
              </p:ext>
            </p:extLst>
          </p:nvPr>
        </p:nvGraphicFramePr>
        <p:xfrm>
          <a:off x="2562538" y="4168100"/>
          <a:ext cx="3843020" cy="820420"/>
        </p:xfrm>
        <a:graphic>
          <a:graphicData uri="http://schemas.openxmlformats.org/presentationml/2006/ole">
            <mc:AlternateContent xmlns:mc="http://schemas.openxmlformats.org/markup-compatibility/2006">
              <mc:Choice xmlns:v="urn:schemas-microsoft-com:vml" Requires="v">
                <p:oleObj spid="_x0000_s467056" name="Equation" r:id="rId5" imgW="2260600" imgH="482600" progId="Equation.3">
                  <p:embed/>
                </p:oleObj>
              </mc:Choice>
              <mc:Fallback>
                <p:oleObj name="Equation" r:id="rId5" imgW="2260600" imgH="482600" progId="Equation.3">
                  <p:embed/>
                  <p:pic>
                    <p:nvPicPr>
                      <p:cNvPr id="0" name=""/>
                      <p:cNvPicPr/>
                      <p:nvPr/>
                    </p:nvPicPr>
                    <p:blipFill>
                      <a:blip r:embed="rId6"/>
                      <a:stretch>
                        <a:fillRect/>
                      </a:stretch>
                    </p:blipFill>
                    <p:spPr>
                      <a:xfrm>
                        <a:off x="2562538" y="4168100"/>
                        <a:ext cx="3843020" cy="82042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163335860"/>
              </p:ext>
            </p:extLst>
          </p:nvPr>
        </p:nvGraphicFramePr>
        <p:xfrm>
          <a:off x="2619537" y="5786354"/>
          <a:ext cx="4123690" cy="820420"/>
        </p:xfrm>
        <a:graphic>
          <a:graphicData uri="http://schemas.openxmlformats.org/presentationml/2006/ole">
            <mc:AlternateContent xmlns:mc="http://schemas.openxmlformats.org/markup-compatibility/2006">
              <mc:Choice xmlns:v="urn:schemas-microsoft-com:vml" Requires="v">
                <p:oleObj spid="_x0000_s467057" name="Equation" r:id="rId7" imgW="2425700" imgH="482600" progId="Equation.3">
                  <p:embed/>
                </p:oleObj>
              </mc:Choice>
              <mc:Fallback>
                <p:oleObj name="Equation" r:id="rId7" imgW="2425700" imgH="482600" progId="Equation.3">
                  <p:embed/>
                  <p:pic>
                    <p:nvPicPr>
                      <p:cNvPr id="0" name=""/>
                      <p:cNvPicPr/>
                      <p:nvPr/>
                    </p:nvPicPr>
                    <p:blipFill>
                      <a:blip r:embed="rId8"/>
                      <a:stretch>
                        <a:fillRect/>
                      </a:stretch>
                    </p:blipFill>
                    <p:spPr>
                      <a:xfrm>
                        <a:off x="2619537" y="5786354"/>
                        <a:ext cx="4123690" cy="820420"/>
                      </a:xfrm>
                      <a:prstGeom prst="rect">
                        <a:avLst/>
                      </a:prstGeom>
                    </p:spPr>
                  </p:pic>
                </p:oleObj>
              </mc:Fallback>
            </mc:AlternateContent>
          </a:graphicData>
        </a:graphic>
      </p:graphicFrame>
    </p:spTree>
    <p:extLst>
      <p:ext uri="{BB962C8B-B14F-4D97-AF65-F5344CB8AC3E}">
        <p14:creationId xmlns:p14="http://schemas.microsoft.com/office/powerpoint/2010/main" val="277279613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894"/>
            <a:ext cx="8229600" cy="1143000"/>
          </a:xfrm>
        </p:spPr>
        <p:txBody>
          <a:bodyPr/>
          <a:lstStyle/>
          <a:p>
            <a:r>
              <a:rPr lang="en-CA" dirty="0" smtClean="0"/>
              <a:t>Simple filtering example</a:t>
            </a:r>
            <a:endParaRPr lang="en-CA" dirty="0"/>
          </a:p>
        </p:txBody>
      </p:sp>
      <p:sp>
        <p:nvSpPr>
          <p:cNvPr id="3" name="Content Placeholder 2"/>
          <p:cNvSpPr>
            <a:spLocks noGrp="1"/>
          </p:cNvSpPr>
          <p:nvPr>
            <p:ph idx="1"/>
          </p:nvPr>
        </p:nvSpPr>
        <p:spPr>
          <a:xfrm>
            <a:off x="457200" y="1141577"/>
            <a:ext cx="8229600" cy="1873078"/>
          </a:xfrm>
        </p:spPr>
        <p:txBody>
          <a:bodyPr>
            <a:normAutofit fontScale="85000" lnSpcReduction="10000"/>
          </a:bodyPr>
          <a:lstStyle/>
          <a:p>
            <a:r>
              <a:rPr lang="en-US" dirty="0" smtClean="0"/>
              <a:t>Ex. consider </a:t>
            </a:r>
            <a:r>
              <a:rPr lang="en-US" dirty="0"/>
              <a:t>the task of detecting edges in an </a:t>
            </a:r>
            <a:r>
              <a:rPr lang="en-US" dirty="0" smtClean="0"/>
              <a:t>image </a:t>
            </a:r>
          </a:p>
          <a:p>
            <a:r>
              <a:rPr lang="en-US" dirty="0" smtClean="0"/>
              <a:t>A </a:t>
            </a:r>
            <a:r>
              <a:rPr lang="en-US" dirty="0"/>
              <a:t>well known technique is to filter </a:t>
            </a:r>
            <a:r>
              <a:rPr lang="en-US" dirty="0" smtClean="0"/>
              <a:t>an image </a:t>
            </a:r>
            <a:r>
              <a:rPr lang="en-US" dirty="0"/>
              <a:t>with so-called “</a:t>
            </a:r>
            <a:r>
              <a:rPr lang="en-US" dirty="0" err="1"/>
              <a:t>Sobel</a:t>
            </a:r>
            <a:r>
              <a:rPr lang="en-US" dirty="0"/>
              <a:t>” filters, which </a:t>
            </a:r>
            <a:r>
              <a:rPr lang="en-US" dirty="0" smtClean="0"/>
              <a:t>involves convolving </a:t>
            </a:r>
            <a:r>
              <a:rPr lang="en-US" dirty="0"/>
              <a:t>it with</a:t>
            </a:r>
            <a:r>
              <a:rPr lang="en-CA" dirty="0"/>
              <a:t> </a:t>
            </a:r>
            <a:endParaRPr lang="en-CA" dirty="0" smtClean="0"/>
          </a:p>
          <a:p>
            <a:endParaRPr lang="en-CA" dirty="0"/>
          </a:p>
          <a:p>
            <a:endParaRPr lang="en-CA" dirty="0" smtClean="0"/>
          </a:p>
          <a:p>
            <a:pPr marL="0" indent="0">
              <a:buNone/>
            </a:pPr>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3431215090"/>
              </p:ext>
            </p:extLst>
          </p:nvPr>
        </p:nvGraphicFramePr>
        <p:xfrm>
          <a:off x="1651000" y="2503482"/>
          <a:ext cx="5137150" cy="1252538"/>
        </p:xfrm>
        <a:graphic>
          <a:graphicData uri="http://schemas.openxmlformats.org/presentationml/2006/ole">
            <mc:AlternateContent xmlns:mc="http://schemas.openxmlformats.org/markup-compatibility/2006">
              <mc:Choice xmlns:v="urn:schemas-microsoft-com:vml" Requires="v">
                <p:oleObj spid="_x0000_s468157" name="Equation" r:id="rId3" imgW="3022600" imgH="736600" progId="Equation.3">
                  <p:embed/>
                </p:oleObj>
              </mc:Choice>
              <mc:Fallback>
                <p:oleObj name="Equation" r:id="rId3" imgW="3022600" imgH="736600" progId="Equation.3">
                  <p:embed/>
                  <p:pic>
                    <p:nvPicPr>
                      <p:cNvPr id="0" name=""/>
                      <p:cNvPicPr/>
                      <p:nvPr/>
                    </p:nvPicPr>
                    <p:blipFill>
                      <a:blip r:embed="rId4"/>
                      <a:stretch>
                        <a:fillRect/>
                      </a:stretch>
                    </p:blipFill>
                    <p:spPr>
                      <a:xfrm>
                        <a:off x="1651000" y="2503482"/>
                        <a:ext cx="5137150" cy="1252538"/>
                      </a:xfrm>
                      <a:prstGeom prst="rect">
                        <a:avLst/>
                      </a:prstGeom>
                    </p:spPr>
                  </p:pic>
                </p:oleObj>
              </mc:Fallback>
            </mc:AlternateContent>
          </a:graphicData>
        </a:graphic>
      </p:graphicFrame>
      <p:pic>
        <p:nvPicPr>
          <p:cNvPr id="5" name="Picture 4" descr="owl.jpg"/>
          <p:cNvPicPr>
            <a:picLocks noChangeAspect="1"/>
          </p:cNvPicPr>
          <p:nvPr/>
        </p:nvPicPr>
        <p:blipFill>
          <a:blip r:embed="rId5"/>
          <a:stretch>
            <a:fillRect/>
          </a:stretch>
        </p:blipFill>
        <p:spPr>
          <a:xfrm>
            <a:off x="694599" y="4439318"/>
            <a:ext cx="1404793" cy="1728554"/>
          </a:xfrm>
          <a:prstGeom prst="rect">
            <a:avLst/>
          </a:prstGeom>
        </p:spPr>
      </p:pic>
      <p:sp>
        <p:nvSpPr>
          <p:cNvPr id="6" name="TextBox 5"/>
          <p:cNvSpPr txBox="1"/>
          <p:nvPr/>
        </p:nvSpPr>
        <p:spPr>
          <a:xfrm flipH="1">
            <a:off x="1794240" y="5160923"/>
            <a:ext cx="300317" cy="646331"/>
          </a:xfrm>
          <a:prstGeom prst="rect">
            <a:avLst/>
          </a:prstGeom>
          <a:noFill/>
          <a:ln w="19050">
            <a:noFill/>
          </a:ln>
        </p:spPr>
        <p:txBody>
          <a:bodyPr wrap="square" rtlCol="0">
            <a:spAutoFit/>
          </a:bodyPr>
          <a:lstStyle/>
          <a:p>
            <a:r>
              <a:rPr lang="en-US" dirty="0" smtClean="0">
                <a:solidFill>
                  <a:schemeClr val="bg1"/>
                </a:solidFill>
              </a:rPr>
              <a:t>…</a:t>
            </a:r>
            <a:endParaRPr lang="en-US" dirty="0">
              <a:solidFill>
                <a:schemeClr val="bg1"/>
              </a:solidFill>
            </a:endParaRPr>
          </a:p>
        </p:txBody>
      </p:sp>
      <p:sp>
        <p:nvSpPr>
          <p:cNvPr id="7" name="Freeform 6"/>
          <p:cNvSpPr/>
          <p:nvPr/>
        </p:nvSpPr>
        <p:spPr>
          <a:xfrm>
            <a:off x="714470" y="4523369"/>
            <a:ext cx="1396680" cy="863016"/>
          </a:xfrm>
          <a:custGeom>
            <a:avLst/>
            <a:gdLst>
              <a:gd name="connsiteX0" fmla="*/ 332888 w 1396680"/>
              <a:gd name="connsiteY0" fmla="*/ 68751 h 863016"/>
              <a:gd name="connsiteX1" fmla="*/ 1201290 w 1396680"/>
              <a:gd name="connsiteY1" fmla="*/ 57896 h 863016"/>
              <a:gd name="connsiteX2" fmla="*/ 1244710 w 1396680"/>
              <a:gd name="connsiteY2" fmla="*/ 416129 h 863016"/>
              <a:gd name="connsiteX3" fmla="*/ 289468 w 1396680"/>
              <a:gd name="connsiteY3" fmla="*/ 426985 h 863016"/>
              <a:gd name="connsiteX4" fmla="*/ 137497 w 1396680"/>
              <a:gd name="connsiteY4" fmla="*/ 796074 h 863016"/>
              <a:gd name="connsiteX5" fmla="*/ 1114450 w 1396680"/>
              <a:gd name="connsiteY5" fmla="*/ 828640 h 863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680" h="863016">
                <a:moveTo>
                  <a:pt x="332888" y="68751"/>
                </a:moveTo>
                <a:cubicBezTo>
                  <a:pt x="691104" y="34375"/>
                  <a:pt x="1049320" y="0"/>
                  <a:pt x="1201290" y="57896"/>
                </a:cubicBezTo>
                <a:cubicBezTo>
                  <a:pt x="1353260" y="115792"/>
                  <a:pt x="1396680" y="354614"/>
                  <a:pt x="1244710" y="416129"/>
                </a:cubicBezTo>
                <a:cubicBezTo>
                  <a:pt x="1092740" y="477644"/>
                  <a:pt x="474003" y="363661"/>
                  <a:pt x="289468" y="426985"/>
                </a:cubicBezTo>
                <a:cubicBezTo>
                  <a:pt x="104933" y="490309"/>
                  <a:pt x="0" y="729132"/>
                  <a:pt x="137497" y="796074"/>
                </a:cubicBezTo>
                <a:cubicBezTo>
                  <a:pt x="274994" y="863016"/>
                  <a:pt x="1114450" y="828640"/>
                  <a:pt x="1114450" y="828640"/>
                </a:cubicBezTo>
              </a:path>
            </a:pathLst>
          </a:cu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8" name="Picture 7"/>
          <p:cNvPicPr>
            <a:picLocks noChangeAspect="1"/>
          </p:cNvPicPr>
          <p:nvPr/>
        </p:nvPicPr>
        <p:blipFill>
          <a:blip r:embed="rId6"/>
          <a:stretch>
            <a:fillRect/>
          </a:stretch>
        </p:blipFill>
        <p:spPr>
          <a:xfrm flipH="1" flipV="1">
            <a:off x="738865" y="4462474"/>
            <a:ext cx="330200" cy="406400"/>
          </a:xfrm>
          <a:prstGeom prst="rect">
            <a:avLst/>
          </a:prstGeom>
        </p:spPr>
      </p:pic>
      <p:pic>
        <p:nvPicPr>
          <p:cNvPr id="9" name="Picture 8" descr="dy_owl.bmp"/>
          <p:cNvPicPr>
            <a:picLocks noChangeAspect="1"/>
          </p:cNvPicPr>
          <p:nvPr/>
        </p:nvPicPr>
        <p:blipFill>
          <a:blip r:embed="rId7"/>
          <a:stretch>
            <a:fillRect/>
          </a:stretch>
        </p:blipFill>
        <p:spPr>
          <a:xfrm>
            <a:off x="2629755" y="4439318"/>
            <a:ext cx="1404793" cy="1728554"/>
          </a:xfrm>
          <a:prstGeom prst="rect">
            <a:avLst/>
          </a:prstGeom>
        </p:spPr>
      </p:pic>
      <p:pic>
        <p:nvPicPr>
          <p:cNvPr id="10" name="Picture 9" descr="dx_owl.bmp"/>
          <p:cNvPicPr>
            <a:picLocks noChangeAspect="1"/>
          </p:cNvPicPr>
          <p:nvPr/>
        </p:nvPicPr>
        <p:blipFill>
          <a:blip r:embed="rId8"/>
          <a:stretch>
            <a:fillRect/>
          </a:stretch>
        </p:blipFill>
        <p:spPr>
          <a:xfrm>
            <a:off x="4629003" y="4439319"/>
            <a:ext cx="1404793" cy="1728554"/>
          </a:xfrm>
          <a:prstGeom prst="rect">
            <a:avLst/>
          </a:prstGeom>
        </p:spPr>
      </p:pic>
      <p:pic>
        <p:nvPicPr>
          <p:cNvPr id="11" name="Picture 10" descr="mag_owl.bmp"/>
          <p:cNvPicPr>
            <a:picLocks noChangeAspect="1"/>
          </p:cNvPicPr>
          <p:nvPr/>
        </p:nvPicPr>
        <p:blipFill>
          <a:blip r:embed="rId9"/>
          <a:stretch>
            <a:fillRect/>
          </a:stretch>
        </p:blipFill>
        <p:spPr>
          <a:xfrm>
            <a:off x="6551497" y="4439318"/>
            <a:ext cx="1404793" cy="1728554"/>
          </a:xfrm>
          <a:prstGeom prst="rect">
            <a:avLst/>
          </a:prstGeom>
        </p:spPr>
      </p:pic>
      <p:sp>
        <p:nvSpPr>
          <p:cNvPr id="12" name="TextBox 11"/>
          <p:cNvSpPr txBox="1"/>
          <p:nvPr/>
        </p:nvSpPr>
        <p:spPr>
          <a:xfrm>
            <a:off x="526975" y="3783930"/>
            <a:ext cx="7562259" cy="507831"/>
          </a:xfrm>
          <a:prstGeom prst="rect">
            <a:avLst/>
          </a:prstGeom>
          <a:noFill/>
        </p:spPr>
        <p:txBody>
          <a:bodyPr wrap="square" rtlCol="0">
            <a:spAutoFit/>
          </a:bodyPr>
          <a:lstStyle/>
          <a:p>
            <a:pPr marL="457200" indent="-457200">
              <a:buFont typeface="Arial"/>
              <a:buChar char="•"/>
            </a:pPr>
            <a:r>
              <a:rPr lang="en-CA" sz="2700" dirty="0"/>
              <a:t>A</a:t>
            </a:r>
            <a:r>
              <a:rPr lang="en-CA" sz="2700" dirty="0" smtClean="0"/>
              <a:t>pplied to the image X below, we have:</a:t>
            </a:r>
            <a:endParaRPr lang="en-CA" sz="2700" dirty="0"/>
          </a:p>
        </p:txBody>
      </p:sp>
      <p:graphicFrame>
        <p:nvGraphicFramePr>
          <p:cNvPr id="14" name="Object 13"/>
          <p:cNvGraphicFramePr>
            <a:graphicFrameLocks noChangeAspect="1"/>
          </p:cNvGraphicFramePr>
          <p:nvPr>
            <p:extLst>
              <p:ext uri="{D42A27DB-BD31-4B8C-83A1-F6EECF244321}">
                <p14:modId xmlns:p14="http://schemas.microsoft.com/office/powerpoint/2010/main" val="163202327"/>
              </p:ext>
            </p:extLst>
          </p:nvPr>
        </p:nvGraphicFramePr>
        <p:xfrm>
          <a:off x="6551497" y="6202959"/>
          <a:ext cx="2032000" cy="609600"/>
        </p:xfrm>
        <a:graphic>
          <a:graphicData uri="http://schemas.openxmlformats.org/presentationml/2006/ole">
            <mc:AlternateContent xmlns:mc="http://schemas.openxmlformats.org/markup-compatibility/2006">
              <mc:Choice xmlns:v="urn:schemas-microsoft-com:vml" Requires="v">
                <p:oleObj spid="_x0000_s468158" name="Equation" r:id="rId10" imgW="1016000" imgH="304800" progId="Equation.3">
                  <p:embed/>
                </p:oleObj>
              </mc:Choice>
              <mc:Fallback>
                <p:oleObj name="Equation" r:id="rId10" imgW="1016000" imgH="304800" progId="Equation.3">
                  <p:embed/>
                  <p:pic>
                    <p:nvPicPr>
                      <p:cNvPr id="0" name=""/>
                      <p:cNvPicPr/>
                      <p:nvPr/>
                    </p:nvPicPr>
                    <p:blipFill>
                      <a:blip r:embed="rId11"/>
                      <a:stretch>
                        <a:fillRect/>
                      </a:stretch>
                    </p:blipFill>
                    <p:spPr>
                      <a:xfrm>
                        <a:off x="6551497" y="6202959"/>
                        <a:ext cx="2032000" cy="609600"/>
                      </a:xfrm>
                      <a:prstGeom prst="rect">
                        <a:avLst/>
                      </a:prstGeom>
                    </p:spPr>
                  </p:pic>
                </p:oleObj>
              </mc:Fallback>
            </mc:AlternateContent>
          </a:graphicData>
        </a:graphic>
      </p:graphicFrame>
      <p:graphicFrame>
        <p:nvGraphicFramePr>
          <p:cNvPr id="15" name="Object 14"/>
          <p:cNvGraphicFramePr>
            <a:graphicFrameLocks noChangeAspect="1"/>
          </p:cNvGraphicFramePr>
          <p:nvPr>
            <p:extLst>
              <p:ext uri="{D42A27DB-BD31-4B8C-83A1-F6EECF244321}">
                <p14:modId xmlns:p14="http://schemas.microsoft.com/office/powerpoint/2010/main" val="3712477158"/>
              </p:ext>
            </p:extLst>
          </p:nvPr>
        </p:nvGraphicFramePr>
        <p:xfrm>
          <a:off x="2497138" y="6339354"/>
          <a:ext cx="1600200" cy="431800"/>
        </p:xfrm>
        <a:graphic>
          <a:graphicData uri="http://schemas.openxmlformats.org/presentationml/2006/ole">
            <mc:AlternateContent xmlns:mc="http://schemas.openxmlformats.org/markup-compatibility/2006">
              <mc:Choice xmlns:v="urn:schemas-microsoft-com:vml" Requires="v">
                <p:oleObj spid="_x0000_s468159" name="Equation" r:id="rId12" imgW="800100" imgH="215900" progId="Equation.3">
                  <p:embed/>
                </p:oleObj>
              </mc:Choice>
              <mc:Fallback>
                <p:oleObj name="Equation" r:id="rId12" imgW="800100" imgH="215900" progId="Equation.3">
                  <p:embed/>
                  <p:pic>
                    <p:nvPicPr>
                      <p:cNvPr id="0" name=""/>
                      <p:cNvPicPr/>
                      <p:nvPr/>
                    </p:nvPicPr>
                    <p:blipFill>
                      <a:blip r:embed="rId13"/>
                      <a:stretch>
                        <a:fillRect/>
                      </a:stretch>
                    </p:blipFill>
                    <p:spPr>
                      <a:xfrm>
                        <a:off x="2497138" y="6339354"/>
                        <a:ext cx="1600200" cy="431800"/>
                      </a:xfrm>
                      <a:prstGeom prst="rect">
                        <a:avLst/>
                      </a:prstGeom>
                    </p:spPr>
                  </p:pic>
                </p:oleObj>
              </mc:Fallback>
            </mc:AlternateContent>
          </a:graphicData>
        </a:graphic>
      </p:graphicFrame>
      <p:graphicFrame>
        <p:nvGraphicFramePr>
          <p:cNvPr id="16" name="Object 15"/>
          <p:cNvGraphicFramePr>
            <a:graphicFrameLocks noChangeAspect="1"/>
          </p:cNvGraphicFramePr>
          <p:nvPr>
            <p:extLst>
              <p:ext uri="{D42A27DB-BD31-4B8C-83A1-F6EECF244321}">
                <p14:modId xmlns:p14="http://schemas.microsoft.com/office/powerpoint/2010/main" val="3460013329"/>
              </p:ext>
            </p:extLst>
          </p:nvPr>
        </p:nvGraphicFramePr>
        <p:xfrm>
          <a:off x="4533900" y="6339354"/>
          <a:ext cx="1600200" cy="457200"/>
        </p:xfrm>
        <a:graphic>
          <a:graphicData uri="http://schemas.openxmlformats.org/presentationml/2006/ole">
            <mc:AlternateContent xmlns:mc="http://schemas.openxmlformats.org/markup-compatibility/2006">
              <mc:Choice xmlns:v="urn:schemas-microsoft-com:vml" Requires="v">
                <p:oleObj spid="_x0000_s468160" name="Equation" r:id="rId14" imgW="800100" imgH="228600" progId="Equation.3">
                  <p:embed/>
                </p:oleObj>
              </mc:Choice>
              <mc:Fallback>
                <p:oleObj name="Equation" r:id="rId14" imgW="800100" imgH="228600" progId="Equation.3">
                  <p:embed/>
                  <p:pic>
                    <p:nvPicPr>
                      <p:cNvPr id="0" name=""/>
                      <p:cNvPicPr/>
                      <p:nvPr/>
                    </p:nvPicPr>
                    <p:blipFill>
                      <a:blip r:embed="rId15"/>
                      <a:stretch>
                        <a:fillRect/>
                      </a:stretch>
                    </p:blipFill>
                    <p:spPr>
                      <a:xfrm>
                        <a:off x="4533900" y="6339354"/>
                        <a:ext cx="1600200" cy="457200"/>
                      </a:xfrm>
                      <a:prstGeom prst="rect">
                        <a:avLst/>
                      </a:prstGeom>
                    </p:spPr>
                  </p:pic>
                </p:oleObj>
              </mc:Fallback>
            </mc:AlternateContent>
          </a:graphicData>
        </a:graphic>
      </p:graphicFrame>
      <p:graphicFrame>
        <p:nvGraphicFramePr>
          <p:cNvPr id="17" name="Object 16"/>
          <p:cNvGraphicFramePr>
            <a:graphicFrameLocks noChangeAspect="1"/>
          </p:cNvGraphicFramePr>
          <p:nvPr>
            <p:extLst>
              <p:ext uri="{D42A27DB-BD31-4B8C-83A1-F6EECF244321}">
                <p14:modId xmlns:p14="http://schemas.microsoft.com/office/powerpoint/2010/main" val="2357142243"/>
              </p:ext>
            </p:extLst>
          </p:nvPr>
        </p:nvGraphicFramePr>
        <p:xfrm>
          <a:off x="1209675" y="6350466"/>
          <a:ext cx="330200" cy="330200"/>
        </p:xfrm>
        <a:graphic>
          <a:graphicData uri="http://schemas.openxmlformats.org/presentationml/2006/ole">
            <mc:AlternateContent xmlns:mc="http://schemas.openxmlformats.org/markup-compatibility/2006">
              <mc:Choice xmlns:v="urn:schemas-microsoft-com:vml" Requires="v">
                <p:oleObj spid="_x0000_s468161" name="Equation" r:id="rId16" imgW="165100" imgH="165100" progId="Equation.3">
                  <p:embed/>
                </p:oleObj>
              </mc:Choice>
              <mc:Fallback>
                <p:oleObj name="Equation" r:id="rId16" imgW="165100" imgH="165100" progId="Equation.3">
                  <p:embed/>
                  <p:pic>
                    <p:nvPicPr>
                      <p:cNvPr id="0" name=""/>
                      <p:cNvPicPr/>
                      <p:nvPr/>
                    </p:nvPicPr>
                    <p:blipFill>
                      <a:blip r:embed="rId17"/>
                      <a:stretch>
                        <a:fillRect/>
                      </a:stretch>
                    </p:blipFill>
                    <p:spPr>
                      <a:xfrm>
                        <a:off x="1209675" y="6350466"/>
                        <a:ext cx="330200" cy="330200"/>
                      </a:xfrm>
                      <a:prstGeom prst="rect">
                        <a:avLst/>
                      </a:prstGeom>
                    </p:spPr>
                  </p:pic>
                </p:oleObj>
              </mc:Fallback>
            </mc:AlternateContent>
          </a:graphicData>
        </a:graphic>
      </p:graphicFrame>
    </p:spTree>
    <p:extLst>
      <p:ext uri="{BB962C8B-B14F-4D97-AF65-F5344CB8AC3E}">
        <p14:creationId xmlns:p14="http://schemas.microsoft.com/office/powerpoint/2010/main" val="76912596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808"/>
            <a:ext cx="8229600" cy="887294"/>
          </a:xfrm>
        </p:spPr>
        <p:txBody>
          <a:bodyPr>
            <a:normAutofit fontScale="90000"/>
          </a:bodyPr>
          <a:lstStyle/>
          <a:p>
            <a:r>
              <a:rPr lang="en-CA" dirty="0" smtClean="0"/>
              <a:t>Visualizing the filters learned by a CNN</a:t>
            </a:r>
            <a:endParaRPr lang="en-CA" dirty="0"/>
          </a:p>
        </p:txBody>
      </p:sp>
      <p:sp>
        <p:nvSpPr>
          <p:cNvPr id="3" name="Content Placeholder 2"/>
          <p:cNvSpPr>
            <a:spLocks noGrp="1"/>
          </p:cNvSpPr>
          <p:nvPr>
            <p:ph idx="1"/>
          </p:nvPr>
        </p:nvSpPr>
        <p:spPr>
          <a:xfrm>
            <a:off x="457200" y="834529"/>
            <a:ext cx="8229600" cy="2110352"/>
          </a:xfrm>
        </p:spPr>
        <p:txBody>
          <a:bodyPr>
            <a:normAutofit/>
          </a:bodyPr>
          <a:lstStyle/>
          <a:p>
            <a:r>
              <a:rPr lang="en-CA" sz="2000" dirty="0"/>
              <a:t>Learned edge-like filters and texture-like filters are frequently observed in the early layers of CNNs </a:t>
            </a:r>
            <a:r>
              <a:rPr lang="en-CA" sz="2000" dirty="0" smtClean="0"/>
              <a:t>trained </a:t>
            </a:r>
            <a:r>
              <a:rPr lang="en-CA" sz="2000" dirty="0"/>
              <a:t>using natural </a:t>
            </a:r>
            <a:r>
              <a:rPr lang="en-CA" sz="2000" dirty="0" smtClean="0"/>
              <a:t>images </a:t>
            </a:r>
            <a:endParaRPr lang="en-CA" sz="2000" dirty="0"/>
          </a:p>
          <a:p>
            <a:r>
              <a:rPr lang="en-CA" sz="2000" dirty="0"/>
              <a:t>Since each layer in a CNN involves filtering the feature map </a:t>
            </a:r>
            <a:r>
              <a:rPr lang="en-CA" sz="2000" dirty="0" smtClean="0"/>
              <a:t>below, so </a:t>
            </a:r>
            <a:r>
              <a:rPr lang="en-CA" sz="2000" dirty="0"/>
              <a:t>as one moves </a:t>
            </a:r>
            <a:r>
              <a:rPr lang="en-CA" sz="2000" dirty="0" smtClean="0"/>
              <a:t>up </a:t>
            </a:r>
            <a:r>
              <a:rPr lang="en-CA" sz="2000" dirty="0"/>
              <a:t>the receptive </a:t>
            </a:r>
            <a:r>
              <a:rPr lang="en-CA" sz="2000" dirty="0" smtClean="0"/>
              <a:t>fields become larger</a:t>
            </a:r>
          </a:p>
          <a:p>
            <a:r>
              <a:rPr lang="en-CA" sz="2000" dirty="0"/>
              <a:t>H</a:t>
            </a:r>
            <a:r>
              <a:rPr lang="en-CA" sz="2000" dirty="0" smtClean="0"/>
              <a:t>igher</a:t>
            </a:r>
            <a:r>
              <a:rPr lang="en-CA" sz="2000" dirty="0"/>
              <a:t>- level layers </a:t>
            </a:r>
            <a:r>
              <a:rPr lang="en-CA" sz="2000" dirty="0" smtClean="0"/>
              <a:t>learn to detect </a:t>
            </a:r>
            <a:r>
              <a:rPr lang="en-CA" sz="2000" dirty="0"/>
              <a:t>larger features, which often correspond to </a:t>
            </a:r>
            <a:r>
              <a:rPr lang="en-CA" sz="2000" dirty="0" smtClean="0"/>
              <a:t>textures, then small </a:t>
            </a:r>
            <a:r>
              <a:rPr lang="en-CA" sz="2000" dirty="0"/>
              <a:t>pieces of </a:t>
            </a:r>
            <a:r>
              <a:rPr lang="en-CA" sz="2000" dirty="0" smtClean="0"/>
              <a:t>objects</a:t>
            </a:r>
          </a:p>
        </p:txBody>
      </p:sp>
      <p:pic>
        <p:nvPicPr>
          <p:cNvPr id="4" name="Picture 3"/>
          <p:cNvPicPr>
            <a:picLocks noChangeAspect="1"/>
          </p:cNvPicPr>
          <p:nvPr/>
        </p:nvPicPr>
        <p:blipFill>
          <a:blip r:embed="rId2"/>
          <a:stretch>
            <a:fillRect/>
          </a:stretch>
        </p:blipFill>
        <p:spPr>
          <a:xfrm>
            <a:off x="1123355" y="2958837"/>
            <a:ext cx="7305454" cy="3304849"/>
          </a:xfrm>
          <a:prstGeom prst="rect">
            <a:avLst/>
          </a:prstGeom>
        </p:spPr>
      </p:pic>
      <p:sp>
        <p:nvSpPr>
          <p:cNvPr id="5" name="Rectangle 4"/>
          <p:cNvSpPr/>
          <p:nvPr/>
        </p:nvSpPr>
        <p:spPr>
          <a:xfrm>
            <a:off x="122279" y="6248280"/>
            <a:ext cx="9021721" cy="646331"/>
          </a:xfrm>
          <a:prstGeom prst="rect">
            <a:avLst/>
          </a:prstGeom>
        </p:spPr>
        <p:txBody>
          <a:bodyPr wrap="square">
            <a:spAutoFit/>
          </a:bodyPr>
          <a:lstStyle/>
          <a:p>
            <a:pPr marL="285750" indent="-285750">
              <a:buFont typeface="Arial"/>
              <a:buChar char="•"/>
            </a:pPr>
            <a:r>
              <a:rPr lang="en-CA" dirty="0" smtClean="0"/>
              <a:t>Above are the strongest activations </a:t>
            </a:r>
            <a:r>
              <a:rPr lang="en-CA" dirty="0"/>
              <a:t>of random </a:t>
            </a:r>
            <a:r>
              <a:rPr lang="en-CA" dirty="0" smtClean="0"/>
              <a:t>neurons projecting </a:t>
            </a:r>
            <a:r>
              <a:rPr lang="en-CA" dirty="0"/>
              <a:t>the activation back into image space using </a:t>
            </a:r>
            <a:r>
              <a:rPr lang="en-CA" dirty="0" smtClean="0"/>
              <a:t>the </a:t>
            </a:r>
            <a:r>
              <a:rPr lang="en-CA" dirty="0" err="1"/>
              <a:t>deconvolution</a:t>
            </a:r>
            <a:r>
              <a:rPr lang="en-CA" dirty="0"/>
              <a:t> approach of </a:t>
            </a:r>
            <a:r>
              <a:rPr lang="en-CA" dirty="0" err="1"/>
              <a:t>Zeiler</a:t>
            </a:r>
            <a:r>
              <a:rPr lang="en-CA" dirty="0"/>
              <a:t> and Fergus (2013</a:t>
            </a:r>
            <a:r>
              <a:rPr lang="en-CA" dirty="0" smtClean="0"/>
              <a:t>).</a:t>
            </a:r>
            <a:endParaRPr lang="en-CA" dirty="0"/>
          </a:p>
        </p:txBody>
      </p:sp>
      <p:sp>
        <p:nvSpPr>
          <p:cNvPr id="6" name="Rectangle 5"/>
          <p:cNvSpPr/>
          <p:nvPr/>
        </p:nvSpPr>
        <p:spPr>
          <a:xfrm>
            <a:off x="815888" y="5770509"/>
            <a:ext cx="4400852" cy="369332"/>
          </a:xfrm>
          <a:prstGeom prst="rect">
            <a:avLst/>
          </a:prstGeom>
        </p:spPr>
        <p:txBody>
          <a:bodyPr wrap="none">
            <a:spAutoFit/>
          </a:bodyPr>
          <a:lstStyle/>
          <a:p>
            <a:r>
              <a:rPr lang="en-CA" dirty="0"/>
              <a:t> (Imagery kindly provided by </a:t>
            </a:r>
            <a:r>
              <a:rPr lang="en-CA" dirty="0" smtClean="0"/>
              <a:t>Matthew </a:t>
            </a:r>
            <a:r>
              <a:rPr lang="en-CA" dirty="0" err="1" smtClean="0"/>
              <a:t>Zeiler</a:t>
            </a:r>
            <a:r>
              <a:rPr lang="en-CA" dirty="0"/>
              <a:t>)</a:t>
            </a:r>
          </a:p>
        </p:txBody>
      </p:sp>
    </p:spTree>
    <p:extLst>
      <p:ext uri="{BB962C8B-B14F-4D97-AF65-F5344CB8AC3E}">
        <p14:creationId xmlns:p14="http://schemas.microsoft.com/office/powerpoint/2010/main" val="86631004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smtClean="0"/>
              <a:t>Simple example of: convolution</a:t>
            </a:r>
            <a:r>
              <a:rPr lang="en-CA" dirty="0"/>
              <a:t>, pooling, and </a:t>
            </a:r>
            <a:r>
              <a:rPr lang="en-CA" dirty="0" smtClean="0"/>
              <a:t>decimation operations</a:t>
            </a:r>
            <a:endParaRPr lang="en-CA" dirty="0"/>
          </a:p>
        </p:txBody>
      </p:sp>
      <p:sp>
        <p:nvSpPr>
          <p:cNvPr id="3" name="Content Placeholder 2"/>
          <p:cNvSpPr>
            <a:spLocks noGrp="1"/>
          </p:cNvSpPr>
          <p:nvPr>
            <p:ph idx="1"/>
          </p:nvPr>
        </p:nvSpPr>
        <p:spPr>
          <a:xfrm>
            <a:off x="345559" y="4326591"/>
            <a:ext cx="8529807" cy="2489538"/>
          </a:xfrm>
        </p:spPr>
        <p:txBody>
          <a:bodyPr>
            <a:noAutofit/>
          </a:bodyPr>
          <a:lstStyle/>
          <a:p>
            <a:r>
              <a:rPr lang="en-CA" sz="2400" dirty="0" smtClean="0"/>
              <a:t>An image </a:t>
            </a:r>
            <a:r>
              <a:rPr lang="en-CA" sz="2400" dirty="0"/>
              <a:t>is convolved with a </a:t>
            </a:r>
            <a:r>
              <a:rPr lang="en-CA" sz="2400" dirty="0" smtClean="0"/>
              <a:t>filter; curved </a:t>
            </a:r>
            <a:r>
              <a:rPr lang="en-CA" sz="2400" dirty="0"/>
              <a:t>rectangular regions in the first large matrix </a:t>
            </a:r>
            <a:r>
              <a:rPr lang="en-CA" sz="2400" dirty="0" smtClean="0"/>
              <a:t>depict </a:t>
            </a:r>
            <a:r>
              <a:rPr lang="en-CA" sz="2400" dirty="0"/>
              <a:t>a random set of image </a:t>
            </a:r>
            <a:r>
              <a:rPr lang="en-CA" sz="2400" dirty="0" smtClean="0"/>
              <a:t>locations</a:t>
            </a:r>
          </a:p>
          <a:p>
            <a:r>
              <a:rPr lang="en-CA" sz="2400" dirty="0"/>
              <a:t>M</a:t>
            </a:r>
            <a:r>
              <a:rPr lang="en-CA" sz="2400" dirty="0" smtClean="0"/>
              <a:t>aximum </a:t>
            </a:r>
            <a:r>
              <a:rPr lang="en-CA" sz="2400" dirty="0"/>
              <a:t>values within small 2×2 regions are indicated in </a:t>
            </a:r>
            <a:r>
              <a:rPr lang="en-CA" sz="2400" dirty="0" smtClean="0"/>
              <a:t>bold in the central matrix </a:t>
            </a:r>
          </a:p>
          <a:p>
            <a:r>
              <a:rPr lang="en-CA" sz="2400" dirty="0" smtClean="0"/>
              <a:t>The results are pooled, using max-pooling then decimated by a factor of two, to yield the final matrix</a:t>
            </a:r>
            <a:endParaRPr lang="en-CA" sz="2400" dirty="0"/>
          </a:p>
        </p:txBody>
      </p:sp>
      <p:pic>
        <p:nvPicPr>
          <p:cNvPr id="4" name="Content Placeholder 3"/>
          <p:cNvPicPr>
            <a:picLocks noChangeAspect="1"/>
          </p:cNvPicPr>
          <p:nvPr/>
        </p:nvPicPr>
        <p:blipFill rotWithShape="1">
          <a:blip r:embed="rId2"/>
          <a:srcRect l="-1838" r="636"/>
          <a:stretch/>
        </p:blipFill>
        <p:spPr>
          <a:xfrm>
            <a:off x="-41865" y="1525849"/>
            <a:ext cx="9380127" cy="2735122"/>
          </a:xfrm>
          <a:prstGeom prst="rect">
            <a:avLst/>
          </a:prstGeom>
        </p:spPr>
      </p:pic>
    </p:spTree>
    <p:extLst>
      <p:ext uri="{BB962C8B-B14F-4D97-AF65-F5344CB8AC3E}">
        <p14:creationId xmlns:p14="http://schemas.microsoft.com/office/powerpoint/2010/main" val="31259472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Convolutional layers and gradients</a:t>
            </a:r>
            <a:endParaRPr lang="en-CA" dirty="0"/>
          </a:p>
        </p:txBody>
      </p:sp>
      <p:sp>
        <p:nvSpPr>
          <p:cNvPr id="3" name="Content Placeholder 2"/>
          <p:cNvSpPr>
            <a:spLocks noGrp="1"/>
          </p:cNvSpPr>
          <p:nvPr>
            <p:ph idx="1"/>
          </p:nvPr>
        </p:nvSpPr>
        <p:spPr/>
        <p:txBody>
          <a:bodyPr>
            <a:normAutofit fontScale="92500" lnSpcReduction="20000"/>
          </a:bodyPr>
          <a:lstStyle/>
          <a:p>
            <a:r>
              <a:rPr lang="en-US" dirty="0"/>
              <a:t>Let’s consider how to compute the gradients needed to optimize a convolutional </a:t>
            </a:r>
            <a:r>
              <a:rPr lang="en-US" dirty="0" smtClean="0"/>
              <a:t>network</a:t>
            </a:r>
          </a:p>
          <a:p>
            <a:r>
              <a:rPr lang="en-US" dirty="0" smtClean="0"/>
              <a:t>At </a:t>
            </a:r>
            <a:r>
              <a:rPr lang="en-US" dirty="0"/>
              <a:t>a given layer we have </a:t>
            </a:r>
            <a:r>
              <a:rPr lang="en-US" i="1" dirty="0" err="1"/>
              <a:t>i</a:t>
            </a:r>
            <a:r>
              <a:rPr lang="en-US" dirty="0"/>
              <a:t>=1…</a:t>
            </a:r>
            <a:r>
              <a:rPr lang="en-US" i="1" dirty="0"/>
              <a:t>N</a:t>
            </a:r>
            <a:r>
              <a:rPr lang="en-US" baseline="30000" dirty="0"/>
              <a:t>(</a:t>
            </a:r>
            <a:r>
              <a:rPr lang="en-US" i="1" baseline="30000" dirty="0"/>
              <a:t>l</a:t>
            </a:r>
            <a:r>
              <a:rPr lang="en-US" baseline="30000" dirty="0"/>
              <a:t>)</a:t>
            </a:r>
            <a:r>
              <a:rPr lang="en-US" dirty="0"/>
              <a:t> feature filters and corresponding feature </a:t>
            </a:r>
            <a:r>
              <a:rPr lang="en-US" dirty="0" smtClean="0"/>
              <a:t>maps</a:t>
            </a:r>
          </a:p>
          <a:p>
            <a:r>
              <a:rPr lang="en-US" dirty="0" smtClean="0"/>
              <a:t>The </a:t>
            </a:r>
            <a:r>
              <a:rPr lang="en-US" dirty="0"/>
              <a:t>convolutional kernel matrices </a:t>
            </a:r>
            <a:r>
              <a:rPr lang="en-US" b="1" dirty="0"/>
              <a:t>K</a:t>
            </a:r>
            <a:r>
              <a:rPr lang="en-US" i="1" baseline="-25000" dirty="0"/>
              <a:t>i</a:t>
            </a:r>
            <a:r>
              <a:rPr lang="en-US" dirty="0"/>
              <a:t> contain flipped weights with respect to kernel weight matrices </a:t>
            </a:r>
            <a:r>
              <a:rPr lang="en-US" b="1" dirty="0" smtClean="0"/>
              <a:t>W</a:t>
            </a:r>
            <a:r>
              <a:rPr lang="en-US" i="1" baseline="-25000" dirty="0" smtClean="0"/>
              <a:t>i</a:t>
            </a:r>
            <a:r>
              <a:rPr lang="en-US" dirty="0" smtClean="0"/>
              <a:t> </a:t>
            </a:r>
          </a:p>
          <a:p>
            <a:r>
              <a:rPr lang="en-US" dirty="0" smtClean="0"/>
              <a:t>With </a:t>
            </a:r>
            <a:r>
              <a:rPr lang="en-US" dirty="0"/>
              <a:t>activation function act(), and for each feature type </a:t>
            </a:r>
            <a:r>
              <a:rPr lang="en-US" i="1" dirty="0" err="1" smtClean="0"/>
              <a:t>i</a:t>
            </a:r>
            <a:r>
              <a:rPr lang="en-US" dirty="0" smtClean="0"/>
              <a:t>, a </a:t>
            </a:r>
            <a:r>
              <a:rPr lang="en-US" dirty="0"/>
              <a:t>scaling factor </a:t>
            </a:r>
            <a:r>
              <a:rPr lang="en-US" i="1" dirty="0" err="1"/>
              <a:t>g</a:t>
            </a:r>
            <a:r>
              <a:rPr lang="en-US" i="1" baseline="-25000" dirty="0" err="1"/>
              <a:t>i</a:t>
            </a:r>
            <a:r>
              <a:rPr lang="en-US" dirty="0"/>
              <a:t> and bias matrix </a:t>
            </a:r>
            <a:r>
              <a:rPr lang="en-US" b="1" dirty="0"/>
              <a:t>B</a:t>
            </a:r>
            <a:r>
              <a:rPr lang="en-US" i="1" baseline="-25000" dirty="0"/>
              <a:t>i</a:t>
            </a:r>
            <a:r>
              <a:rPr lang="en-US" dirty="0"/>
              <a:t>, the feature maps are matrices </a:t>
            </a:r>
            <a:r>
              <a:rPr lang="en-US" b="1" dirty="0"/>
              <a:t>H</a:t>
            </a:r>
            <a:r>
              <a:rPr lang="en-US" baseline="-25000" dirty="0"/>
              <a:t>i</a:t>
            </a:r>
            <a:r>
              <a:rPr lang="en-US" dirty="0"/>
              <a:t>(</a:t>
            </a:r>
            <a:r>
              <a:rPr lang="en-US" b="1" dirty="0"/>
              <a:t>A</a:t>
            </a:r>
            <a:r>
              <a:rPr lang="en-US" baseline="-25000" dirty="0"/>
              <a:t>i</a:t>
            </a:r>
            <a:r>
              <a:rPr lang="en-US" dirty="0"/>
              <a:t>(</a:t>
            </a:r>
            <a:r>
              <a:rPr lang="en-US" b="1" dirty="0"/>
              <a:t>X</a:t>
            </a:r>
            <a:r>
              <a:rPr lang="en-US" dirty="0"/>
              <a:t>)) and can be visualized as a set of </a:t>
            </a:r>
            <a:r>
              <a:rPr lang="en-US" dirty="0" smtClean="0"/>
              <a:t>images </a:t>
            </a:r>
            <a:r>
              <a:rPr lang="en-US" dirty="0"/>
              <a:t>given by </a:t>
            </a:r>
            <a:endParaRPr lang="en-CA" dirty="0"/>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771802378"/>
              </p:ext>
            </p:extLst>
          </p:nvPr>
        </p:nvGraphicFramePr>
        <p:xfrm>
          <a:off x="1962396" y="5974342"/>
          <a:ext cx="5400675" cy="542925"/>
        </p:xfrm>
        <a:graphic>
          <a:graphicData uri="http://schemas.openxmlformats.org/presentationml/2006/ole">
            <mc:AlternateContent xmlns:mc="http://schemas.openxmlformats.org/markup-compatibility/2006">
              <mc:Choice xmlns:v="urn:schemas-microsoft-com:vml" Requires="v">
                <p:oleObj spid="_x0000_s473123" name="Equation" r:id="rId3" imgW="2400300" imgH="241300" progId="Equation.3">
                  <p:embed/>
                </p:oleObj>
              </mc:Choice>
              <mc:Fallback>
                <p:oleObj name="Equation" r:id="rId3" imgW="2400300" imgH="241300" progId="Equation.3">
                  <p:embed/>
                  <p:pic>
                    <p:nvPicPr>
                      <p:cNvPr id="0" name=""/>
                      <p:cNvPicPr/>
                      <p:nvPr/>
                    </p:nvPicPr>
                    <p:blipFill>
                      <a:blip r:embed="rId4"/>
                      <a:stretch>
                        <a:fillRect/>
                      </a:stretch>
                    </p:blipFill>
                    <p:spPr>
                      <a:xfrm>
                        <a:off x="1962396" y="5974342"/>
                        <a:ext cx="5400675" cy="542925"/>
                      </a:xfrm>
                      <a:prstGeom prst="rect">
                        <a:avLst/>
                      </a:prstGeom>
                    </p:spPr>
                  </p:pic>
                </p:oleObj>
              </mc:Fallback>
            </mc:AlternateContent>
          </a:graphicData>
        </a:graphic>
      </p:graphicFrame>
    </p:spTree>
    <p:extLst>
      <p:ext uri="{BB962C8B-B14F-4D97-AF65-F5344CB8AC3E}">
        <p14:creationId xmlns:p14="http://schemas.microsoft.com/office/powerpoint/2010/main" val="254197859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Convolutional layers and gradients</a:t>
            </a:r>
          </a:p>
        </p:txBody>
      </p:sp>
      <p:sp>
        <p:nvSpPr>
          <p:cNvPr id="3" name="Content Placeholder 2"/>
          <p:cNvSpPr>
            <a:spLocks noGrp="1"/>
          </p:cNvSpPr>
          <p:nvPr>
            <p:ph idx="1"/>
          </p:nvPr>
        </p:nvSpPr>
        <p:spPr/>
        <p:txBody>
          <a:bodyPr>
            <a:normAutofit fontScale="92500" lnSpcReduction="20000"/>
          </a:bodyPr>
          <a:lstStyle/>
          <a:p>
            <a:r>
              <a:rPr lang="en-US" dirty="0"/>
              <a:t>The loss  is a function of the N</a:t>
            </a:r>
            <a:r>
              <a:rPr lang="en-US" baseline="30000" dirty="0"/>
              <a:t>(</a:t>
            </a:r>
            <a:r>
              <a:rPr lang="en-US" i="1" baseline="30000" dirty="0"/>
              <a:t>l</a:t>
            </a:r>
            <a:r>
              <a:rPr lang="en-US" baseline="30000" dirty="0"/>
              <a:t>)</a:t>
            </a:r>
            <a:r>
              <a:rPr lang="en-US" dirty="0"/>
              <a:t> feature maps for a given </a:t>
            </a:r>
            <a:r>
              <a:rPr lang="en-US" dirty="0" smtClean="0"/>
              <a:t>layer,  </a:t>
            </a:r>
          </a:p>
          <a:p>
            <a:r>
              <a:rPr lang="en-US" dirty="0" smtClean="0"/>
              <a:t>Define </a:t>
            </a:r>
            <a:r>
              <a:rPr lang="en-US" b="1" dirty="0"/>
              <a:t>h</a:t>
            </a:r>
            <a:r>
              <a:rPr lang="en-US" dirty="0"/>
              <a:t>=</a:t>
            </a:r>
            <a:r>
              <a:rPr lang="en-US" dirty="0" err="1"/>
              <a:t>vec</a:t>
            </a:r>
            <a:r>
              <a:rPr lang="en-US" dirty="0"/>
              <a:t>(</a:t>
            </a:r>
            <a:r>
              <a:rPr lang="en-US" b="1" dirty="0"/>
              <a:t>H</a:t>
            </a:r>
            <a:r>
              <a:rPr lang="en-US" dirty="0"/>
              <a:t>), </a:t>
            </a:r>
            <a:r>
              <a:rPr lang="en-US" b="1" dirty="0"/>
              <a:t>x</a:t>
            </a:r>
            <a:r>
              <a:rPr lang="en-US" dirty="0"/>
              <a:t>=</a:t>
            </a:r>
            <a:r>
              <a:rPr lang="en-US" dirty="0" err="1"/>
              <a:t>vec</a:t>
            </a:r>
            <a:r>
              <a:rPr lang="en-US" dirty="0"/>
              <a:t>(</a:t>
            </a:r>
            <a:r>
              <a:rPr lang="en-US" b="1" dirty="0"/>
              <a:t>X</a:t>
            </a:r>
            <a:r>
              <a:rPr lang="en-US" dirty="0"/>
              <a:t>), </a:t>
            </a:r>
            <a:r>
              <a:rPr lang="en-US" b="1" dirty="0"/>
              <a:t>a</a:t>
            </a:r>
            <a:r>
              <a:rPr lang="en-US" dirty="0"/>
              <a:t>=</a:t>
            </a:r>
            <a:r>
              <a:rPr lang="en-US" dirty="0" err="1"/>
              <a:t>vec</a:t>
            </a:r>
            <a:r>
              <a:rPr lang="en-US" dirty="0"/>
              <a:t>(</a:t>
            </a:r>
            <a:r>
              <a:rPr lang="en-US" b="1" dirty="0"/>
              <a:t>A</a:t>
            </a:r>
            <a:r>
              <a:rPr lang="en-US" dirty="0"/>
              <a:t>), where the </a:t>
            </a:r>
            <a:r>
              <a:rPr lang="en-US" dirty="0" err="1"/>
              <a:t>vec</a:t>
            </a:r>
            <a:r>
              <a:rPr lang="en-US" dirty="0"/>
              <a:t>() function returns a vector with stacked columns of the given matrix argument</a:t>
            </a:r>
            <a:r>
              <a:rPr lang="en-US" dirty="0" smtClean="0"/>
              <a:t>, </a:t>
            </a:r>
          </a:p>
          <a:p>
            <a:r>
              <a:rPr lang="en-US" dirty="0"/>
              <a:t>C</a:t>
            </a:r>
            <a:r>
              <a:rPr lang="en-US" dirty="0" smtClean="0"/>
              <a:t>hoose </a:t>
            </a:r>
            <a:r>
              <a:rPr lang="en-US" dirty="0"/>
              <a:t>an act() function that operates </a:t>
            </a:r>
            <a:r>
              <a:rPr lang="en-US" dirty="0" err="1"/>
              <a:t>elementwise</a:t>
            </a:r>
            <a:r>
              <a:rPr lang="en-US" dirty="0"/>
              <a:t> on an input matrix of pre-activations and has scale parameters of 1 and biases of 0. </a:t>
            </a:r>
            <a:endParaRPr lang="en-US" dirty="0" smtClean="0"/>
          </a:p>
          <a:p>
            <a:r>
              <a:rPr lang="en-US" dirty="0"/>
              <a:t>P</a:t>
            </a:r>
            <a:r>
              <a:rPr lang="en-US" dirty="0" smtClean="0"/>
              <a:t>artial </a:t>
            </a:r>
            <a:r>
              <a:rPr lang="en-US" dirty="0"/>
              <a:t>derivatives of </a:t>
            </a:r>
            <a:r>
              <a:rPr lang="en-US" dirty="0" smtClean="0"/>
              <a:t>hidden </a:t>
            </a:r>
            <a:r>
              <a:rPr lang="en-US" dirty="0"/>
              <a:t>layer output with respect to </a:t>
            </a:r>
            <a:r>
              <a:rPr lang="en-US" dirty="0" smtClean="0"/>
              <a:t>input </a:t>
            </a:r>
            <a:r>
              <a:rPr lang="en-US" b="1" dirty="0" smtClean="0"/>
              <a:t>X</a:t>
            </a:r>
            <a:r>
              <a:rPr lang="en-US" dirty="0" smtClean="0"/>
              <a:t> </a:t>
            </a:r>
            <a:r>
              <a:rPr lang="en-US" dirty="0"/>
              <a:t>of the convolutional units are </a:t>
            </a:r>
            <a:endParaRPr lang="en-CA" dirty="0"/>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4195687653"/>
              </p:ext>
            </p:extLst>
          </p:nvPr>
        </p:nvGraphicFramePr>
        <p:xfrm>
          <a:off x="3028671" y="1724887"/>
          <a:ext cx="2489200" cy="508000"/>
        </p:xfrm>
        <a:graphic>
          <a:graphicData uri="http://schemas.openxmlformats.org/presentationml/2006/ole">
            <mc:AlternateContent xmlns:mc="http://schemas.openxmlformats.org/markup-compatibility/2006">
              <mc:Choice xmlns:v="urn:schemas-microsoft-com:vml" Requires="v">
                <p:oleObj spid="_x0000_s474179" name="Equation" r:id="rId3" imgW="1244600" imgH="254000" progId="Equation.3">
                  <p:embed/>
                </p:oleObj>
              </mc:Choice>
              <mc:Fallback>
                <p:oleObj name="Equation" r:id="rId3" imgW="1244600" imgH="254000" progId="Equation.3">
                  <p:embed/>
                  <p:pic>
                    <p:nvPicPr>
                      <p:cNvPr id="0" name=""/>
                      <p:cNvPicPr/>
                      <p:nvPr/>
                    </p:nvPicPr>
                    <p:blipFill>
                      <a:blip r:embed="rId4"/>
                      <a:stretch>
                        <a:fillRect/>
                      </a:stretch>
                    </p:blipFill>
                    <p:spPr>
                      <a:xfrm>
                        <a:off x="3028671" y="1724887"/>
                        <a:ext cx="2489200" cy="5080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603998250"/>
              </p:ext>
            </p:extLst>
          </p:nvPr>
        </p:nvGraphicFramePr>
        <p:xfrm>
          <a:off x="181823" y="5803900"/>
          <a:ext cx="8864600" cy="939800"/>
        </p:xfrm>
        <a:graphic>
          <a:graphicData uri="http://schemas.openxmlformats.org/presentationml/2006/ole">
            <mc:AlternateContent xmlns:mc="http://schemas.openxmlformats.org/markup-compatibility/2006">
              <mc:Choice xmlns:v="urn:schemas-microsoft-com:vml" Requires="v">
                <p:oleObj spid="_x0000_s474180" name="Equation" r:id="rId5" imgW="4432300" imgH="469900" progId="Equation.3">
                  <p:embed/>
                </p:oleObj>
              </mc:Choice>
              <mc:Fallback>
                <p:oleObj name="Equation" r:id="rId5" imgW="4432300" imgH="469900" progId="Equation.3">
                  <p:embed/>
                  <p:pic>
                    <p:nvPicPr>
                      <p:cNvPr id="0" name=""/>
                      <p:cNvPicPr/>
                      <p:nvPr/>
                    </p:nvPicPr>
                    <p:blipFill>
                      <a:blip r:embed="rId6"/>
                      <a:stretch>
                        <a:fillRect/>
                      </a:stretch>
                    </p:blipFill>
                    <p:spPr>
                      <a:xfrm>
                        <a:off x="181823" y="5803900"/>
                        <a:ext cx="8864600" cy="939800"/>
                      </a:xfrm>
                      <a:prstGeom prst="rect">
                        <a:avLst/>
                      </a:prstGeom>
                    </p:spPr>
                  </p:pic>
                </p:oleObj>
              </mc:Fallback>
            </mc:AlternateContent>
          </a:graphicData>
        </a:graphic>
      </p:graphicFrame>
    </p:spTree>
    <p:extLst>
      <p:ext uri="{BB962C8B-B14F-4D97-AF65-F5344CB8AC3E}">
        <p14:creationId xmlns:p14="http://schemas.microsoft.com/office/powerpoint/2010/main" val="4034244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Mixed National Institute of Standards and Technology (MNIST) </a:t>
            </a:r>
            <a:endParaRPr lang="en-CA" dirty="0"/>
          </a:p>
        </p:txBody>
      </p:sp>
      <p:sp>
        <p:nvSpPr>
          <p:cNvPr id="4" name="Content Placeholder 2"/>
          <p:cNvSpPr txBox="1">
            <a:spLocks noGrp="1"/>
          </p:cNvSpPr>
          <p:nvPr>
            <p:ph idx="1"/>
          </p:nvPr>
        </p:nvSpPr>
        <p:spPr>
          <a:xfrm>
            <a:off x="457200" y="1642882"/>
            <a:ext cx="8229600" cy="4956259"/>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Is a database and evaluation setup for handwritten digit recognition</a:t>
            </a:r>
          </a:p>
          <a:p>
            <a:r>
              <a:rPr lang="en-US" dirty="0" smtClean="0"/>
              <a:t>Contains 60,000 training and 10,000 test instances of hand-written digits, encoded as 28×28 pixel </a:t>
            </a:r>
            <a:r>
              <a:rPr lang="en-US" dirty="0" err="1" smtClean="0"/>
              <a:t>grayscale</a:t>
            </a:r>
            <a:r>
              <a:rPr lang="en-US" dirty="0" smtClean="0"/>
              <a:t> images </a:t>
            </a:r>
          </a:p>
          <a:p>
            <a:r>
              <a:rPr lang="en-US" dirty="0" smtClean="0"/>
              <a:t>The data is a re-mix of an earlier NIST dataset in which adults generated the training data and high school students generated the test set </a:t>
            </a:r>
          </a:p>
          <a:p>
            <a:r>
              <a:rPr lang="en-US" dirty="0" smtClean="0"/>
              <a:t>Lets compare the performance of different methods</a:t>
            </a:r>
            <a:endParaRPr lang="en-CA" dirty="0"/>
          </a:p>
        </p:txBody>
      </p:sp>
    </p:spTree>
    <p:extLst>
      <p:ext uri="{BB962C8B-B14F-4D97-AF65-F5344CB8AC3E}">
        <p14:creationId xmlns:p14="http://schemas.microsoft.com/office/powerpoint/2010/main" val="227851053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Convolutional layers and gradients</a:t>
            </a:r>
          </a:p>
        </p:txBody>
      </p:sp>
      <p:sp>
        <p:nvSpPr>
          <p:cNvPr id="3" name="Content Placeholder 2"/>
          <p:cNvSpPr>
            <a:spLocks noGrp="1"/>
          </p:cNvSpPr>
          <p:nvPr>
            <p:ph idx="1"/>
          </p:nvPr>
        </p:nvSpPr>
        <p:spPr>
          <a:xfrm>
            <a:off x="457200" y="1338743"/>
            <a:ext cx="8229600" cy="5642152"/>
          </a:xfrm>
        </p:spPr>
        <p:txBody>
          <a:bodyPr>
            <a:normAutofit fontScale="85000" lnSpcReduction="10000"/>
          </a:bodyPr>
          <a:lstStyle/>
          <a:p>
            <a:r>
              <a:rPr lang="en-US" dirty="0" smtClean="0"/>
              <a:t>Matrix </a:t>
            </a:r>
            <a:r>
              <a:rPr lang="en-US" b="1" dirty="0" smtClean="0"/>
              <a:t>D</a:t>
            </a:r>
            <a:r>
              <a:rPr lang="en-US" baseline="-25000" dirty="0" smtClean="0"/>
              <a:t>i</a:t>
            </a:r>
            <a:r>
              <a:rPr lang="en-US" dirty="0" smtClean="0"/>
              <a:t> in previous side is </a:t>
            </a:r>
            <a:r>
              <a:rPr lang="en-US" dirty="0"/>
              <a:t>a matrix containing the partial derivative of the </a:t>
            </a:r>
            <a:r>
              <a:rPr lang="en-US" dirty="0" err="1"/>
              <a:t>elementwise</a:t>
            </a:r>
            <a:r>
              <a:rPr lang="en-US" dirty="0"/>
              <a:t> act() function’s input with respect to its pre-activation value for the </a:t>
            </a:r>
            <a:r>
              <a:rPr lang="en-US" i="1" dirty="0" err="1"/>
              <a:t>i</a:t>
            </a:r>
            <a:r>
              <a:rPr lang="en-US" baseline="30000" dirty="0" err="1"/>
              <a:t>th</a:t>
            </a:r>
            <a:r>
              <a:rPr lang="en-US" dirty="0"/>
              <a:t> feature type, organized according to spatial positions given by row </a:t>
            </a:r>
            <a:r>
              <a:rPr lang="en-US" i="1" dirty="0"/>
              <a:t>j</a:t>
            </a:r>
            <a:r>
              <a:rPr lang="en-US" dirty="0"/>
              <a:t> and column </a:t>
            </a:r>
            <a:r>
              <a:rPr lang="en-US" i="1" dirty="0" smtClean="0"/>
              <a:t>k</a:t>
            </a:r>
            <a:r>
              <a:rPr lang="en-US" dirty="0" smtClean="0"/>
              <a:t>.</a:t>
            </a:r>
          </a:p>
          <a:p>
            <a:r>
              <a:rPr lang="en-US" dirty="0" smtClean="0"/>
              <a:t>Intuitively</a:t>
            </a:r>
            <a:r>
              <a:rPr lang="en-US" dirty="0"/>
              <a:t>, the result is a sum of the convolution of each of the (zero padded) filters </a:t>
            </a:r>
            <a:r>
              <a:rPr lang="en-US" b="1" dirty="0"/>
              <a:t>W</a:t>
            </a:r>
            <a:r>
              <a:rPr lang="en-US" baseline="-25000" dirty="0"/>
              <a:t>i</a:t>
            </a:r>
            <a:r>
              <a:rPr lang="en-US" dirty="0"/>
              <a:t> with an image-like matrix of derivatives </a:t>
            </a:r>
            <a:r>
              <a:rPr lang="en-US" b="1" dirty="0"/>
              <a:t>D</a:t>
            </a:r>
            <a:r>
              <a:rPr lang="en-US" baseline="-25000" dirty="0"/>
              <a:t>i</a:t>
            </a:r>
            <a:r>
              <a:rPr lang="en-US" dirty="0"/>
              <a:t>. </a:t>
            </a:r>
            <a:endParaRPr lang="en-US" dirty="0" smtClean="0"/>
          </a:p>
          <a:p>
            <a:r>
              <a:rPr lang="en-US" dirty="0" smtClean="0"/>
              <a:t>The </a:t>
            </a:r>
            <a:r>
              <a:rPr lang="en-US" dirty="0"/>
              <a:t>partial derivatives of the hidden layer output are </a:t>
            </a:r>
            <a:endParaRPr lang="en-US" dirty="0" smtClean="0"/>
          </a:p>
          <a:p>
            <a:endParaRPr lang="en-US" dirty="0" smtClean="0"/>
          </a:p>
          <a:p>
            <a:endParaRPr lang="en-CA" dirty="0" smtClean="0"/>
          </a:p>
          <a:p>
            <a:r>
              <a:rPr lang="en-CA" dirty="0" smtClean="0"/>
              <a:t>Where   </a:t>
            </a:r>
            <a:r>
              <a:rPr lang="en-US" b="1" dirty="0" smtClean="0"/>
              <a:t>  </a:t>
            </a:r>
            <a:r>
              <a:rPr lang="en-CA" dirty="0" smtClean="0"/>
              <a:t> </a:t>
            </a:r>
            <a:r>
              <a:rPr lang="en-US" dirty="0"/>
              <a:t>is the </a:t>
            </a:r>
            <a:r>
              <a:rPr lang="en-US" dirty="0" smtClean="0"/>
              <a:t>row</a:t>
            </a:r>
            <a:r>
              <a:rPr lang="en-US" dirty="0"/>
              <a:t> </a:t>
            </a:r>
            <a:r>
              <a:rPr lang="en-US" dirty="0" smtClean="0"/>
              <a:t>&amp; column</a:t>
            </a:r>
            <a:r>
              <a:rPr lang="en-US" dirty="0"/>
              <a:t>-flipped version </a:t>
            </a:r>
            <a:r>
              <a:rPr lang="en-US" dirty="0" smtClean="0"/>
              <a:t>of </a:t>
            </a:r>
            <a:r>
              <a:rPr lang="en-US" b="1" dirty="0"/>
              <a:t>X </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4262940901"/>
              </p:ext>
            </p:extLst>
          </p:nvPr>
        </p:nvGraphicFramePr>
        <p:xfrm>
          <a:off x="2319428" y="4901707"/>
          <a:ext cx="4749800" cy="939800"/>
        </p:xfrm>
        <a:graphic>
          <a:graphicData uri="http://schemas.openxmlformats.org/presentationml/2006/ole">
            <mc:AlternateContent xmlns:mc="http://schemas.openxmlformats.org/markup-compatibility/2006">
              <mc:Choice xmlns:v="urn:schemas-microsoft-com:vml" Requires="v">
                <p:oleObj spid="_x0000_s480303" name="Equation" r:id="rId3" imgW="2374900" imgH="469900" progId="Equation.3">
                  <p:embed/>
                </p:oleObj>
              </mc:Choice>
              <mc:Fallback>
                <p:oleObj name="Equation" r:id="rId3" imgW="2374900" imgH="469900" progId="Equation.3">
                  <p:embed/>
                  <p:pic>
                    <p:nvPicPr>
                      <p:cNvPr id="0" name=""/>
                      <p:cNvPicPr/>
                      <p:nvPr/>
                    </p:nvPicPr>
                    <p:blipFill>
                      <a:blip r:embed="rId4"/>
                      <a:stretch>
                        <a:fillRect/>
                      </a:stretch>
                    </p:blipFill>
                    <p:spPr>
                      <a:xfrm>
                        <a:off x="2319428" y="4901707"/>
                        <a:ext cx="4749800" cy="9398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650383383"/>
              </p:ext>
            </p:extLst>
          </p:nvPr>
        </p:nvGraphicFramePr>
        <p:xfrm>
          <a:off x="1913028" y="5829192"/>
          <a:ext cx="406400" cy="381000"/>
        </p:xfrm>
        <a:graphic>
          <a:graphicData uri="http://schemas.openxmlformats.org/presentationml/2006/ole">
            <mc:AlternateContent xmlns:mc="http://schemas.openxmlformats.org/markup-compatibility/2006">
              <mc:Choice xmlns:v="urn:schemas-microsoft-com:vml" Requires="v">
                <p:oleObj spid="_x0000_s480304" name="Equation" r:id="rId5" imgW="203200" imgH="190500" progId="Equation.3">
                  <p:embed/>
                </p:oleObj>
              </mc:Choice>
              <mc:Fallback>
                <p:oleObj name="Equation" r:id="rId5" imgW="203200" imgH="190500" progId="Equation.3">
                  <p:embed/>
                  <p:pic>
                    <p:nvPicPr>
                      <p:cNvPr id="0" name=""/>
                      <p:cNvPicPr/>
                      <p:nvPr/>
                    </p:nvPicPr>
                    <p:blipFill>
                      <a:blip r:embed="rId6"/>
                      <a:stretch>
                        <a:fillRect/>
                      </a:stretch>
                    </p:blipFill>
                    <p:spPr>
                      <a:xfrm>
                        <a:off x="1913028" y="5829192"/>
                        <a:ext cx="406400" cy="381000"/>
                      </a:xfrm>
                      <a:prstGeom prst="rect">
                        <a:avLst/>
                      </a:prstGeom>
                    </p:spPr>
                  </p:pic>
                </p:oleObj>
              </mc:Fallback>
            </mc:AlternateContent>
          </a:graphicData>
        </a:graphic>
      </p:graphicFrame>
    </p:spTree>
    <p:extLst>
      <p:ext uri="{BB962C8B-B14F-4D97-AF65-F5344CB8AC3E}">
        <p14:creationId xmlns:p14="http://schemas.microsoft.com/office/powerpoint/2010/main" val="286822773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Pooling and subsampling layers</a:t>
            </a:r>
            <a:endParaRPr lang="en-CA" dirty="0"/>
          </a:p>
        </p:txBody>
      </p:sp>
      <p:sp>
        <p:nvSpPr>
          <p:cNvPr id="3" name="Content Placeholder 2"/>
          <p:cNvSpPr>
            <a:spLocks noGrp="1"/>
          </p:cNvSpPr>
          <p:nvPr>
            <p:ph idx="1"/>
          </p:nvPr>
        </p:nvSpPr>
        <p:spPr>
          <a:xfrm>
            <a:off x="457200" y="1350932"/>
            <a:ext cx="8229600" cy="5408072"/>
          </a:xfrm>
        </p:spPr>
        <p:txBody>
          <a:bodyPr>
            <a:normAutofit fontScale="85000" lnSpcReduction="10000"/>
          </a:bodyPr>
          <a:lstStyle/>
          <a:p>
            <a:r>
              <a:rPr lang="en-US" dirty="0"/>
              <a:t>What are the consequences of </a:t>
            </a:r>
            <a:r>
              <a:rPr lang="en-US" dirty="0" err="1"/>
              <a:t>backpropagating</a:t>
            </a:r>
            <a:r>
              <a:rPr lang="en-US" dirty="0"/>
              <a:t> gradients through </a:t>
            </a:r>
            <a:r>
              <a:rPr lang="en-US" dirty="0" smtClean="0"/>
              <a:t>max </a:t>
            </a:r>
            <a:r>
              <a:rPr lang="en-US" dirty="0"/>
              <a:t>or average </a:t>
            </a:r>
            <a:r>
              <a:rPr lang="en-US" dirty="0" smtClean="0"/>
              <a:t>pooling layers? </a:t>
            </a:r>
          </a:p>
          <a:p>
            <a:r>
              <a:rPr lang="en-US" dirty="0" smtClean="0"/>
              <a:t>In </a:t>
            </a:r>
            <a:r>
              <a:rPr lang="en-US" dirty="0"/>
              <a:t>the former case, the units that are responsible for the maximum within each zone </a:t>
            </a:r>
            <a:r>
              <a:rPr lang="en-US" i="1" dirty="0"/>
              <a:t>j</a:t>
            </a:r>
            <a:r>
              <a:rPr lang="en-US" dirty="0"/>
              <a:t>, </a:t>
            </a:r>
            <a:r>
              <a:rPr lang="en-US" i="1" dirty="0"/>
              <a:t>k</a:t>
            </a:r>
            <a:r>
              <a:rPr lang="en-US" dirty="0"/>
              <a:t> —the “winning units</a:t>
            </a:r>
            <a:r>
              <a:rPr lang="en-US" dirty="0" smtClean="0"/>
              <a:t>”— get the </a:t>
            </a:r>
            <a:r>
              <a:rPr lang="en-US" dirty="0" err="1" smtClean="0"/>
              <a:t>backpropagated</a:t>
            </a:r>
            <a:r>
              <a:rPr lang="en-US" dirty="0" smtClean="0"/>
              <a:t> gradient</a:t>
            </a:r>
            <a:endParaRPr lang="en-CA" dirty="0"/>
          </a:p>
          <a:p>
            <a:r>
              <a:rPr lang="en-CA" dirty="0" smtClean="0"/>
              <a:t>For </a:t>
            </a:r>
            <a:r>
              <a:rPr lang="en-US" dirty="0"/>
              <a:t>average pooling, the averaging </a:t>
            </a:r>
            <a:r>
              <a:rPr lang="en-US" dirty="0" smtClean="0"/>
              <a:t>is </a:t>
            </a:r>
            <a:r>
              <a:rPr lang="en-US" dirty="0"/>
              <a:t>simply a special type of convolution with a fixed kernel that computes the (possibly weighted) average of pixels in a </a:t>
            </a:r>
            <a:r>
              <a:rPr lang="en-US" dirty="0" smtClean="0"/>
              <a:t>zone</a:t>
            </a:r>
          </a:p>
          <a:p>
            <a:pPr lvl="1"/>
            <a:r>
              <a:rPr lang="en-US" dirty="0" smtClean="0"/>
              <a:t>the </a:t>
            </a:r>
            <a:r>
              <a:rPr lang="en-US" dirty="0"/>
              <a:t>required gradients </a:t>
            </a:r>
            <a:r>
              <a:rPr lang="en-US" dirty="0" smtClean="0"/>
              <a:t>are therefore like </a:t>
            </a:r>
            <a:r>
              <a:rPr lang="en-US" dirty="0" err="1" smtClean="0"/>
              <a:t>std</a:t>
            </a:r>
            <a:r>
              <a:rPr lang="en-US" dirty="0" smtClean="0"/>
              <a:t> conv. layers</a:t>
            </a:r>
          </a:p>
          <a:p>
            <a:r>
              <a:rPr lang="en-US" dirty="0"/>
              <a:t>The subsampling step either samples every </a:t>
            </a:r>
            <a:r>
              <a:rPr lang="en-US" i="1" dirty="0"/>
              <a:t>n</a:t>
            </a:r>
            <a:r>
              <a:rPr lang="en-US" baseline="30000" dirty="0"/>
              <a:t>th</a:t>
            </a:r>
            <a:r>
              <a:rPr lang="en-US" dirty="0"/>
              <a:t> output, or avoids needless computation by only evaluating every </a:t>
            </a:r>
            <a:r>
              <a:rPr lang="en-US" i="1" dirty="0"/>
              <a:t>n</a:t>
            </a:r>
            <a:r>
              <a:rPr lang="en-US" i="1" baseline="30000" dirty="0"/>
              <a:t>th</a:t>
            </a:r>
            <a:r>
              <a:rPr lang="en-US" dirty="0"/>
              <a:t> pooling </a:t>
            </a:r>
            <a:r>
              <a:rPr lang="en-US" dirty="0" smtClean="0"/>
              <a:t>computation</a:t>
            </a:r>
            <a:endParaRPr lang="en-CA" dirty="0"/>
          </a:p>
        </p:txBody>
      </p:sp>
    </p:spTree>
    <p:extLst>
      <p:ext uri="{BB962C8B-B14F-4D97-AF65-F5344CB8AC3E}">
        <p14:creationId xmlns:p14="http://schemas.microsoft.com/office/powerpoint/2010/main" val="34028296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Implementing CNNs</a:t>
            </a:r>
            <a:endParaRPr lang="en-CA" dirty="0"/>
          </a:p>
        </p:txBody>
      </p:sp>
      <p:sp>
        <p:nvSpPr>
          <p:cNvPr id="3" name="Content Placeholder 2"/>
          <p:cNvSpPr>
            <a:spLocks noGrp="1"/>
          </p:cNvSpPr>
          <p:nvPr>
            <p:ph idx="1"/>
          </p:nvPr>
        </p:nvSpPr>
        <p:spPr>
          <a:xfrm>
            <a:off x="457200" y="1350931"/>
            <a:ext cx="8229600" cy="5507069"/>
          </a:xfrm>
        </p:spPr>
        <p:txBody>
          <a:bodyPr>
            <a:normAutofit fontScale="62500" lnSpcReduction="20000"/>
          </a:bodyPr>
          <a:lstStyle/>
          <a:p>
            <a:r>
              <a:rPr lang="en-US" sz="3800" dirty="0"/>
              <a:t>Convolutions are </a:t>
            </a:r>
            <a:r>
              <a:rPr lang="en-US" sz="3800" dirty="0" smtClean="0"/>
              <a:t>very well </a:t>
            </a:r>
            <a:r>
              <a:rPr lang="en-US" sz="3800" dirty="0"/>
              <a:t>suited </a:t>
            </a:r>
            <a:r>
              <a:rPr lang="en-US" sz="3800" dirty="0" smtClean="0"/>
              <a:t>for acceleration using GPUs</a:t>
            </a:r>
          </a:p>
          <a:p>
            <a:r>
              <a:rPr lang="en-US" sz="3800" dirty="0" smtClean="0"/>
              <a:t>Since </a:t>
            </a:r>
            <a:r>
              <a:rPr lang="en-US" sz="3800" dirty="0"/>
              <a:t>graphics hardware can accelerate convolutions by an </a:t>
            </a:r>
            <a:r>
              <a:rPr lang="en-US" sz="3800" i="1" dirty="0"/>
              <a:t>order of magnitude </a:t>
            </a:r>
            <a:r>
              <a:rPr lang="en-US" sz="3800" dirty="0"/>
              <a:t>or more over CPU implementations, </a:t>
            </a:r>
            <a:r>
              <a:rPr lang="en-US" sz="3800" dirty="0" smtClean="0"/>
              <a:t>they play </a:t>
            </a:r>
            <a:r>
              <a:rPr lang="en-US" sz="3800" dirty="0"/>
              <a:t>an </a:t>
            </a:r>
            <a:r>
              <a:rPr lang="en-US" sz="3800" dirty="0" smtClean="0"/>
              <a:t>important often </a:t>
            </a:r>
            <a:r>
              <a:rPr lang="en-US" sz="3800" i="1" dirty="0" smtClean="0"/>
              <a:t>critical</a:t>
            </a:r>
            <a:r>
              <a:rPr lang="en-US" sz="3800" dirty="0" smtClean="0"/>
              <a:t> </a:t>
            </a:r>
            <a:r>
              <a:rPr lang="en-US" sz="3800" dirty="0"/>
              <a:t>role in training </a:t>
            </a:r>
            <a:r>
              <a:rPr lang="en-US" sz="3800" dirty="0" smtClean="0"/>
              <a:t>CNNs</a:t>
            </a:r>
          </a:p>
          <a:p>
            <a:r>
              <a:rPr lang="en-US" sz="3800" dirty="0" smtClean="0"/>
              <a:t>An </a:t>
            </a:r>
            <a:r>
              <a:rPr lang="en-US" sz="3800" dirty="0"/>
              <a:t>experimental turn-around time of days rather than weeks makes a huge difference to model development </a:t>
            </a:r>
            <a:r>
              <a:rPr lang="en-US" sz="3800" dirty="0" smtClean="0"/>
              <a:t>times! </a:t>
            </a:r>
            <a:endParaRPr lang="en-CA" sz="3800" dirty="0"/>
          </a:p>
          <a:p>
            <a:r>
              <a:rPr lang="en-US" sz="3800" dirty="0" smtClean="0"/>
              <a:t>Can </a:t>
            </a:r>
            <a:r>
              <a:rPr lang="en-US" sz="3800" dirty="0"/>
              <a:t>also be challenging to construct software for learning a convolutional neural network in such a way that alternative architectures can be </a:t>
            </a:r>
            <a:r>
              <a:rPr lang="en-US" sz="3800" dirty="0" smtClean="0"/>
              <a:t>explored</a:t>
            </a:r>
          </a:p>
          <a:p>
            <a:r>
              <a:rPr lang="en-US" sz="3800" dirty="0" smtClean="0"/>
              <a:t>Early GPU </a:t>
            </a:r>
            <a:r>
              <a:rPr lang="en-US" sz="3800" dirty="0"/>
              <a:t>implementations were hard to extend, newer tools allow for both fast computation and flexible high-level programming </a:t>
            </a:r>
            <a:r>
              <a:rPr lang="en-US" sz="3800" dirty="0" smtClean="0"/>
              <a:t>primitives</a:t>
            </a:r>
          </a:p>
          <a:p>
            <a:r>
              <a:rPr lang="en-US" sz="3800" dirty="0"/>
              <a:t>M</a:t>
            </a:r>
            <a:r>
              <a:rPr lang="en-US" sz="3800" dirty="0" smtClean="0"/>
              <a:t>any software tools </a:t>
            </a:r>
            <a:r>
              <a:rPr lang="en-US" sz="3800" dirty="0"/>
              <a:t>allow gradient computations and the </a:t>
            </a:r>
            <a:r>
              <a:rPr lang="en-US" sz="3800" dirty="0" err="1"/>
              <a:t>backpropagation</a:t>
            </a:r>
            <a:r>
              <a:rPr lang="en-US" sz="3800" dirty="0"/>
              <a:t> algorithm for large networks to be almost completely automated. </a:t>
            </a:r>
            <a:endParaRPr lang="en-CA" dirty="0"/>
          </a:p>
        </p:txBody>
      </p:sp>
    </p:spTree>
    <p:extLst>
      <p:ext uri="{BB962C8B-B14F-4D97-AF65-F5344CB8AC3E}">
        <p14:creationId xmlns:p14="http://schemas.microsoft.com/office/powerpoint/2010/main" val="140767949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235165" y="996362"/>
            <a:ext cx="8908835" cy="6184823"/>
          </a:xfrm>
        </p:spPr>
        <p:txBody>
          <a:bodyPr>
            <a:noAutofit/>
          </a:bodyPr>
          <a:lstStyle/>
          <a:p>
            <a:pPr marL="0" indent="0">
              <a:buNone/>
            </a:pPr>
            <a:r>
              <a:rPr lang="en-US" sz="2200" b="1" dirty="0" smtClean="0"/>
              <a:t>Convolutional Networks</a:t>
            </a:r>
          </a:p>
          <a:p>
            <a:pPr marL="0" indent="0">
              <a:buNone/>
            </a:pPr>
            <a:endParaRPr lang="en-US" sz="1000" b="1" dirty="0" smtClean="0"/>
          </a:p>
          <a:p>
            <a:r>
              <a:rPr lang="en-US" sz="2200" dirty="0" smtClean="0"/>
              <a:t>Modern </a:t>
            </a:r>
            <a:r>
              <a:rPr lang="en-US" sz="2200" dirty="0"/>
              <a:t>convolutional neural networks are widely acknowledged as having their roots with the “</a:t>
            </a:r>
            <a:r>
              <a:rPr lang="en-US" sz="2200" dirty="0" err="1"/>
              <a:t>neocognitron</a:t>
            </a:r>
            <a:r>
              <a:rPr lang="en-US" sz="2200" dirty="0"/>
              <a:t>” proposed by Fukushima (1980</a:t>
            </a:r>
            <a:r>
              <a:rPr lang="en-US" sz="2200" dirty="0" smtClean="0"/>
              <a:t>); however </a:t>
            </a:r>
          </a:p>
          <a:p>
            <a:r>
              <a:rPr lang="en-US" sz="2200" dirty="0"/>
              <a:t>T</a:t>
            </a:r>
            <a:r>
              <a:rPr lang="en-US" sz="2200" dirty="0" smtClean="0"/>
              <a:t>he </a:t>
            </a:r>
            <a:r>
              <a:rPr lang="en-US" sz="2200" dirty="0"/>
              <a:t>work of </a:t>
            </a:r>
            <a:r>
              <a:rPr lang="en-US" sz="2200" dirty="0" err="1"/>
              <a:t>LeCun</a:t>
            </a:r>
            <a:r>
              <a:rPr lang="en-US" sz="2200" dirty="0"/>
              <a:t> et al. (1998) on the </a:t>
            </a:r>
            <a:r>
              <a:rPr lang="en-US" sz="2200" dirty="0" err="1"/>
              <a:t>LeNet</a:t>
            </a:r>
            <a:r>
              <a:rPr lang="en-US" sz="2200" dirty="0"/>
              <a:t> convolutional network architecture has been extremely influential</a:t>
            </a:r>
            <a:r>
              <a:rPr lang="en-US" sz="2200" dirty="0" smtClean="0"/>
              <a:t>.</a:t>
            </a:r>
          </a:p>
          <a:p>
            <a:r>
              <a:rPr lang="en-US" sz="2200" dirty="0"/>
              <a:t>The MNIST dataset containing 28×28 pixel images of handwritten digits has been popular </a:t>
            </a:r>
            <a:r>
              <a:rPr lang="en-US" sz="2200" dirty="0" smtClean="0"/>
              <a:t>in deep </a:t>
            </a:r>
            <a:r>
              <a:rPr lang="en-US" sz="2200" dirty="0"/>
              <a:t>learning research </a:t>
            </a:r>
            <a:r>
              <a:rPr lang="en-US" sz="2200" dirty="0" smtClean="0"/>
              <a:t>community since 1998 </a:t>
            </a:r>
          </a:p>
          <a:p>
            <a:r>
              <a:rPr lang="en-US" sz="2200" dirty="0" smtClean="0"/>
              <a:t>However</a:t>
            </a:r>
            <a:r>
              <a:rPr lang="en-US" sz="2200" dirty="0"/>
              <a:t>, it was the </a:t>
            </a:r>
            <a:r>
              <a:rPr lang="en-US" sz="2200" dirty="0" err="1"/>
              <a:t>ImageNet</a:t>
            </a:r>
            <a:r>
              <a:rPr lang="en-US" sz="2200" dirty="0"/>
              <a:t> </a:t>
            </a:r>
            <a:r>
              <a:rPr lang="en-US" sz="2200" dirty="0" smtClean="0"/>
              <a:t>challenge </a:t>
            </a:r>
            <a:r>
              <a:rPr lang="en-US" sz="2200" dirty="0"/>
              <a:t>(</a:t>
            </a:r>
            <a:r>
              <a:rPr lang="en-US" sz="2200" dirty="0" err="1"/>
              <a:t>Russakovsky</a:t>
            </a:r>
            <a:r>
              <a:rPr lang="en-US" sz="2200" dirty="0"/>
              <a:t> et al., 2015)</a:t>
            </a:r>
            <a:r>
              <a:rPr lang="en-US" sz="2200" dirty="0" smtClean="0"/>
              <a:t>, </a:t>
            </a:r>
            <a:r>
              <a:rPr lang="en-US" sz="2200" dirty="0"/>
              <a:t>with a variety of much higher resolutions, that catapulted deep learning into the spotlight in </a:t>
            </a:r>
            <a:r>
              <a:rPr lang="en-US" sz="2200" dirty="0" smtClean="0"/>
              <a:t>2012. </a:t>
            </a:r>
          </a:p>
          <a:p>
            <a:pPr lvl="1"/>
            <a:r>
              <a:rPr lang="en-US" sz="2000" dirty="0" smtClean="0"/>
              <a:t>The </a:t>
            </a:r>
            <a:r>
              <a:rPr lang="en-US" sz="2000" dirty="0"/>
              <a:t>winning entry from the University of </a:t>
            </a:r>
            <a:r>
              <a:rPr lang="en-US" sz="2000" dirty="0" smtClean="0"/>
              <a:t>Toronto (</a:t>
            </a:r>
            <a:r>
              <a:rPr lang="en-US" sz="2000" dirty="0" err="1" smtClean="0"/>
              <a:t>Krizhevsky</a:t>
            </a:r>
            <a:r>
              <a:rPr lang="en-US" sz="2000" dirty="0" smtClean="0"/>
              <a:t> </a:t>
            </a:r>
            <a:r>
              <a:rPr lang="en-US" sz="2000" dirty="0"/>
              <a:t>et al. </a:t>
            </a:r>
            <a:r>
              <a:rPr lang="en-US" sz="2000" dirty="0" smtClean="0"/>
              <a:t>, 2012</a:t>
            </a:r>
            <a:r>
              <a:rPr lang="en-US" sz="2000" dirty="0"/>
              <a:t>)</a:t>
            </a:r>
            <a:r>
              <a:rPr lang="en-US" sz="2000" dirty="0" smtClean="0"/>
              <a:t> </a:t>
            </a:r>
            <a:r>
              <a:rPr lang="en-US" sz="2000" dirty="0"/>
              <a:t>processed the images at a resolution of 256×256 pixels. </a:t>
            </a:r>
            <a:endParaRPr lang="en-US" sz="2000" dirty="0" smtClean="0"/>
          </a:p>
          <a:p>
            <a:pPr lvl="1"/>
            <a:r>
              <a:rPr lang="en-US" sz="2000" dirty="0" smtClean="0"/>
              <a:t>Up </a:t>
            </a:r>
            <a:r>
              <a:rPr lang="en-US" sz="2000" dirty="0"/>
              <a:t>till then, </a:t>
            </a:r>
            <a:r>
              <a:rPr lang="en-US" sz="2000" dirty="0" smtClean="0"/>
              <a:t>CNNs were </a:t>
            </a:r>
            <a:r>
              <a:rPr lang="en-US" sz="2000" dirty="0"/>
              <a:t>simply incapable of processing such large volumes of imagery at such high resolutions in a reasonable amount of time. </a:t>
            </a:r>
            <a:endParaRPr lang="en-US" sz="2000" dirty="0" smtClean="0"/>
          </a:p>
        </p:txBody>
      </p:sp>
    </p:spTree>
    <p:extLst>
      <p:ext uri="{BB962C8B-B14F-4D97-AF65-F5344CB8AC3E}">
        <p14:creationId xmlns:p14="http://schemas.microsoft.com/office/powerpoint/2010/main" val="378038989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457200" y="1025066"/>
            <a:ext cx="8229600" cy="6234731"/>
          </a:xfrm>
        </p:spPr>
        <p:txBody>
          <a:bodyPr>
            <a:normAutofit fontScale="77500" lnSpcReduction="20000"/>
          </a:bodyPr>
          <a:lstStyle/>
          <a:p>
            <a:pPr marL="0" indent="0">
              <a:buNone/>
            </a:pPr>
            <a:r>
              <a:rPr lang="en-US" b="1" dirty="0" smtClean="0"/>
              <a:t>Convolutional Networks</a:t>
            </a:r>
          </a:p>
          <a:p>
            <a:r>
              <a:rPr lang="en-US" dirty="0" err="1" smtClean="0"/>
              <a:t>Krizhevsky</a:t>
            </a:r>
            <a:r>
              <a:rPr lang="en-US" dirty="0" smtClean="0"/>
              <a:t> </a:t>
            </a:r>
            <a:r>
              <a:rPr lang="en-US" dirty="0"/>
              <a:t>et al. (2012)’s dramatic </a:t>
            </a:r>
            <a:r>
              <a:rPr lang="en-US" dirty="0" err="1" smtClean="0"/>
              <a:t>ImageNet</a:t>
            </a:r>
            <a:r>
              <a:rPr lang="en-US" dirty="0" smtClean="0"/>
              <a:t> win </a:t>
            </a:r>
            <a:r>
              <a:rPr lang="en-US" dirty="0"/>
              <a:t>used a GPU accelerated convolutional neural networks. </a:t>
            </a:r>
            <a:endParaRPr lang="en-US" dirty="0" smtClean="0"/>
          </a:p>
          <a:p>
            <a:pPr lvl="1"/>
            <a:r>
              <a:rPr lang="en-US" dirty="0" smtClean="0"/>
              <a:t>This </a:t>
            </a:r>
            <a:r>
              <a:rPr lang="en-US" dirty="0"/>
              <a:t>spurred a great deal of development, reflected in rapid subsequent advances in </a:t>
            </a:r>
            <a:r>
              <a:rPr lang="en-US" dirty="0" smtClean="0"/>
              <a:t>visual recognition performance and </a:t>
            </a:r>
            <a:r>
              <a:rPr lang="en-US" dirty="0"/>
              <a:t>on the </a:t>
            </a:r>
            <a:r>
              <a:rPr lang="en-US" dirty="0" err="1" smtClean="0"/>
              <a:t>ImageNet</a:t>
            </a:r>
            <a:r>
              <a:rPr lang="en-US" dirty="0" smtClean="0"/>
              <a:t> benchmark</a:t>
            </a:r>
            <a:r>
              <a:rPr lang="en-US" dirty="0"/>
              <a:t>. </a:t>
            </a:r>
            <a:endParaRPr lang="en-US" dirty="0" smtClean="0"/>
          </a:p>
          <a:p>
            <a:r>
              <a:rPr lang="en-US" dirty="0"/>
              <a:t>In the 2014 challenge, the Oxford Visual Geometry Group and a team from Google pushed performance even further using much deeper architectures: 16-19 weight layers for the Oxford group, using tiny 3×3 convolutional filters (</a:t>
            </a:r>
            <a:r>
              <a:rPr lang="en-US" dirty="0" err="1"/>
              <a:t>Simonyan</a:t>
            </a:r>
            <a:r>
              <a:rPr lang="en-US" dirty="0"/>
              <a:t> and </a:t>
            </a:r>
            <a:r>
              <a:rPr lang="en-US" dirty="0" err="1"/>
              <a:t>Zisserman</a:t>
            </a:r>
            <a:r>
              <a:rPr lang="en-US" dirty="0"/>
              <a:t>, 2014); 22 layers, with filters up to 5×5 for the Google team (</a:t>
            </a:r>
            <a:r>
              <a:rPr lang="en-US" dirty="0" err="1"/>
              <a:t>Szegedy</a:t>
            </a:r>
            <a:r>
              <a:rPr lang="en-US" dirty="0"/>
              <a:t> et al., 2015). </a:t>
            </a:r>
            <a:endParaRPr lang="en-US" dirty="0" smtClean="0"/>
          </a:p>
          <a:p>
            <a:r>
              <a:rPr lang="en-US" dirty="0" smtClean="0"/>
              <a:t>The </a:t>
            </a:r>
            <a:r>
              <a:rPr lang="en-US" dirty="0"/>
              <a:t>2015 </a:t>
            </a:r>
            <a:r>
              <a:rPr lang="en-US" dirty="0" err="1"/>
              <a:t>ImageNet</a:t>
            </a:r>
            <a:r>
              <a:rPr lang="en-US" dirty="0"/>
              <a:t> challenge was won by a team from Microsoft Research Asia (MSRA) using an architecture with 152 layers (He et al., 2015), using tiny 3×3 filters combined with “shortcut” connections that skip over layers, and pooling and decimating the result of multiple layers of small convolution operations</a:t>
            </a:r>
            <a:r>
              <a:rPr lang="en-CA" dirty="0"/>
              <a:t> </a:t>
            </a:r>
            <a:endParaRPr lang="en-US" dirty="0" smtClean="0"/>
          </a:p>
          <a:p>
            <a:endParaRPr lang="en-CA" dirty="0"/>
          </a:p>
        </p:txBody>
      </p:sp>
    </p:spTree>
    <p:extLst>
      <p:ext uri="{BB962C8B-B14F-4D97-AF65-F5344CB8AC3E}">
        <p14:creationId xmlns:p14="http://schemas.microsoft.com/office/powerpoint/2010/main" val="194820046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457200" y="1350932"/>
            <a:ext cx="8229600" cy="5507068"/>
          </a:xfrm>
        </p:spPr>
        <p:txBody>
          <a:bodyPr>
            <a:normAutofit fontScale="85000" lnSpcReduction="20000"/>
          </a:bodyPr>
          <a:lstStyle/>
          <a:p>
            <a:pPr marL="0" indent="0">
              <a:buNone/>
            </a:pPr>
            <a:r>
              <a:rPr lang="en-US" b="1" dirty="0"/>
              <a:t>Convolutional Networks</a:t>
            </a:r>
          </a:p>
          <a:p>
            <a:endParaRPr lang="en-CA" dirty="0" smtClean="0"/>
          </a:p>
          <a:p>
            <a:r>
              <a:rPr lang="en-CA" dirty="0" smtClean="0"/>
              <a:t>Good </a:t>
            </a:r>
            <a:r>
              <a:rPr lang="en-CA" dirty="0"/>
              <a:t>parameter initialization can be critical for the success of neural networks, as discussed in </a:t>
            </a:r>
            <a:r>
              <a:rPr lang="en-CA" dirty="0" err="1"/>
              <a:t>LeCun</a:t>
            </a:r>
            <a:r>
              <a:rPr lang="en-CA" dirty="0"/>
              <a:t> et al. (1998)’s classic work and the more recent work of </a:t>
            </a:r>
            <a:r>
              <a:rPr lang="en-CA" dirty="0" err="1"/>
              <a:t>Glorot</a:t>
            </a:r>
            <a:r>
              <a:rPr lang="en-CA" dirty="0"/>
              <a:t> and </a:t>
            </a:r>
            <a:r>
              <a:rPr lang="en-CA" dirty="0" err="1"/>
              <a:t>Bengio</a:t>
            </a:r>
            <a:r>
              <a:rPr lang="en-CA" dirty="0"/>
              <a:t> (2010)</a:t>
            </a:r>
            <a:r>
              <a:rPr lang="en-CA" dirty="0" smtClean="0"/>
              <a:t>.</a:t>
            </a:r>
          </a:p>
          <a:p>
            <a:r>
              <a:rPr lang="en-CA" dirty="0" err="1" smtClean="0"/>
              <a:t>Krizhevsky</a:t>
            </a:r>
            <a:r>
              <a:rPr lang="en-CA" dirty="0" smtClean="0"/>
              <a:t> </a:t>
            </a:r>
            <a:r>
              <a:rPr lang="en-CA" dirty="0"/>
              <a:t>et al. (2012)’s convolutional network of rectified linear units (</a:t>
            </a:r>
            <a:r>
              <a:rPr lang="en-CA" dirty="0" err="1"/>
              <a:t>ReLUs</a:t>
            </a:r>
            <a:r>
              <a:rPr lang="en-CA" dirty="0"/>
              <a:t>) initialized weights using 0-mean isotropic Gaussian distributions with a standard deviation of 0.01, and initialized the biases to 1 for most hidden convolutional layers as well as their model’s hidden fully connected layers. </a:t>
            </a:r>
            <a:endParaRPr lang="en-CA" dirty="0" smtClean="0"/>
          </a:p>
          <a:p>
            <a:r>
              <a:rPr lang="en-CA" dirty="0" smtClean="0"/>
              <a:t>They </a:t>
            </a:r>
            <a:r>
              <a:rPr lang="en-CA" dirty="0"/>
              <a:t>observed that this initialization accelerated the early phase of learning by providing </a:t>
            </a:r>
            <a:r>
              <a:rPr lang="en-CA" dirty="0" err="1"/>
              <a:t>ReLUs</a:t>
            </a:r>
            <a:r>
              <a:rPr lang="en-CA" dirty="0"/>
              <a:t> with positive inputs. </a:t>
            </a:r>
          </a:p>
        </p:txBody>
      </p:sp>
    </p:spTree>
    <p:extLst>
      <p:ext uri="{BB962C8B-B14F-4D97-AF65-F5344CB8AC3E}">
        <p14:creationId xmlns:p14="http://schemas.microsoft.com/office/powerpoint/2010/main" val="121528235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err="1" smtClean="0"/>
              <a:t>Autoencoders</a:t>
            </a:r>
            <a:endParaRPr lang="en-CA" dirty="0"/>
          </a:p>
        </p:txBody>
      </p:sp>
      <p:sp>
        <p:nvSpPr>
          <p:cNvPr id="3" name="Subtitle 2"/>
          <p:cNvSpPr>
            <a:spLocks noGrp="1"/>
          </p:cNvSpPr>
          <p:nvPr>
            <p:ph type="subTitle" idx="1"/>
          </p:nvPr>
        </p:nvSpPr>
        <p:spPr/>
        <p:txBody>
          <a:bodyPr/>
          <a:lstStyle/>
          <a:p>
            <a:endParaRPr lang="en-CA" dirty="0"/>
          </a:p>
        </p:txBody>
      </p:sp>
    </p:spTree>
    <p:extLst>
      <p:ext uri="{BB962C8B-B14F-4D97-AF65-F5344CB8AC3E}">
        <p14:creationId xmlns:p14="http://schemas.microsoft.com/office/powerpoint/2010/main" val="277887281"/>
      </p:ext>
    </p:extLst>
  </p:cSld>
  <p:clrMapOvr>
    <a:masterClrMapping/>
  </p:clrMapOvr>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t>Autoencoders</a:t>
            </a:r>
            <a:endParaRPr lang="en-CA" dirty="0"/>
          </a:p>
        </p:txBody>
      </p:sp>
      <p:sp>
        <p:nvSpPr>
          <p:cNvPr id="3" name="Content Placeholder 2"/>
          <p:cNvSpPr>
            <a:spLocks noGrp="1"/>
          </p:cNvSpPr>
          <p:nvPr>
            <p:ph idx="1"/>
          </p:nvPr>
        </p:nvSpPr>
        <p:spPr>
          <a:xfrm>
            <a:off x="457199" y="1432862"/>
            <a:ext cx="8459779" cy="5244218"/>
          </a:xfrm>
        </p:spPr>
        <p:txBody>
          <a:bodyPr>
            <a:normAutofit fontScale="85000" lnSpcReduction="10000"/>
          </a:bodyPr>
          <a:lstStyle/>
          <a:p>
            <a:r>
              <a:rPr lang="en-US" dirty="0"/>
              <a:t>U</a:t>
            </a:r>
            <a:r>
              <a:rPr lang="en-US" dirty="0" smtClean="0"/>
              <a:t>sed </a:t>
            </a:r>
            <a:r>
              <a:rPr lang="en-US" dirty="0"/>
              <a:t>for unsupervised </a:t>
            </a:r>
            <a:r>
              <a:rPr lang="en-US" dirty="0" smtClean="0"/>
              <a:t>learning </a:t>
            </a:r>
          </a:p>
          <a:p>
            <a:r>
              <a:rPr lang="en-US" dirty="0" smtClean="0"/>
              <a:t>It </a:t>
            </a:r>
            <a:r>
              <a:rPr lang="en-US" dirty="0"/>
              <a:t>is a network that learns an efficient coding of its input. </a:t>
            </a:r>
            <a:endParaRPr lang="en-US" dirty="0" smtClean="0"/>
          </a:p>
          <a:p>
            <a:r>
              <a:rPr lang="en-US" dirty="0" smtClean="0"/>
              <a:t>The </a:t>
            </a:r>
            <a:r>
              <a:rPr lang="en-US" dirty="0"/>
              <a:t>objective is simply to reconstruct the input, but through the intermediary of a compressed or reduced-dimensional representation. </a:t>
            </a:r>
            <a:endParaRPr lang="en-US" dirty="0" smtClean="0"/>
          </a:p>
          <a:p>
            <a:r>
              <a:rPr lang="en-US" dirty="0" smtClean="0"/>
              <a:t>If </a:t>
            </a:r>
            <a:r>
              <a:rPr lang="en-US" dirty="0"/>
              <a:t>the output is formulated using probability, the objective function is to optimize </a:t>
            </a:r>
            <a:r>
              <a:rPr lang="en-US" dirty="0" smtClean="0"/>
              <a:t>                  , </a:t>
            </a:r>
            <a:r>
              <a:rPr lang="en-US" dirty="0"/>
              <a:t>that is, the probability that the model gives a random variable </a:t>
            </a:r>
            <a:r>
              <a:rPr lang="en-US" b="1" dirty="0" smtClean="0"/>
              <a:t>x</a:t>
            </a:r>
            <a:r>
              <a:rPr lang="en-US" dirty="0" smtClean="0"/>
              <a:t> </a:t>
            </a:r>
            <a:r>
              <a:rPr lang="en-US" dirty="0"/>
              <a:t>the value </a:t>
            </a:r>
            <a:r>
              <a:rPr lang="en-US" dirty="0" smtClean="0"/>
              <a:t>    given </a:t>
            </a:r>
            <a:r>
              <a:rPr lang="en-US" dirty="0"/>
              <a:t>the observation </a:t>
            </a:r>
            <a:r>
              <a:rPr lang="en-US" dirty="0" smtClean="0"/>
              <a:t>   , where           . </a:t>
            </a:r>
          </a:p>
          <a:p>
            <a:r>
              <a:rPr lang="en-US" dirty="0" smtClean="0"/>
              <a:t>In </a:t>
            </a:r>
            <a:r>
              <a:rPr lang="en-US" dirty="0"/>
              <a:t>other words, the model is trained to predict its own </a:t>
            </a:r>
            <a:r>
              <a:rPr lang="en-US" dirty="0" smtClean="0"/>
              <a:t>input</a:t>
            </a:r>
            <a:r>
              <a:rPr lang="en-US" dirty="0"/>
              <a:t>—but it must map it through a representation created by the hidden units of a network. </a:t>
            </a:r>
            <a:endParaRPr lang="en-CA" dirty="0"/>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1070902014"/>
              </p:ext>
            </p:extLst>
          </p:nvPr>
        </p:nvGraphicFramePr>
        <p:xfrm>
          <a:off x="5431728" y="3904785"/>
          <a:ext cx="1422400" cy="431800"/>
        </p:xfrm>
        <a:graphic>
          <a:graphicData uri="http://schemas.openxmlformats.org/presentationml/2006/ole">
            <mc:AlternateContent xmlns:mc="http://schemas.openxmlformats.org/markup-compatibility/2006">
              <mc:Choice xmlns:v="urn:schemas-microsoft-com:vml" Requires="v">
                <p:oleObj spid="_x0000_s481367" name="Equation" r:id="rId3" imgW="711200" imgH="215900" progId="Equation.3">
                  <p:embed/>
                </p:oleObj>
              </mc:Choice>
              <mc:Fallback>
                <p:oleObj name="Equation" r:id="rId3" imgW="711200" imgH="215900" progId="Equation.3">
                  <p:embed/>
                  <p:pic>
                    <p:nvPicPr>
                      <p:cNvPr id="0" name=""/>
                      <p:cNvPicPr/>
                      <p:nvPr/>
                    </p:nvPicPr>
                    <p:blipFill>
                      <a:blip r:embed="rId4"/>
                      <a:stretch>
                        <a:fillRect/>
                      </a:stretch>
                    </p:blipFill>
                    <p:spPr>
                      <a:xfrm>
                        <a:off x="5431728" y="3904785"/>
                        <a:ext cx="1422400" cy="4318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589587679"/>
              </p:ext>
            </p:extLst>
          </p:nvPr>
        </p:nvGraphicFramePr>
        <p:xfrm>
          <a:off x="1709151" y="4689035"/>
          <a:ext cx="254000" cy="355600"/>
        </p:xfrm>
        <a:graphic>
          <a:graphicData uri="http://schemas.openxmlformats.org/presentationml/2006/ole">
            <mc:AlternateContent xmlns:mc="http://schemas.openxmlformats.org/markup-compatibility/2006">
              <mc:Choice xmlns:v="urn:schemas-microsoft-com:vml" Requires="v">
                <p:oleObj spid="_x0000_s481368" name="Equation" r:id="rId5" imgW="127000" imgH="177800" progId="Equation.3">
                  <p:embed/>
                </p:oleObj>
              </mc:Choice>
              <mc:Fallback>
                <p:oleObj name="Equation" r:id="rId5" imgW="127000" imgH="177800" progId="Equation.3">
                  <p:embed/>
                  <p:pic>
                    <p:nvPicPr>
                      <p:cNvPr id="0" name=""/>
                      <p:cNvPicPr/>
                      <p:nvPr/>
                    </p:nvPicPr>
                    <p:blipFill>
                      <a:blip r:embed="rId6"/>
                      <a:stretch>
                        <a:fillRect/>
                      </a:stretch>
                    </p:blipFill>
                    <p:spPr>
                      <a:xfrm>
                        <a:off x="1709151" y="4689035"/>
                        <a:ext cx="254000" cy="3556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07240740"/>
              </p:ext>
            </p:extLst>
          </p:nvPr>
        </p:nvGraphicFramePr>
        <p:xfrm>
          <a:off x="5109345" y="4714435"/>
          <a:ext cx="254000" cy="330200"/>
        </p:xfrm>
        <a:graphic>
          <a:graphicData uri="http://schemas.openxmlformats.org/presentationml/2006/ole">
            <mc:AlternateContent xmlns:mc="http://schemas.openxmlformats.org/markup-compatibility/2006">
              <mc:Choice xmlns:v="urn:schemas-microsoft-com:vml" Requires="v">
                <p:oleObj spid="_x0000_s481369" name="Equation" r:id="rId7" imgW="127000" imgH="165100" progId="Equation.3">
                  <p:embed/>
                </p:oleObj>
              </mc:Choice>
              <mc:Fallback>
                <p:oleObj name="Equation" r:id="rId7" imgW="127000" imgH="165100" progId="Equation.3">
                  <p:embed/>
                  <p:pic>
                    <p:nvPicPr>
                      <p:cNvPr id="0" name=""/>
                      <p:cNvPicPr/>
                      <p:nvPr/>
                    </p:nvPicPr>
                    <p:blipFill>
                      <a:blip r:embed="rId8"/>
                      <a:stretch>
                        <a:fillRect/>
                      </a:stretch>
                    </p:blipFill>
                    <p:spPr>
                      <a:xfrm>
                        <a:off x="5109345" y="4714435"/>
                        <a:ext cx="254000" cy="3302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679459451"/>
              </p:ext>
            </p:extLst>
          </p:nvPr>
        </p:nvGraphicFramePr>
        <p:xfrm>
          <a:off x="6512183" y="4687125"/>
          <a:ext cx="711200" cy="355600"/>
        </p:xfrm>
        <a:graphic>
          <a:graphicData uri="http://schemas.openxmlformats.org/presentationml/2006/ole">
            <mc:AlternateContent xmlns:mc="http://schemas.openxmlformats.org/markup-compatibility/2006">
              <mc:Choice xmlns:v="urn:schemas-microsoft-com:vml" Requires="v">
                <p:oleObj spid="_x0000_s481370" name="Equation" r:id="rId9" imgW="355600" imgH="177800" progId="Equation.3">
                  <p:embed/>
                </p:oleObj>
              </mc:Choice>
              <mc:Fallback>
                <p:oleObj name="Equation" r:id="rId9" imgW="355600" imgH="177800" progId="Equation.3">
                  <p:embed/>
                  <p:pic>
                    <p:nvPicPr>
                      <p:cNvPr id="0" name=""/>
                      <p:cNvPicPr/>
                      <p:nvPr/>
                    </p:nvPicPr>
                    <p:blipFill>
                      <a:blip r:embed="rId10"/>
                      <a:stretch>
                        <a:fillRect/>
                      </a:stretch>
                    </p:blipFill>
                    <p:spPr>
                      <a:xfrm>
                        <a:off x="6512183" y="4687125"/>
                        <a:ext cx="711200" cy="355600"/>
                      </a:xfrm>
                      <a:prstGeom prst="rect">
                        <a:avLst/>
                      </a:prstGeom>
                    </p:spPr>
                  </p:pic>
                </p:oleObj>
              </mc:Fallback>
            </mc:AlternateContent>
          </a:graphicData>
        </a:graphic>
      </p:graphicFrame>
    </p:spTree>
    <p:extLst>
      <p:ext uri="{BB962C8B-B14F-4D97-AF65-F5344CB8AC3E}">
        <p14:creationId xmlns:p14="http://schemas.microsoft.com/office/powerpoint/2010/main" val="127154148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8371" name="Object 3"/>
          <p:cNvGraphicFramePr>
            <a:graphicFrameLocks noChangeAspect="1"/>
          </p:cNvGraphicFramePr>
          <p:nvPr>
            <p:extLst>
              <p:ext uri="{D42A27DB-BD31-4B8C-83A1-F6EECF244321}">
                <p14:modId xmlns:p14="http://schemas.microsoft.com/office/powerpoint/2010/main" val="1454273360"/>
              </p:ext>
            </p:extLst>
          </p:nvPr>
        </p:nvGraphicFramePr>
        <p:xfrm>
          <a:off x="5664213" y="1733240"/>
          <a:ext cx="2171700" cy="514350"/>
        </p:xfrm>
        <a:graphic>
          <a:graphicData uri="http://schemas.openxmlformats.org/presentationml/2006/ole">
            <mc:AlternateContent xmlns:mc="http://schemas.openxmlformats.org/markup-compatibility/2006">
              <mc:Choice xmlns:v="urn:schemas-microsoft-com:vml" Requires="v">
                <p:oleObj spid="_x0000_s448365" name="Equation" r:id="rId3" imgW="965200" imgH="228600" progId="Equation.3">
                  <p:embed/>
                </p:oleObj>
              </mc:Choice>
              <mc:Fallback>
                <p:oleObj name="Equation" r:id="rId3" imgW="965200" imgH="228600" progId="Equation.3">
                  <p:embed/>
                  <p:pic>
                    <p:nvPicPr>
                      <p:cNvPr id="0" name="Picture 3"/>
                      <p:cNvPicPr>
                        <a:picLocks noChangeAspect="1" noChangeArrowheads="1"/>
                      </p:cNvPicPr>
                      <p:nvPr/>
                    </p:nvPicPr>
                    <p:blipFill>
                      <a:blip r:embed="rId4"/>
                      <a:srcRect/>
                      <a:stretch>
                        <a:fillRect/>
                      </a:stretch>
                    </p:blipFill>
                    <p:spPr bwMode="auto">
                      <a:xfrm>
                        <a:off x="5664213" y="1733240"/>
                        <a:ext cx="2171700" cy="5143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58374" name="Object 6"/>
          <p:cNvGraphicFramePr>
            <a:graphicFrameLocks noChangeAspect="1"/>
          </p:cNvGraphicFramePr>
          <p:nvPr>
            <p:extLst>
              <p:ext uri="{D42A27DB-BD31-4B8C-83A1-F6EECF244321}">
                <p14:modId xmlns:p14="http://schemas.microsoft.com/office/powerpoint/2010/main" val="1061594208"/>
              </p:ext>
            </p:extLst>
          </p:nvPr>
        </p:nvGraphicFramePr>
        <p:xfrm>
          <a:off x="5300800" y="1179190"/>
          <a:ext cx="3571875" cy="485775"/>
        </p:xfrm>
        <a:graphic>
          <a:graphicData uri="http://schemas.openxmlformats.org/presentationml/2006/ole">
            <mc:AlternateContent xmlns:mc="http://schemas.openxmlformats.org/markup-compatibility/2006">
              <mc:Choice xmlns:v="urn:schemas-microsoft-com:vml" Requires="v">
                <p:oleObj spid="_x0000_s448366" name="Equation" r:id="rId5" imgW="1587500" imgH="215900" progId="Equation.3">
                  <p:embed/>
                </p:oleObj>
              </mc:Choice>
              <mc:Fallback>
                <p:oleObj name="Equation" r:id="rId5" imgW="1587500" imgH="215900" progId="Equation.3">
                  <p:embed/>
                  <p:pic>
                    <p:nvPicPr>
                      <p:cNvPr id="0" name="Picture 6"/>
                      <p:cNvPicPr>
                        <a:picLocks noChangeAspect="1" noChangeArrowheads="1"/>
                      </p:cNvPicPr>
                      <p:nvPr/>
                    </p:nvPicPr>
                    <p:blipFill>
                      <a:blip r:embed="rId6"/>
                      <a:srcRect/>
                      <a:stretch>
                        <a:fillRect/>
                      </a:stretch>
                    </p:blipFill>
                    <p:spPr bwMode="auto">
                      <a:xfrm>
                        <a:off x="5300800" y="1179190"/>
                        <a:ext cx="3571875" cy="4857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58382" name="Object 14"/>
          <p:cNvGraphicFramePr>
            <a:graphicFrameLocks noChangeAspect="1"/>
          </p:cNvGraphicFramePr>
          <p:nvPr>
            <p:extLst>
              <p:ext uri="{D42A27DB-BD31-4B8C-83A1-F6EECF244321}">
                <p14:modId xmlns:p14="http://schemas.microsoft.com/office/powerpoint/2010/main" val="3844250922"/>
              </p:ext>
            </p:extLst>
          </p:nvPr>
        </p:nvGraphicFramePr>
        <p:xfrm>
          <a:off x="6005513" y="3375025"/>
          <a:ext cx="2266950" cy="2473325"/>
        </p:xfrm>
        <a:graphic>
          <a:graphicData uri="http://schemas.openxmlformats.org/presentationml/2006/ole">
            <mc:AlternateContent xmlns:mc="http://schemas.openxmlformats.org/markup-compatibility/2006">
              <mc:Choice xmlns:v="urn:schemas-microsoft-com:vml" Requires="v">
                <p:oleObj spid="_x0000_s448367" name="Equation" r:id="rId7" imgW="1130300" imgH="1231900" progId="Equation.3">
                  <p:embed/>
                </p:oleObj>
              </mc:Choice>
              <mc:Fallback>
                <p:oleObj name="Equation" r:id="rId7" imgW="1130300" imgH="1231900" progId="Equation.3">
                  <p:embed/>
                  <p:pic>
                    <p:nvPicPr>
                      <p:cNvPr id="0" name="Picture 14"/>
                      <p:cNvPicPr>
                        <a:picLocks noChangeAspect="1" noChangeArrowheads="1"/>
                      </p:cNvPicPr>
                      <p:nvPr/>
                    </p:nvPicPr>
                    <p:blipFill>
                      <a:blip r:embed="rId8"/>
                      <a:srcRect/>
                      <a:stretch>
                        <a:fillRect/>
                      </a:stretch>
                    </p:blipFill>
                    <p:spPr bwMode="auto">
                      <a:xfrm>
                        <a:off x="6005513" y="3375025"/>
                        <a:ext cx="2266950" cy="24733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6" name="TextBox 55"/>
          <p:cNvSpPr txBox="1"/>
          <p:nvPr/>
        </p:nvSpPr>
        <p:spPr>
          <a:xfrm>
            <a:off x="5846036" y="2587732"/>
            <a:ext cx="2166984" cy="584776"/>
          </a:xfrm>
          <a:prstGeom prst="rect">
            <a:avLst/>
          </a:prstGeom>
          <a:noFill/>
        </p:spPr>
        <p:txBody>
          <a:bodyPr wrap="square" rtlCol="0">
            <a:spAutoFit/>
          </a:bodyPr>
          <a:lstStyle/>
          <a:p>
            <a:r>
              <a:rPr lang="en-US" sz="3200" dirty="0" smtClean="0">
                <a:latin typeface="Calibri"/>
                <a:cs typeface="Calibri"/>
              </a:rPr>
              <a:t>where</a:t>
            </a:r>
            <a:endParaRPr lang="en-US" sz="3200" dirty="0">
              <a:latin typeface="Calibri"/>
              <a:cs typeface="Calibri"/>
            </a:endParaRPr>
          </a:p>
        </p:txBody>
      </p:sp>
      <p:sp>
        <p:nvSpPr>
          <p:cNvPr id="59" name="Title 1"/>
          <p:cNvSpPr txBox="1">
            <a:spLocks/>
          </p:cNvSpPr>
          <p:nvPr/>
        </p:nvSpPr>
        <p:spPr>
          <a:xfrm>
            <a:off x="457200" y="7284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A simple </a:t>
            </a:r>
            <a:r>
              <a:rPr lang="en-CA" dirty="0" err="1" smtClean="0"/>
              <a:t>autoencoder</a:t>
            </a:r>
            <a:endParaRPr lang="en-CA" dirty="0"/>
          </a:p>
        </p:txBody>
      </p:sp>
      <p:sp>
        <p:nvSpPr>
          <p:cNvPr id="66" name="Content Placeholder 2"/>
          <p:cNvSpPr txBox="1">
            <a:spLocks/>
          </p:cNvSpPr>
          <p:nvPr/>
        </p:nvSpPr>
        <p:spPr>
          <a:xfrm>
            <a:off x="457200" y="1094586"/>
            <a:ext cx="8229600" cy="1226688"/>
          </a:xfrm>
          <a:prstGeom prst="rect">
            <a:avLst/>
          </a:prstGeom>
        </p:spPr>
        <p:txBody>
          <a:bodyP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fr-CA" dirty="0" err="1"/>
              <a:t>P</a:t>
            </a:r>
            <a:r>
              <a:rPr lang="fr-CA" dirty="0" err="1" smtClean="0"/>
              <a:t>redicts</a:t>
            </a:r>
            <a:r>
              <a:rPr lang="fr-CA" dirty="0" smtClean="0"/>
              <a:t> </a:t>
            </a:r>
            <a:r>
              <a:rPr lang="fr-CA" dirty="0" err="1" smtClean="0"/>
              <a:t>its</a:t>
            </a:r>
            <a:r>
              <a:rPr lang="fr-CA" dirty="0" smtClean="0"/>
              <a:t> </a:t>
            </a:r>
            <a:r>
              <a:rPr lang="fr-CA" dirty="0" err="1" smtClean="0"/>
              <a:t>own</a:t>
            </a:r>
            <a:r>
              <a:rPr lang="fr-CA" dirty="0" smtClean="0"/>
              <a:t> input, ex. </a:t>
            </a:r>
          </a:p>
          <a:p>
            <a:r>
              <a:rPr lang="fr-CA" dirty="0" err="1" smtClean="0"/>
              <a:t>Going</a:t>
            </a:r>
            <a:r>
              <a:rPr lang="fr-CA" dirty="0" smtClean="0"/>
              <a:t> </a:t>
            </a:r>
            <a:r>
              <a:rPr lang="fr-CA" dirty="0" err="1" smtClean="0"/>
              <a:t>through</a:t>
            </a:r>
            <a:r>
              <a:rPr lang="fr-CA" dirty="0" smtClean="0"/>
              <a:t> an </a:t>
            </a:r>
            <a:r>
              <a:rPr lang="fr-CA" dirty="0" err="1" smtClean="0"/>
              <a:t>encoding</a:t>
            </a:r>
            <a:r>
              <a:rPr lang="fr-CA" dirty="0" smtClean="0"/>
              <a:t>,</a:t>
            </a:r>
            <a:endParaRPr lang="en-CA" dirty="0" smtClean="0"/>
          </a:p>
          <a:p>
            <a:endParaRPr lang="en-CA" dirty="0"/>
          </a:p>
        </p:txBody>
      </p:sp>
      <p:pic>
        <p:nvPicPr>
          <p:cNvPr id="2" name="Picture 1"/>
          <p:cNvPicPr>
            <a:picLocks noChangeAspect="1"/>
          </p:cNvPicPr>
          <p:nvPr/>
        </p:nvPicPr>
        <p:blipFill>
          <a:blip r:embed="rId9"/>
          <a:stretch>
            <a:fillRect/>
          </a:stretch>
        </p:blipFill>
        <p:spPr>
          <a:xfrm>
            <a:off x="1706927" y="2560422"/>
            <a:ext cx="3593873" cy="3662986"/>
          </a:xfrm>
          <a:prstGeom prst="rect">
            <a:avLst/>
          </a:prstGeom>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t>Autoencoders</a:t>
            </a:r>
            <a:endParaRPr lang="en-CA" dirty="0"/>
          </a:p>
        </p:txBody>
      </p:sp>
      <p:sp>
        <p:nvSpPr>
          <p:cNvPr id="3" name="Content Placeholder 2"/>
          <p:cNvSpPr>
            <a:spLocks noGrp="1"/>
          </p:cNvSpPr>
          <p:nvPr>
            <p:ph idx="1"/>
          </p:nvPr>
        </p:nvSpPr>
        <p:spPr/>
        <p:txBody>
          <a:bodyPr>
            <a:normAutofit fontScale="92500" lnSpcReduction="10000"/>
          </a:bodyPr>
          <a:lstStyle/>
          <a:p>
            <a:r>
              <a:rPr lang="en-US" dirty="0"/>
              <a:t>Since the idea of an </a:t>
            </a:r>
            <a:r>
              <a:rPr lang="en-US" dirty="0" err="1"/>
              <a:t>autoencoder</a:t>
            </a:r>
            <a:r>
              <a:rPr lang="en-US" dirty="0"/>
              <a:t> is to compress the data into a lower-dimensional representation, the number </a:t>
            </a:r>
            <a:r>
              <a:rPr lang="en-US" i="1" dirty="0"/>
              <a:t>L</a:t>
            </a:r>
            <a:r>
              <a:rPr lang="en-US" dirty="0"/>
              <a:t> of hidden units used for encoding is less than the number </a:t>
            </a:r>
            <a:r>
              <a:rPr lang="en-US" i="1" dirty="0"/>
              <a:t>M</a:t>
            </a:r>
            <a:r>
              <a:rPr lang="en-US" dirty="0"/>
              <a:t> in the input and output </a:t>
            </a:r>
            <a:r>
              <a:rPr lang="en-US" dirty="0" smtClean="0"/>
              <a:t>layers </a:t>
            </a:r>
          </a:p>
          <a:p>
            <a:r>
              <a:rPr lang="en-US" dirty="0" smtClean="0"/>
              <a:t>Optimizing </a:t>
            </a:r>
            <a:r>
              <a:rPr lang="en-US" dirty="0"/>
              <a:t>the </a:t>
            </a:r>
            <a:r>
              <a:rPr lang="en-US" dirty="0" err="1"/>
              <a:t>autoencoder</a:t>
            </a:r>
            <a:r>
              <a:rPr lang="en-US" dirty="0"/>
              <a:t> using the negative log probability over a data set as the objective function leads to the usual </a:t>
            </a:r>
            <a:r>
              <a:rPr lang="en-US" dirty="0" smtClean="0"/>
              <a:t>forms</a:t>
            </a:r>
          </a:p>
          <a:p>
            <a:r>
              <a:rPr lang="en-US" dirty="0" smtClean="0"/>
              <a:t>Like </a:t>
            </a:r>
            <a:r>
              <a:rPr lang="en-US" dirty="0"/>
              <a:t>other neural networks it is typical to optimize </a:t>
            </a:r>
            <a:r>
              <a:rPr lang="en-US" dirty="0" err="1"/>
              <a:t>autoencoders</a:t>
            </a:r>
            <a:r>
              <a:rPr lang="en-US" dirty="0"/>
              <a:t> using </a:t>
            </a:r>
            <a:r>
              <a:rPr lang="en-US" dirty="0" err="1"/>
              <a:t>backpropagation</a:t>
            </a:r>
            <a:r>
              <a:rPr lang="en-US" dirty="0"/>
              <a:t> with mini-batch based </a:t>
            </a:r>
            <a:r>
              <a:rPr lang="en-US" dirty="0" smtClean="0"/>
              <a:t>SGD</a:t>
            </a:r>
            <a:endParaRPr lang="en-CA" dirty="0"/>
          </a:p>
        </p:txBody>
      </p:sp>
    </p:spTree>
    <p:extLst>
      <p:ext uri="{BB962C8B-B14F-4D97-AF65-F5344CB8AC3E}">
        <p14:creationId xmlns:p14="http://schemas.microsoft.com/office/powerpoint/2010/main" val="2536802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MNIST</a:t>
            </a:r>
            <a:endParaRPr lang="en-CA" dirty="0"/>
          </a:p>
        </p:txBody>
      </p:sp>
      <p:pic>
        <p:nvPicPr>
          <p:cNvPr id="4" name="Picture 3"/>
          <p:cNvPicPr>
            <a:picLocks noChangeAspect="1"/>
          </p:cNvPicPr>
          <p:nvPr/>
        </p:nvPicPr>
        <p:blipFill>
          <a:blip r:embed="rId2"/>
          <a:stretch>
            <a:fillRect/>
          </a:stretch>
        </p:blipFill>
        <p:spPr>
          <a:xfrm>
            <a:off x="657022" y="1101031"/>
            <a:ext cx="7712267" cy="5563689"/>
          </a:xfrm>
          <a:prstGeom prst="rect">
            <a:avLst/>
          </a:prstGeom>
        </p:spPr>
      </p:pic>
    </p:spTree>
    <p:extLst>
      <p:ext uri="{BB962C8B-B14F-4D97-AF65-F5344CB8AC3E}">
        <p14:creationId xmlns:p14="http://schemas.microsoft.com/office/powerpoint/2010/main" val="346876019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2848"/>
            <a:ext cx="8229600" cy="828353"/>
          </a:xfrm>
        </p:spPr>
        <p:txBody>
          <a:bodyPr/>
          <a:lstStyle/>
          <a:p>
            <a:r>
              <a:rPr lang="en-CA" dirty="0" smtClean="0"/>
              <a:t>Linear </a:t>
            </a:r>
            <a:r>
              <a:rPr lang="en-CA" dirty="0" err="1" smtClean="0"/>
              <a:t>autoencoders</a:t>
            </a:r>
            <a:r>
              <a:rPr lang="en-CA" dirty="0" smtClean="0"/>
              <a:t> and PCA</a:t>
            </a:r>
            <a:endParaRPr lang="en-CA" dirty="0"/>
          </a:p>
        </p:txBody>
      </p:sp>
      <p:sp>
        <p:nvSpPr>
          <p:cNvPr id="3" name="Content Placeholder 2"/>
          <p:cNvSpPr>
            <a:spLocks noGrp="1"/>
          </p:cNvSpPr>
          <p:nvPr>
            <p:ph idx="1"/>
          </p:nvPr>
        </p:nvSpPr>
        <p:spPr>
          <a:xfrm>
            <a:off x="457200" y="1010436"/>
            <a:ext cx="8229600" cy="6076279"/>
          </a:xfrm>
        </p:spPr>
        <p:txBody>
          <a:bodyPr>
            <a:normAutofit fontScale="77500" lnSpcReduction="20000"/>
          </a:bodyPr>
          <a:lstStyle/>
          <a:p>
            <a:r>
              <a:rPr lang="en-US" dirty="0"/>
              <a:t>Both the encoder activation function act() and the output activation function out() in </a:t>
            </a:r>
            <a:r>
              <a:rPr lang="en-US" dirty="0" smtClean="0"/>
              <a:t>the simple </a:t>
            </a:r>
            <a:r>
              <a:rPr lang="en-US" dirty="0" err="1" smtClean="0"/>
              <a:t>autoencoder</a:t>
            </a:r>
            <a:r>
              <a:rPr lang="en-US" dirty="0" smtClean="0"/>
              <a:t> model could </a:t>
            </a:r>
            <a:r>
              <a:rPr lang="en-US" dirty="0"/>
              <a:t>be defined as the sigmoid </a:t>
            </a:r>
            <a:r>
              <a:rPr lang="en-US" dirty="0" smtClean="0"/>
              <a:t>function </a:t>
            </a:r>
          </a:p>
          <a:p>
            <a:r>
              <a:rPr lang="en-US" dirty="0" smtClean="0"/>
              <a:t>However</a:t>
            </a:r>
            <a:r>
              <a:rPr lang="en-US" dirty="0"/>
              <a:t>, it can be shown that with no activation function, </a:t>
            </a:r>
            <a:r>
              <a:rPr lang="en-US" b="1" dirty="0"/>
              <a:t>h</a:t>
            </a:r>
            <a:r>
              <a:rPr lang="en-US" baseline="30000" dirty="0"/>
              <a:t>(</a:t>
            </a:r>
            <a:r>
              <a:rPr lang="en-US" i="1" baseline="30000" dirty="0" err="1"/>
              <a:t>i</a:t>
            </a:r>
            <a:r>
              <a:rPr lang="en-US" baseline="30000" dirty="0"/>
              <a:t>)</a:t>
            </a:r>
            <a:r>
              <a:rPr lang="en-US" dirty="0"/>
              <a:t>=</a:t>
            </a:r>
            <a:r>
              <a:rPr lang="en-US" b="1" dirty="0"/>
              <a:t>a</a:t>
            </a:r>
            <a:r>
              <a:rPr lang="en-US" baseline="30000" dirty="0"/>
              <a:t>(</a:t>
            </a:r>
            <a:r>
              <a:rPr lang="en-US" i="1" baseline="30000" dirty="0" err="1"/>
              <a:t>i</a:t>
            </a:r>
            <a:r>
              <a:rPr lang="en-US" baseline="30000" dirty="0"/>
              <a:t>)</a:t>
            </a:r>
            <a:r>
              <a:rPr lang="en-US" dirty="0"/>
              <a:t>, the resulting “linear </a:t>
            </a:r>
            <a:r>
              <a:rPr lang="en-US" dirty="0" err="1"/>
              <a:t>autoencoder</a:t>
            </a:r>
            <a:r>
              <a:rPr lang="en-US" dirty="0"/>
              <a:t>” will find the same subspace as </a:t>
            </a:r>
            <a:r>
              <a:rPr lang="en-US" dirty="0" smtClean="0"/>
              <a:t>PCA, (assuming </a:t>
            </a:r>
            <a:r>
              <a:rPr lang="en-US" dirty="0"/>
              <a:t>a squared-error loss function and normalizing the data using mean </a:t>
            </a:r>
            <a:r>
              <a:rPr lang="en-US" dirty="0" smtClean="0"/>
              <a:t>centering) </a:t>
            </a:r>
          </a:p>
          <a:p>
            <a:pPr lvl="1"/>
            <a:r>
              <a:rPr lang="en-US" dirty="0"/>
              <a:t>C</a:t>
            </a:r>
            <a:r>
              <a:rPr lang="en-US" dirty="0" smtClean="0"/>
              <a:t>an </a:t>
            </a:r>
            <a:r>
              <a:rPr lang="en-US" dirty="0"/>
              <a:t>be shown to be optimal in the sense that any model with a non-linear activation function would require a weight matrix with more parameters to achieve the same reconstruction </a:t>
            </a:r>
            <a:r>
              <a:rPr lang="en-US" dirty="0" smtClean="0"/>
              <a:t>error</a:t>
            </a:r>
          </a:p>
          <a:p>
            <a:r>
              <a:rPr lang="en-US" dirty="0"/>
              <a:t>E</a:t>
            </a:r>
            <a:r>
              <a:rPr lang="en-US" dirty="0" smtClean="0"/>
              <a:t>ven with </a:t>
            </a:r>
            <a:r>
              <a:rPr lang="en-US" dirty="0"/>
              <a:t>non-linear activation </a:t>
            </a:r>
            <a:r>
              <a:rPr lang="en-US" dirty="0" smtClean="0"/>
              <a:t>functions </a:t>
            </a:r>
            <a:r>
              <a:rPr lang="en-US" dirty="0"/>
              <a:t>such as </a:t>
            </a:r>
            <a:r>
              <a:rPr lang="en-US" dirty="0" smtClean="0"/>
              <a:t>a sigmoid</a:t>
            </a:r>
            <a:r>
              <a:rPr lang="en-US" dirty="0"/>
              <a:t>, optimization </a:t>
            </a:r>
            <a:r>
              <a:rPr lang="en-US" dirty="0" smtClean="0"/>
              <a:t>finds solutions </a:t>
            </a:r>
            <a:r>
              <a:rPr lang="en-US" dirty="0"/>
              <a:t>where the network operates in the linear </a:t>
            </a:r>
            <a:r>
              <a:rPr lang="en-US" dirty="0" smtClean="0"/>
              <a:t>regime, </a:t>
            </a:r>
            <a:r>
              <a:rPr lang="en-US" dirty="0"/>
              <a:t>replicating the behavior of </a:t>
            </a:r>
            <a:r>
              <a:rPr lang="fr-CA" dirty="0" smtClean="0"/>
              <a:t>PCA</a:t>
            </a:r>
          </a:p>
          <a:p>
            <a:r>
              <a:rPr lang="en-US" dirty="0"/>
              <a:t>This might seem </a:t>
            </a:r>
            <a:r>
              <a:rPr lang="en-US" dirty="0" smtClean="0"/>
              <a:t>discouraging;</a:t>
            </a:r>
            <a:r>
              <a:rPr lang="en-US" dirty="0"/>
              <a:t> </a:t>
            </a:r>
            <a:r>
              <a:rPr lang="en-US" dirty="0" smtClean="0"/>
              <a:t>however</a:t>
            </a:r>
            <a:r>
              <a:rPr lang="en-US" dirty="0"/>
              <a:t>, using a neural network with even one hidden layer to create </a:t>
            </a:r>
            <a:r>
              <a:rPr lang="en-US" dirty="0" smtClean="0"/>
              <a:t>much </a:t>
            </a:r>
            <a:r>
              <a:rPr lang="en-US" dirty="0"/>
              <a:t>more flexible </a:t>
            </a:r>
            <a:r>
              <a:rPr lang="en-US" dirty="0" smtClean="0"/>
              <a:t>transformations, and</a:t>
            </a:r>
            <a:endParaRPr lang="en-US" dirty="0"/>
          </a:p>
          <a:p>
            <a:pPr lvl="1"/>
            <a:r>
              <a:rPr lang="en-US" dirty="0" smtClean="0"/>
              <a:t>There is growing evidence </a:t>
            </a:r>
            <a:r>
              <a:rPr lang="en-US" dirty="0"/>
              <a:t>deeper models can learn more useful </a:t>
            </a:r>
            <a:r>
              <a:rPr lang="en-US" dirty="0" smtClean="0"/>
              <a:t>representations</a:t>
            </a:r>
            <a:endParaRPr lang="en-CA" dirty="0"/>
          </a:p>
        </p:txBody>
      </p:sp>
    </p:spTree>
    <p:extLst>
      <p:ext uri="{BB962C8B-B14F-4D97-AF65-F5344CB8AC3E}">
        <p14:creationId xmlns:p14="http://schemas.microsoft.com/office/powerpoint/2010/main" val="263646291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Deep </a:t>
            </a:r>
            <a:r>
              <a:rPr lang="en-CA" dirty="0" err="1" smtClean="0"/>
              <a:t>autoencoders</a:t>
            </a:r>
            <a:endParaRPr lang="en-CA" dirty="0"/>
          </a:p>
        </p:txBody>
      </p:sp>
      <p:sp>
        <p:nvSpPr>
          <p:cNvPr id="3" name="Content Placeholder 2"/>
          <p:cNvSpPr>
            <a:spLocks noGrp="1"/>
          </p:cNvSpPr>
          <p:nvPr>
            <p:ph idx="1"/>
          </p:nvPr>
        </p:nvSpPr>
        <p:spPr>
          <a:xfrm>
            <a:off x="457200" y="1391897"/>
            <a:ext cx="8229600" cy="4880916"/>
          </a:xfrm>
        </p:spPr>
        <p:txBody>
          <a:bodyPr>
            <a:normAutofit fontScale="77500" lnSpcReduction="20000"/>
          </a:bodyPr>
          <a:lstStyle/>
          <a:p>
            <a:r>
              <a:rPr lang="en-US" dirty="0"/>
              <a:t>When building </a:t>
            </a:r>
            <a:r>
              <a:rPr lang="en-US" dirty="0" err="1"/>
              <a:t>autoencoders</a:t>
            </a:r>
            <a:r>
              <a:rPr lang="en-US" dirty="0"/>
              <a:t> from more flexible models, it is common to use a </a:t>
            </a:r>
            <a:r>
              <a:rPr lang="en-US" i="1" dirty="0"/>
              <a:t>bottleneck</a:t>
            </a:r>
            <a:r>
              <a:rPr lang="en-US" dirty="0"/>
              <a:t> in the network to produce an under-complete representation, providing a mechanism to obtain an encoding of lower dimension than the input. </a:t>
            </a:r>
            <a:endParaRPr lang="en-US" dirty="0" smtClean="0"/>
          </a:p>
          <a:p>
            <a:r>
              <a:rPr lang="en-US" dirty="0"/>
              <a:t>Deep </a:t>
            </a:r>
            <a:r>
              <a:rPr lang="en-US" dirty="0" err="1"/>
              <a:t>autoencoders</a:t>
            </a:r>
            <a:r>
              <a:rPr lang="en-US" dirty="0"/>
              <a:t> are able to learn low-dimensional representations with smaller </a:t>
            </a:r>
            <a:r>
              <a:rPr lang="en-US" dirty="0" smtClean="0"/>
              <a:t>reconstruction error </a:t>
            </a:r>
            <a:r>
              <a:rPr lang="en-US" dirty="0"/>
              <a:t>than </a:t>
            </a:r>
            <a:r>
              <a:rPr lang="en-US" dirty="0" smtClean="0"/>
              <a:t>PCA using </a:t>
            </a:r>
            <a:r>
              <a:rPr lang="en-US" dirty="0"/>
              <a:t>the same number of dimensions. </a:t>
            </a:r>
            <a:endParaRPr lang="en-US" dirty="0" smtClean="0"/>
          </a:p>
          <a:p>
            <a:r>
              <a:rPr lang="en-US" dirty="0" smtClean="0"/>
              <a:t>Can be constructed </a:t>
            </a:r>
            <a:r>
              <a:rPr lang="en-US" dirty="0"/>
              <a:t>by using </a:t>
            </a:r>
            <a:r>
              <a:rPr lang="en-US" i="1" dirty="0"/>
              <a:t>L</a:t>
            </a:r>
            <a:r>
              <a:rPr lang="en-US" dirty="0"/>
              <a:t> layers to create a hidden layer representation </a:t>
            </a:r>
            <a:r>
              <a:rPr lang="en-US" b="1" dirty="0" err="1" smtClean="0"/>
              <a:t>h</a:t>
            </a:r>
            <a:r>
              <a:rPr lang="en-US" baseline="-25000" dirty="0" err="1" smtClean="0"/>
              <a:t>c</a:t>
            </a:r>
            <a:r>
              <a:rPr lang="en-US" baseline="30000" dirty="0" smtClean="0"/>
              <a:t>(L)</a:t>
            </a:r>
            <a:r>
              <a:rPr lang="en-US" dirty="0" smtClean="0"/>
              <a:t> of </a:t>
            </a:r>
            <a:r>
              <a:rPr lang="en-US" dirty="0"/>
              <a:t>the data, and following this with a further </a:t>
            </a:r>
            <a:r>
              <a:rPr lang="en-US" i="1" dirty="0"/>
              <a:t>L</a:t>
            </a:r>
            <a:r>
              <a:rPr lang="en-US" dirty="0"/>
              <a:t> layers </a:t>
            </a:r>
            <a:r>
              <a:rPr lang="en-US" b="1" dirty="0" err="1" smtClean="0"/>
              <a:t>h</a:t>
            </a:r>
            <a:r>
              <a:rPr lang="en-US" baseline="-25000" dirty="0" err="1" smtClean="0"/>
              <a:t>d</a:t>
            </a:r>
            <a:r>
              <a:rPr lang="en-US" baseline="30000" dirty="0" smtClean="0"/>
              <a:t>(L+1)</a:t>
            </a:r>
            <a:r>
              <a:rPr lang="is-IS" dirty="0" smtClean="0"/>
              <a:t>… </a:t>
            </a:r>
            <a:r>
              <a:rPr lang="en-US" b="1" dirty="0" err="1" smtClean="0"/>
              <a:t>h</a:t>
            </a:r>
            <a:r>
              <a:rPr lang="en-US" baseline="-25000" dirty="0" err="1" smtClean="0"/>
              <a:t>d</a:t>
            </a:r>
            <a:r>
              <a:rPr lang="en-US" baseline="30000" dirty="0" smtClean="0"/>
              <a:t>(2L)</a:t>
            </a:r>
            <a:r>
              <a:rPr lang="en-US" dirty="0" smtClean="0"/>
              <a:t> </a:t>
            </a:r>
            <a:r>
              <a:rPr lang="en-US" dirty="0"/>
              <a:t>to decode the representation back into its original </a:t>
            </a:r>
            <a:r>
              <a:rPr lang="en-US" dirty="0" smtClean="0"/>
              <a:t>form </a:t>
            </a:r>
          </a:p>
          <a:p>
            <a:r>
              <a:rPr lang="en-US" dirty="0" smtClean="0"/>
              <a:t>The </a:t>
            </a:r>
            <a:r>
              <a:rPr lang="en-US" i="1" dirty="0"/>
              <a:t>j</a:t>
            </a:r>
            <a:r>
              <a:rPr lang="en-US" dirty="0"/>
              <a:t>=1,…,2</a:t>
            </a:r>
            <a:r>
              <a:rPr lang="en-US" i="1" dirty="0"/>
              <a:t>L</a:t>
            </a:r>
            <a:r>
              <a:rPr lang="en-US" dirty="0"/>
              <a:t> weight matrices for each of the </a:t>
            </a:r>
            <a:r>
              <a:rPr lang="en-US" i="1" dirty="0" err="1"/>
              <a:t>i</a:t>
            </a:r>
            <a:r>
              <a:rPr lang="en-US" dirty="0"/>
              <a:t>=1,…,</a:t>
            </a:r>
            <a:r>
              <a:rPr lang="en-US" i="1" dirty="0"/>
              <a:t>L</a:t>
            </a:r>
            <a:r>
              <a:rPr lang="en-US" dirty="0"/>
              <a:t> encoding and decoding layers are constrained by </a:t>
            </a:r>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3905732546"/>
              </p:ext>
            </p:extLst>
          </p:nvPr>
        </p:nvGraphicFramePr>
        <p:xfrm>
          <a:off x="3640345" y="5893822"/>
          <a:ext cx="1651000" cy="482600"/>
        </p:xfrm>
        <a:graphic>
          <a:graphicData uri="http://schemas.openxmlformats.org/presentationml/2006/ole">
            <mc:AlternateContent xmlns:mc="http://schemas.openxmlformats.org/markup-compatibility/2006">
              <mc:Choice xmlns:v="urn:schemas-microsoft-com:vml" Requires="v">
                <p:oleObj spid="_x0000_s482324" name="Equation" r:id="rId3" imgW="825500" imgH="241300" progId="Equation.3">
                  <p:embed/>
                </p:oleObj>
              </mc:Choice>
              <mc:Fallback>
                <p:oleObj name="Equation" r:id="rId3" imgW="825500" imgH="241300" progId="Equation.3">
                  <p:embed/>
                  <p:pic>
                    <p:nvPicPr>
                      <p:cNvPr id="0" name=""/>
                      <p:cNvPicPr/>
                      <p:nvPr/>
                    </p:nvPicPr>
                    <p:blipFill>
                      <a:blip r:embed="rId4"/>
                      <a:stretch>
                        <a:fillRect/>
                      </a:stretch>
                    </p:blipFill>
                    <p:spPr>
                      <a:xfrm>
                        <a:off x="3640345" y="5893822"/>
                        <a:ext cx="1651000" cy="482600"/>
                      </a:xfrm>
                      <a:prstGeom prst="rect">
                        <a:avLst/>
                      </a:prstGeom>
                    </p:spPr>
                  </p:pic>
                </p:oleObj>
              </mc:Fallback>
            </mc:AlternateContent>
          </a:graphicData>
        </a:graphic>
      </p:graphicFrame>
    </p:spTree>
    <p:extLst>
      <p:ext uri="{BB962C8B-B14F-4D97-AF65-F5344CB8AC3E}">
        <p14:creationId xmlns:p14="http://schemas.microsoft.com/office/powerpoint/2010/main" val="200240193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383064" y="1037739"/>
            <a:ext cx="6533576" cy="5111172"/>
          </a:xfrm>
          <a:prstGeom prst="rect">
            <a:avLst/>
          </a:prstGeom>
        </p:spPr>
      </p:pic>
      <p:graphicFrame>
        <p:nvGraphicFramePr>
          <p:cNvPr id="5" name="Object 4"/>
          <p:cNvGraphicFramePr>
            <a:graphicFrameLocks noChangeAspect="1"/>
          </p:cNvGraphicFramePr>
          <p:nvPr>
            <p:extLst>
              <p:ext uri="{D42A27DB-BD31-4B8C-83A1-F6EECF244321}">
                <p14:modId xmlns:p14="http://schemas.microsoft.com/office/powerpoint/2010/main" val="3008960375"/>
              </p:ext>
            </p:extLst>
          </p:nvPr>
        </p:nvGraphicFramePr>
        <p:xfrm>
          <a:off x="1328444" y="6258151"/>
          <a:ext cx="7010400" cy="482600"/>
        </p:xfrm>
        <a:graphic>
          <a:graphicData uri="http://schemas.openxmlformats.org/presentationml/2006/ole">
            <mc:AlternateContent xmlns:mc="http://schemas.openxmlformats.org/markup-compatibility/2006">
              <mc:Choice xmlns:v="urn:schemas-microsoft-com:vml" Requires="v">
                <p:oleObj spid="_x0000_s465321" name="Equation" r:id="rId4" imgW="3505200" imgH="241300" progId="Equation.3">
                  <p:embed/>
                </p:oleObj>
              </mc:Choice>
              <mc:Fallback>
                <p:oleObj name="Equation" r:id="rId4" imgW="3505200" imgH="241300" progId="Equation.3">
                  <p:embed/>
                  <p:pic>
                    <p:nvPicPr>
                      <p:cNvPr id="0" name=""/>
                      <p:cNvPicPr/>
                      <p:nvPr/>
                    </p:nvPicPr>
                    <p:blipFill>
                      <a:blip r:embed="rId5"/>
                      <a:stretch>
                        <a:fillRect/>
                      </a:stretch>
                    </p:blipFill>
                    <p:spPr>
                      <a:xfrm>
                        <a:off x="1328444" y="6258151"/>
                        <a:ext cx="7010400" cy="482600"/>
                      </a:xfrm>
                      <a:prstGeom prst="rect">
                        <a:avLst/>
                      </a:prstGeom>
                    </p:spPr>
                  </p:pic>
                </p:oleObj>
              </mc:Fallback>
            </mc:AlternateContent>
          </a:graphicData>
        </a:graphic>
      </p:graphicFrame>
      <p:sp>
        <p:nvSpPr>
          <p:cNvPr id="70" name="Title 1"/>
          <p:cNvSpPr txBox="1">
            <a:spLocks/>
          </p:cNvSpPr>
          <p:nvPr/>
        </p:nvSpPr>
        <p:spPr>
          <a:xfrm>
            <a:off x="457200" y="7284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A deep </a:t>
            </a:r>
            <a:r>
              <a:rPr lang="en-CA" dirty="0" err="1" smtClean="0"/>
              <a:t>autoencoder</a:t>
            </a:r>
            <a:endParaRPr lang="en-CA"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99918" y="3547952"/>
            <a:ext cx="293085" cy="369332"/>
          </a:xfrm>
          <a:prstGeom prst="rect">
            <a:avLst/>
          </a:prstGeom>
          <a:noFill/>
        </p:spPr>
        <p:txBody>
          <a:bodyPr wrap="square" rtlCol="0">
            <a:spAutoFit/>
          </a:bodyPr>
          <a:lstStyle/>
          <a:p>
            <a:r>
              <a:rPr lang="en-US" b="1" dirty="0" smtClean="0"/>
              <a:t>$</a:t>
            </a:r>
            <a:endParaRPr lang="en-US" b="1" dirty="0"/>
          </a:p>
        </p:txBody>
      </p:sp>
      <p:sp>
        <p:nvSpPr>
          <p:cNvPr id="5" name="TextBox 4"/>
          <p:cNvSpPr txBox="1"/>
          <p:nvPr/>
        </p:nvSpPr>
        <p:spPr>
          <a:xfrm>
            <a:off x="5552318" y="3700352"/>
            <a:ext cx="293085" cy="369332"/>
          </a:xfrm>
          <a:prstGeom prst="rect">
            <a:avLst/>
          </a:prstGeom>
          <a:noFill/>
        </p:spPr>
        <p:txBody>
          <a:bodyPr wrap="square" rtlCol="0">
            <a:spAutoFit/>
          </a:bodyPr>
          <a:lstStyle/>
          <a:p>
            <a:r>
              <a:rPr lang="en-US" b="1" dirty="0" smtClean="0"/>
              <a:t>$</a:t>
            </a:r>
            <a:endParaRPr lang="en-US" b="1" dirty="0"/>
          </a:p>
        </p:txBody>
      </p:sp>
      <p:sp>
        <p:nvSpPr>
          <p:cNvPr id="6" name="TextBox 5"/>
          <p:cNvSpPr txBox="1"/>
          <p:nvPr/>
        </p:nvSpPr>
        <p:spPr>
          <a:xfrm>
            <a:off x="5524750" y="3993994"/>
            <a:ext cx="293085" cy="369332"/>
          </a:xfrm>
          <a:prstGeom prst="rect">
            <a:avLst/>
          </a:prstGeom>
          <a:noFill/>
        </p:spPr>
        <p:txBody>
          <a:bodyPr wrap="square" rtlCol="0">
            <a:spAutoFit/>
          </a:bodyPr>
          <a:lstStyle/>
          <a:p>
            <a:r>
              <a:rPr lang="en-US" b="1" dirty="0" smtClean="0"/>
              <a:t>$</a:t>
            </a:r>
            <a:endParaRPr lang="en-US" b="1" dirty="0"/>
          </a:p>
        </p:txBody>
      </p:sp>
      <p:sp>
        <p:nvSpPr>
          <p:cNvPr id="7" name="TextBox 6"/>
          <p:cNvSpPr txBox="1"/>
          <p:nvPr/>
        </p:nvSpPr>
        <p:spPr>
          <a:xfrm>
            <a:off x="5569030" y="3483420"/>
            <a:ext cx="293085" cy="369332"/>
          </a:xfrm>
          <a:prstGeom prst="rect">
            <a:avLst/>
          </a:prstGeom>
          <a:noFill/>
        </p:spPr>
        <p:txBody>
          <a:bodyPr wrap="square" rtlCol="0">
            <a:spAutoFit/>
          </a:bodyPr>
          <a:lstStyle/>
          <a:p>
            <a:r>
              <a:rPr lang="en-US" b="1" dirty="0" smtClean="0"/>
              <a:t>$</a:t>
            </a:r>
            <a:endParaRPr lang="en-US" b="1" dirty="0"/>
          </a:p>
        </p:txBody>
      </p:sp>
      <p:sp>
        <p:nvSpPr>
          <p:cNvPr id="8" name="TextBox 7"/>
          <p:cNvSpPr txBox="1"/>
          <p:nvPr/>
        </p:nvSpPr>
        <p:spPr>
          <a:xfrm>
            <a:off x="5671292" y="4209384"/>
            <a:ext cx="293085" cy="369332"/>
          </a:xfrm>
          <a:prstGeom prst="rect">
            <a:avLst/>
          </a:prstGeom>
          <a:noFill/>
        </p:spPr>
        <p:txBody>
          <a:bodyPr wrap="square" rtlCol="0">
            <a:spAutoFit/>
          </a:bodyPr>
          <a:lstStyle/>
          <a:p>
            <a:r>
              <a:rPr lang="en-US" b="1" dirty="0" smtClean="0"/>
              <a:t>$</a:t>
            </a:r>
            <a:endParaRPr lang="en-US" b="1" dirty="0"/>
          </a:p>
        </p:txBody>
      </p:sp>
      <p:sp>
        <p:nvSpPr>
          <p:cNvPr id="9" name="TextBox 8"/>
          <p:cNvSpPr txBox="1"/>
          <p:nvPr/>
        </p:nvSpPr>
        <p:spPr>
          <a:xfrm>
            <a:off x="5698860" y="4546450"/>
            <a:ext cx="293085" cy="369332"/>
          </a:xfrm>
          <a:prstGeom prst="rect">
            <a:avLst/>
          </a:prstGeom>
          <a:noFill/>
        </p:spPr>
        <p:txBody>
          <a:bodyPr wrap="square" rtlCol="0">
            <a:spAutoFit/>
          </a:bodyPr>
          <a:lstStyle/>
          <a:p>
            <a:r>
              <a:rPr lang="en-US" b="1" dirty="0" smtClean="0"/>
              <a:t>$</a:t>
            </a:r>
            <a:endParaRPr lang="en-US" b="1" dirty="0"/>
          </a:p>
        </p:txBody>
      </p:sp>
      <p:sp>
        <p:nvSpPr>
          <p:cNvPr id="10" name="Lightning Bolt 9"/>
          <p:cNvSpPr>
            <a:spLocks noChangeAspect="1"/>
          </p:cNvSpPr>
          <p:nvPr/>
        </p:nvSpPr>
        <p:spPr>
          <a:xfrm>
            <a:off x="4662226" y="4255632"/>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Lightning Bolt 10"/>
          <p:cNvSpPr>
            <a:spLocks noChangeAspect="1"/>
          </p:cNvSpPr>
          <p:nvPr/>
        </p:nvSpPr>
        <p:spPr>
          <a:xfrm>
            <a:off x="4703183" y="4408032"/>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Lightning Bolt 11"/>
          <p:cNvSpPr>
            <a:spLocks noChangeAspect="1"/>
          </p:cNvSpPr>
          <p:nvPr/>
        </p:nvSpPr>
        <p:spPr>
          <a:xfrm>
            <a:off x="4926068" y="4404250"/>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Lightning Bolt 12"/>
          <p:cNvSpPr>
            <a:spLocks noChangeAspect="1"/>
          </p:cNvSpPr>
          <p:nvPr/>
        </p:nvSpPr>
        <p:spPr>
          <a:xfrm>
            <a:off x="5007983" y="4546450"/>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Lightning Bolt 13"/>
          <p:cNvSpPr>
            <a:spLocks noChangeAspect="1"/>
          </p:cNvSpPr>
          <p:nvPr/>
        </p:nvSpPr>
        <p:spPr>
          <a:xfrm>
            <a:off x="5288475" y="4633683"/>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Lightning Bolt 14"/>
          <p:cNvSpPr>
            <a:spLocks noChangeAspect="1"/>
          </p:cNvSpPr>
          <p:nvPr/>
        </p:nvSpPr>
        <p:spPr>
          <a:xfrm>
            <a:off x="5524750" y="4808149"/>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Cloud 16"/>
          <p:cNvSpPr/>
          <p:nvPr/>
        </p:nvSpPr>
        <p:spPr>
          <a:xfrm>
            <a:off x="6891075" y="4808149"/>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Cloud 17"/>
          <p:cNvSpPr/>
          <p:nvPr/>
        </p:nvSpPr>
        <p:spPr>
          <a:xfrm>
            <a:off x="7145075" y="4835380"/>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Cloud 18"/>
          <p:cNvSpPr/>
          <p:nvPr/>
        </p:nvSpPr>
        <p:spPr>
          <a:xfrm>
            <a:off x="6124842" y="4835380"/>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Cloud 19"/>
          <p:cNvSpPr/>
          <p:nvPr/>
        </p:nvSpPr>
        <p:spPr>
          <a:xfrm>
            <a:off x="6455042" y="4848350"/>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Cloud 20"/>
          <p:cNvSpPr/>
          <p:nvPr/>
        </p:nvSpPr>
        <p:spPr>
          <a:xfrm>
            <a:off x="6789475" y="4542297"/>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Cloud 21"/>
          <p:cNvSpPr/>
          <p:nvPr/>
        </p:nvSpPr>
        <p:spPr>
          <a:xfrm>
            <a:off x="7589575" y="4680715"/>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Cloud 22"/>
          <p:cNvSpPr/>
          <p:nvPr/>
        </p:nvSpPr>
        <p:spPr>
          <a:xfrm>
            <a:off x="7420242" y="4835380"/>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Cloud 23"/>
          <p:cNvSpPr/>
          <p:nvPr/>
        </p:nvSpPr>
        <p:spPr>
          <a:xfrm>
            <a:off x="7318642" y="4327630"/>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5-Point Star 24"/>
          <p:cNvSpPr/>
          <p:nvPr/>
        </p:nvSpPr>
        <p:spPr>
          <a:xfrm>
            <a:off x="5264191" y="5193528"/>
            <a:ext cx="135727" cy="128709"/>
          </a:xfrm>
          <a:prstGeom prst="star5">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5-Point Star 25"/>
          <p:cNvSpPr/>
          <p:nvPr/>
        </p:nvSpPr>
        <p:spPr>
          <a:xfrm>
            <a:off x="5013226" y="5217219"/>
            <a:ext cx="135727" cy="128709"/>
          </a:xfrm>
          <a:prstGeom prst="star5">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5-Point Star 26"/>
          <p:cNvSpPr/>
          <p:nvPr/>
        </p:nvSpPr>
        <p:spPr>
          <a:xfrm>
            <a:off x="4858204" y="5410282"/>
            <a:ext cx="135727" cy="128709"/>
          </a:xfrm>
          <a:prstGeom prst="star5">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5-Point Star 27"/>
          <p:cNvSpPr/>
          <p:nvPr/>
        </p:nvSpPr>
        <p:spPr>
          <a:xfrm>
            <a:off x="4329331" y="5474636"/>
            <a:ext cx="135727" cy="128709"/>
          </a:xfrm>
          <a:prstGeom prst="star5">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5-Point Star 28"/>
          <p:cNvSpPr/>
          <p:nvPr/>
        </p:nvSpPr>
        <p:spPr>
          <a:xfrm>
            <a:off x="4594362" y="5345928"/>
            <a:ext cx="135727" cy="128709"/>
          </a:xfrm>
          <a:prstGeom prst="star5">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5-Point Star 29"/>
          <p:cNvSpPr/>
          <p:nvPr/>
        </p:nvSpPr>
        <p:spPr>
          <a:xfrm>
            <a:off x="5456886" y="5021428"/>
            <a:ext cx="135727" cy="128709"/>
          </a:xfrm>
          <a:prstGeom prst="star5">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Plus 30"/>
          <p:cNvSpPr/>
          <p:nvPr/>
        </p:nvSpPr>
        <p:spPr>
          <a:xfrm>
            <a:off x="5747634" y="5021427"/>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Plus 31"/>
          <p:cNvSpPr/>
          <p:nvPr/>
        </p:nvSpPr>
        <p:spPr>
          <a:xfrm>
            <a:off x="5572895" y="5407554"/>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Plus 32"/>
          <p:cNvSpPr/>
          <p:nvPr/>
        </p:nvSpPr>
        <p:spPr>
          <a:xfrm>
            <a:off x="5725295" y="5559954"/>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Plus 33"/>
          <p:cNvSpPr/>
          <p:nvPr/>
        </p:nvSpPr>
        <p:spPr>
          <a:xfrm>
            <a:off x="5817835" y="5224341"/>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Plus 34"/>
          <p:cNvSpPr/>
          <p:nvPr/>
        </p:nvSpPr>
        <p:spPr>
          <a:xfrm>
            <a:off x="5922089" y="5474637"/>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Plus 35"/>
          <p:cNvSpPr/>
          <p:nvPr/>
        </p:nvSpPr>
        <p:spPr>
          <a:xfrm>
            <a:off x="5621041" y="5837402"/>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Plus 36"/>
          <p:cNvSpPr/>
          <p:nvPr/>
        </p:nvSpPr>
        <p:spPr>
          <a:xfrm>
            <a:off x="5372236" y="5837402"/>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Plus 37"/>
          <p:cNvSpPr/>
          <p:nvPr/>
        </p:nvSpPr>
        <p:spPr>
          <a:xfrm>
            <a:off x="4993931" y="5895693"/>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Plus 38"/>
          <p:cNvSpPr/>
          <p:nvPr/>
        </p:nvSpPr>
        <p:spPr>
          <a:xfrm>
            <a:off x="5747006" y="6183477"/>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Plus 39"/>
          <p:cNvSpPr/>
          <p:nvPr/>
        </p:nvSpPr>
        <p:spPr>
          <a:xfrm>
            <a:off x="5925765" y="5879021"/>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Multiply 40"/>
          <p:cNvSpPr/>
          <p:nvPr/>
        </p:nvSpPr>
        <p:spPr>
          <a:xfrm>
            <a:off x="6096200" y="3981705"/>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Multiply 41"/>
          <p:cNvSpPr/>
          <p:nvPr/>
        </p:nvSpPr>
        <p:spPr>
          <a:xfrm>
            <a:off x="6248600" y="4134105"/>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Multiply 42"/>
          <p:cNvSpPr/>
          <p:nvPr/>
        </p:nvSpPr>
        <p:spPr>
          <a:xfrm>
            <a:off x="6024162" y="4290410"/>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Multiply 43"/>
          <p:cNvSpPr/>
          <p:nvPr/>
        </p:nvSpPr>
        <p:spPr>
          <a:xfrm>
            <a:off x="5991945" y="4533438"/>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Multiply 44"/>
          <p:cNvSpPr/>
          <p:nvPr/>
        </p:nvSpPr>
        <p:spPr>
          <a:xfrm>
            <a:off x="6285642" y="3700352"/>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Multiply 45"/>
          <p:cNvSpPr/>
          <p:nvPr/>
        </p:nvSpPr>
        <p:spPr>
          <a:xfrm>
            <a:off x="6343321" y="3483420"/>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Moon 46"/>
          <p:cNvSpPr/>
          <p:nvPr/>
        </p:nvSpPr>
        <p:spPr>
          <a:xfrm>
            <a:off x="6199156" y="5177084"/>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Moon 47"/>
          <p:cNvSpPr/>
          <p:nvPr/>
        </p:nvSpPr>
        <p:spPr>
          <a:xfrm>
            <a:off x="6351556" y="5329484"/>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Moon 48"/>
          <p:cNvSpPr/>
          <p:nvPr/>
        </p:nvSpPr>
        <p:spPr>
          <a:xfrm>
            <a:off x="6503956" y="5481884"/>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Moon 49"/>
          <p:cNvSpPr/>
          <p:nvPr/>
        </p:nvSpPr>
        <p:spPr>
          <a:xfrm>
            <a:off x="6759312" y="5559954"/>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Moon 50"/>
          <p:cNvSpPr/>
          <p:nvPr/>
        </p:nvSpPr>
        <p:spPr>
          <a:xfrm>
            <a:off x="6808756" y="5786684"/>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Moon 51"/>
          <p:cNvSpPr/>
          <p:nvPr/>
        </p:nvSpPr>
        <p:spPr>
          <a:xfrm>
            <a:off x="6961156" y="5854662"/>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Moon 52"/>
          <p:cNvSpPr/>
          <p:nvPr/>
        </p:nvSpPr>
        <p:spPr>
          <a:xfrm>
            <a:off x="7113556" y="6091484"/>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Moon 53"/>
          <p:cNvSpPr/>
          <p:nvPr/>
        </p:nvSpPr>
        <p:spPr>
          <a:xfrm>
            <a:off x="7318642" y="5770240"/>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Moon 54"/>
          <p:cNvSpPr/>
          <p:nvPr/>
        </p:nvSpPr>
        <p:spPr>
          <a:xfrm>
            <a:off x="7046187" y="6294846"/>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Diamond 56"/>
          <p:cNvSpPr/>
          <p:nvPr/>
        </p:nvSpPr>
        <p:spPr>
          <a:xfrm>
            <a:off x="6061204" y="4946856"/>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Diamond 57"/>
          <p:cNvSpPr/>
          <p:nvPr/>
        </p:nvSpPr>
        <p:spPr>
          <a:xfrm>
            <a:off x="6322684" y="5000993"/>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Diamond 58"/>
          <p:cNvSpPr/>
          <p:nvPr/>
        </p:nvSpPr>
        <p:spPr>
          <a:xfrm>
            <a:off x="6475084" y="5102512"/>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Diamond 59"/>
          <p:cNvSpPr/>
          <p:nvPr/>
        </p:nvSpPr>
        <p:spPr>
          <a:xfrm>
            <a:off x="6656356" y="5173093"/>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Diamond 60"/>
          <p:cNvSpPr/>
          <p:nvPr/>
        </p:nvSpPr>
        <p:spPr>
          <a:xfrm>
            <a:off x="7145075" y="5335710"/>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Diamond 61"/>
          <p:cNvSpPr/>
          <p:nvPr/>
        </p:nvSpPr>
        <p:spPr>
          <a:xfrm>
            <a:off x="6907644" y="5270988"/>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Diamond 62"/>
          <p:cNvSpPr/>
          <p:nvPr/>
        </p:nvSpPr>
        <p:spPr>
          <a:xfrm>
            <a:off x="7344042" y="5407312"/>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Diamond 63"/>
          <p:cNvSpPr/>
          <p:nvPr/>
        </p:nvSpPr>
        <p:spPr>
          <a:xfrm>
            <a:off x="7614975" y="5302537"/>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TextBox 65"/>
          <p:cNvSpPr txBox="1"/>
          <p:nvPr/>
        </p:nvSpPr>
        <p:spPr>
          <a:xfrm>
            <a:off x="1610305" y="4444653"/>
            <a:ext cx="293085" cy="369332"/>
          </a:xfrm>
          <a:prstGeom prst="rect">
            <a:avLst/>
          </a:prstGeom>
          <a:noFill/>
        </p:spPr>
        <p:txBody>
          <a:bodyPr wrap="square" rtlCol="0">
            <a:spAutoFit/>
          </a:bodyPr>
          <a:lstStyle/>
          <a:p>
            <a:r>
              <a:rPr lang="en-US" b="1" dirty="0" smtClean="0"/>
              <a:t>$</a:t>
            </a:r>
            <a:endParaRPr lang="en-US" b="1" dirty="0"/>
          </a:p>
        </p:txBody>
      </p:sp>
      <p:sp>
        <p:nvSpPr>
          <p:cNvPr id="67" name="TextBox 66"/>
          <p:cNvSpPr txBox="1"/>
          <p:nvPr/>
        </p:nvSpPr>
        <p:spPr>
          <a:xfrm>
            <a:off x="1762705" y="4597053"/>
            <a:ext cx="293085" cy="369332"/>
          </a:xfrm>
          <a:prstGeom prst="rect">
            <a:avLst/>
          </a:prstGeom>
          <a:noFill/>
        </p:spPr>
        <p:txBody>
          <a:bodyPr wrap="square" rtlCol="0">
            <a:spAutoFit/>
          </a:bodyPr>
          <a:lstStyle/>
          <a:p>
            <a:r>
              <a:rPr lang="en-US" b="1" dirty="0" smtClean="0"/>
              <a:t>$</a:t>
            </a:r>
            <a:endParaRPr lang="en-US" b="1" dirty="0"/>
          </a:p>
        </p:txBody>
      </p:sp>
      <p:sp>
        <p:nvSpPr>
          <p:cNvPr id="68" name="TextBox 67"/>
          <p:cNvSpPr txBox="1"/>
          <p:nvPr/>
        </p:nvSpPr>
        <p:spPr>
          <a:xfrm>
            <a:off x="1735137" y="4890695"/>
            <a:ext cx="293085" cy="369332"/>
          </a:xfrm>
          <a:prstGeom prst="rect">
            <a:avLst/>
          </a:prstGeom>
          <a:noFill/>
        </p:spPr>
        <p:txBody>
          <a:bodyPr wrap="square" rtlCol="0">
            <a:spAutoFit/>
          </a:bodyPr>
          <a:lstStyle/>
          <a:p>
            <a:r>
              <a:rPr lang="en-US" b="1" dirty="0" smtClean="0"/>
              <a:t>$</a:t>
            </a:r>
            <a:endParaRPr lang="en-US" b="1" dirty="0"/>
          </a:p>
        </p:txBody>
      </p:sp>
      <p:sp>
        <p:nvSpPr>
          <p:cNvPr id="69" name="TextBox 68"/>
          <p:cNvSpPr txBox="1"/>
          <p:nvPr/>
        </p:nvSpPr>
        <p:spPr>
          <a:xfrm>
            <a:off x="1779417" y="4380121"/>
            <a:ext cx="293085" cy="369332"/>
          </a:xfrm>
          <a:prstGeom prst="rect">
            <a:avLst/>
          </a:prstGeom>
          <a:noFill/>
        </p:spPr>
        <p:txBody>
          <a:bodyPr wrap="square" rtlCol="0">
            <a:spAutoFit/>
          </a:bodyPr>
          <a:lstStyle/>
          <a:p>
            <a:r>
              <a:rPr lang="en-US" b="1" dirty="0" smtClean="0"/>
              <a:t>$</a:t>
            </a:r>
            <a:endParaRPr lang="en-US" b="1" dirty="0"/>
          </a:p>
        </p:txBody>
      </p:sp>
      <p:sp>
        <p:nvSpPr>
          <p:cNvPr id="70" name="TextBox 69"/>
          <p:cNvSpPr txBox="1"/>
          <p:nvPr/>
        </p:nvSpPr>
        <p:spPr>
          <a:xfrm>
            <a:off x="1881679" y="5106085"/>
            <a:ext cx="293085" cy="369332"/>
          </a:xfrm>
          <a:prstGeom prst="rect">
            <a:avLst/>
          </a:prstGeom>
          <a:noFill/>
        </p:spPr>
        <p:txBody>
          <a:bodyPr wrap="square" rtlCol="0">
            <a:spAutoFit/>
          </a:bodyPr>
          <a:lstStyle/>
          <a:p>
            <a:r>
              <a:rPr lang="en-US" b="1" dirty="0" smtClean="0"/>
              <a:t>$</a:t>
            </a:r>
            <a:endParaRPr lang="en-US" b="1" dirty="0"/>
          </a:p>
        </p:txBody>
      </p:sp>
      <p:sp>
        <p:nvSpPr>
          <p:cNvPr id="71" name="TextBox 70"/>
          <p:cNvSpPr txBox="1"/>
          <p:nvPr/>
        </p:nvSpPr>
        <p:spPr>
          <a:xfrm>
            <a:off x="2193411" y="5053695"/>
            <a:ext cx="293085" cy="369332"/>
          </a:xfrm>
          <a:prstGeom prst="rect">
            <a:avLst/>
          </a:prstGeom>
          <a:noFill/>
        </p:spPr>
        <p:txBody>
          <a:bodyPr wrap="square" rtlCol="0">
            <a:spAutoFit/>
          </a:bodyPr>
          <a:lstStyle/>
          <a:p>
            <a:r>
              <a:rPr lang="en-US" b="1" dirty="0" smtClean="0"/>
              <a:t>$</a:t>
            </a:r>
            <a:endParaRPr lang="en-US" b="1" dirty="0"/>
          </a:p>
        </p:txBody>
      </p:sp>
      <p:sp>
        <p:nvSpPr>
          <p:cNvPr id="72" name="Lightning Bolt 71"/>
          <p:cNvSpPr>
            <a:spLocks noChangeAspect="1"/>
          </p:cNvSpPr>
          <p:nvPr/>
        </p:nvSpPr>
        <p:spPr>
          <a:xfrm>
            <a:off x="1448611" y="5548348"/>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Lightning Bolt 72"/>
          <p:cNvSpPr>
            <a:spLocks noChangeAspect="1"/>
          </p:cNvSpPr>
          <p:nvPr/>
        </p:nvSpPr>
        <p:spPr>
          <a:xfrm>
            <a:off x="1448611" y="4977928"/>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Lightning Bolt 73"/>
          <p:cNvSpPr>
            <a:spLocks noChangeAspect="1"/>
          </p:cNvSpPr>
          <p:nvPr/>
        </p:nvSpPr>
        <p:spPr>
          <a:xfrm>
            <a:off x="1573367" y="4860632"/>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Lightning Bolt 74"/>
          <p:cNvSpPr>
            <a:spLocks noChangeAspect="1"/>
          </p:cNvSpPr>
          <p:nvPr/>
        </p:nvSpPr>
        <p:spPr>
          <a:xfrm>
            <a:off x="2094774" y="3973921"/>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Lightning Bolt 75"/>
          <p:cNvSpPr>
            <a:spLocks noChangeAspect="1"/>
          </p:cNvSpPr>
          <p:nvPr/>
        </p:nvSpPr>
        <p:spPr>
          <a:xfrm>
            <a:off x="2063321" y="4890695"/>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Lightning Bolt 76"/>
          <p:cNvSpPr>
            <a:spLocks noChangeAspect="1"/>
          </p:cNvSpPr>
          <p:nvPr/>
        </p:nvSpPr>
        <p:spPr>
          <a:xfrm>
            <a:off x="1983332" y="5502591"/>
            <a:ext cx="222885" cy="174466"/>
          </a:xfrm>
          <a:prstGeom prst="lightningBol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8" name="Cloud 77"/>
          <p:cNvSpPr/>
          <p:nvPr/>
        </p:nvSpPr>
        <p:spPr>
          <a:xfrm>
            <a:off x="2551723" y="4488362"/>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9" name="Cloud 78"/>
          <p:cNvSpPr/>
          <p:nvPr/>
        </p:nvSpPr>
        <p:spPr>
          <a:xfrm>
            <a:off x="2805723" y="4515593"/>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Cloud 79"/>
          <p:cNvSpPr/>
          <p:nvPr/>
        </p:nvSpPr>
        <p:spPr>
          <a:xfrm>
            <a:off x="1785490" y="4515593"/>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Cloud 80"/>
          <p:cNvSpPr/>
          <p:nvPr/>
        </p:nvSpPr>
        <p:spPr>
          <a:xfrm>
            <a:off x="2115690" y="4528563"/>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Cloud 81"/>
          <p:cNvSpPr/>
          <p:nvPr/>
        </p:nvSpPr>
        <p:spPr>
          <a:xfrm>
            <a:off x="2450123" y="4222510"/>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Cloud 82"/>
          <p:cNvSpPr/>
          <p:nvPr/>
        </p:nvSpPr>
        <p:spPr>
          <a:xfrm>
            <a:off x="2551723" y="4363054"/>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Cloud 83"/>
          <p:cNvSpPr/>
          <p:nvPr/>
        </p:nvSpPr>
        <p:spPr>
          <a:xfrm>
            <a:off x="2729523" y="4647596"/>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Cloud 84"/>
          <p:cNvSpPr/>
          <p:nvPr/>
        </p:nvSpPr>
        <p:spPr>
          <a:xfrm>
            <a:off x="2166490" y="4242451"/>
            <a:ext cx="101600" cy="80402"/>
          </a:xfrm>
          <a:prstGeom prst="clou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5-Point Star 85"/>
          <p:cNvSpPr/>
          <p:nvPr/>
        </p:nvSpPr>
        <p:spPr>
          <a:xfrm>
            <a:off x="1576727" y="5133886"/>
            <a:ext cx="135727" cy="128709"/>
          </a:xfrm>
          <a:prstGeom prst="star5">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5-Point Star 86"/>
          <p:cNvSpPr/>
          <p:nvPr/>
        </p:nvSpPr>
        <p:spPr>
          <a:xfrm>
            <a:off x="1522763" y="5344656"/>
            <a:ext cx="135727" cy="128709"/>
          </a:xfrm>
          <a:prstGeom prst="star5">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5-Point Star 87"/>
          <p:cNvSpPr/>
          <p:nvPr/>
        </p:nvSpPr>
        <p:spPr>
          <a:xfrm>
            <a:off x="1212966" y="5138117"/>
            <a:ext cx="135727" cy="128709"/>
          </a:xfrm>
          <a:prstGeom prst="star5">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5-Point Star 89"/>
          <p:cNvSpPr/>
          <p:nvPr/>
        </p:nvSpPr>
        <p:spPr>
          <a:xfrm>
            <a:off x="1171960" y="5521401"/>
            <a:ext cx="135727" cy="128709"/>
          </a:xfrm>
          <a:prstGeom prst="star5">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5-Point Star 90"/>
          <p:cNvSpPr/>
          <p:nvPr/>
        </p:nvSpPr>
        <p:spPr>
          <a:xfrm>
            <a:off x="1878426" y="5237033"/>
            <a:ext cx="135727" cy="128709"/>
          </a:xfrm>
          <a:prstGeom prst="star5">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Plus 91"/>
          <p:cNvSpPr/>
          <p:nvPr/>
        </p:nvSpPr>
        <p:spPr>
          <a:xfrm>
            <a:off x="1408282" y="4701640"/>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 name="Plus 92"/>
          <p:cNvSpPr/>
          <p:nvPr/>
        </p:nvSpPr>
        <p:spPr>
          <a:xfrm>
            <a:off x="2675807" y="5026141"/>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Plus 93"/>
          <p:cNvSpPr/>
          <p:nvPr/>
        </p:nvSpPr>
        <p:spPr>
          <a:xfrm>
            <a:off x="2518848" y="5178541"/>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Plus 94"/>
          <p:cNvSpPr/>
          <p:nvPr/>
        </p:nvSpPr>
        <p:spPr>
          <a:xfrm>
            <a:off x="2850895" y="4878867"/>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Plus 95"/>
          <p:cNvSpPr/>
          <p:nvPr/>
        </p:nvSpPr>
        <p:spPr>
          <a:xfrm>
            <a:off x="2608438" y="4901662"/>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7" name="Plus 96"/>
          <p:cNvSpPr/>
          <p:nvPr/>
        </p:nvSpPr>
        <p:spPr>
          <a:xfrm>
            <a:off x="2469895" y="5002450"/>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8" name="Plus 97"/>
          <p:cNvSpPr/>
          <p:nvPr/>
        </p:nvSpPr>
        <p:spPr>
          <a:xfrm>
            <a:off x="2177129" y="5352557"/>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Plus 98"/>
          <p:cNvSpPr/>
          <p:nvPr/>
        </p:nvSpPr>
        <p:spPr>
          <a:xfrm>
            <a:off x="1261111" y="5809550"/>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Plus 99"/>
          <p:cNvSpPr/>
          <p:nvPr/>
        </p:nvSpPr>
        <p:spPr>
          <a:xfrm>
            <a:off x="1712454" y="5521401"/>
            <a:ext cx="196794" cy="195791"/>
          </a:xfrm>
          <a:prstGeom prst="mathPlus">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4" name="Multiply 103"/>
          <p:cNvSpPr/>
          <p:nvPr/>
        </p:nvSpPr>
        <p:spPr>
          <a:xfrm>
            <a:off x="1684810" y="3970623"/>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5" name="Multiply 104"/>
          <p:cNvSpPr/>
          <p:nvPr/>
        </p:nvSpPr>
        <p:spPr>
          <a:xfrm>
            <a:off x="1387285" y="4215777"/>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Moon 107"/>
          <p:cNvSpPr/>
          <p:nvPr/>
        </p:nvSpPr>
        <p:spPr>
          <a:xfrm>
            <a:off x="1859804" y="4857297"/>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Moon 108"/>
          <p:cNvSpPr/>
          <p:nvPr/>
        </p:nvSpPr>
        <p:spPr>
          <a:xfrm>
            <a:off x="2012204" y="5009697"/>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0" name="Moon 109"/>
          <p:cNvSpPr/>
          <p:nvPr/>
        </p:nvSpPr>
        <p:spPr>
          <a:xfrm>
            <a:off x="2164604" y="5162097"/>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1" name="Moon 110"/>
          <p:cNvSpPr/>
          <p:nvPr/>
        </p:nvSpPr>
        <p:spPr>
          <a:xfrm>
            <a:off x="2419960" y="5240167"/>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2" name="Moon 111"/>
          <p:cNvSpPr/>
          <p:nvPr/>
        </p:nvSpPr>
        <p:spPr>
          <a:xfrm>
            <a:off x="2427435" y="4827744"/>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3" name="Moon 112"/>
          <p:cNvSpPr/>
          <p:nvPr/>
        </p:nvSpPr>
        <p:spPr>
          <a:xfrm>
            <a:off x="2275035" y="4969273"/>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4" name="Moon 113"/>
          <p:cNvSpPr/>
          <p:nvPr/>
        </p:nvSpPr>
        <p:spPr>
          <a:xfrm>
            <a:off x="1736046" y="5009697"/>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5" name="Moon 114"/>
          <p:cNvSpPr/>
          <p:nvPr/>
        </p:nvSpPr>
        <p:spPr>
          <a:xfrm>
            <a:off x="1423875" y="5162097"/>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6" name="Moon 115"/>
          <p:cNvSpPr/>
          <p:nvPr/>
        </p:nvSpPr>
        <p:spPr>
          <a:xfrm>
            <a:off x="1785490" y="5270449"/>
            <a:ext cx="98888" cy="168844"/>
          </a:xfrm>
          <a:prstGeom prst="moon">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7" name="Diamond 116"/>
          <p:cNvSpPr/>
          <p:nvPr/>
        </p:nvSpPr>
        <p:spPr>
          <a:xfrm>
            <a:off x="1927769" y="4239324"/>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8" name="Diamond 117"/>
          <p:cNvSpPr/>
          <p:nvPr/>
        </p:nvSpPr>
        <p:spPr>
          <a:xfrm>
            <a:off x="1983332" y="4681206"/>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9" name="Diamond 118"/>
          <p:cNvSpPr/>
          <p:nvPr/>
        </p:nvSpPr>
        <p:spPr>
          <a:xfrm>
            <a:off x="2193411" y="4748287"/>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0" name="Diamond 119"/>
          <p:cNvSpPr/>
          <p:nvPr/>
        </p:nvSpPr>
        <p:spPr>
          <a:xfrm>
            <a:off x="2373923" y="4606634"/>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1" name="Diamond 120"/>
          <p:cNvSpPr/>
          <p:nvPr/>
        </p:nvSpPr>
        <p:spPr>
          <a:xfrm>
            <a:off x="2164604" y="4339218"/>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2" name="Diamond 121"/>
          <p:cNvSpPr/>
          <p:nvPr/>
        </p:nvSpPr>
        <p:spPr>
          <a:xfrm>
            <a:off x="2345811" y="4441021"/>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3" name="Diamond 122"/>
          <p:cNvSpPr/>
          <p:nvPr/>
        </p:nvSpPr>
        <p:spPr>
          <a:xfrm>
            <a:off x="2796892" y="4748287"/>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4" name="Diamond 123"/>
          <p:cNvSpPr/>
          <p:nvPr/>
        </p:nvSpPr>
        <p:spPr>
          <a:xfrm>
            <a:off x="2577123" y="4636548"/>
            <a:ext cx="152400" cy="149144"/>
          </a:xfrm>
          <a:prstGeom prst="diamond">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5" name="Multiply 124"/>
          <p:cNvSpPr/>
          <p:nvPr/>
        </p:nvSpPr>
        <p:spPr>
          <a:xfrm>
            <a:off x="982518" y="3944802"/>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6" name="Multiply 125"/>
          <p:cNvSpPr/>
          <p:nvPr/>
        </p:nvSpPr>
        <p:spPr>
          <a:xfrm>
            <a:off x="887797" y="4774771"/>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7" name="Multiply 126"/>
          <p:cNvSpPr/>
          <p:nvPr/>
        </p:nvSpPr>
        <p:spPr>
          <a:xfrm>
            <a:off x="1510355" y="3394858"/>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8" name="Multiply 127"/>
          <p:cNvSpPr/>
          <p:nvPr/>
        </p:nvSpPr>
        <p:spPr>
          <a:xfrm>
            <a:off x="647016" y="5245686"/>
            <a:ext cx="189442" cy="227679"/>
          </a:xfrm>
          <a:prstGeom prst="mathMultiply">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9" name="TextBox 128"/>
          <p:cNvSpPr txBox="1"/>
          <p:nvPr/>
        </p:nvSpPr>
        <p:spPr>
          <a:xfrm>
            <a:off x="5262968" y="6353847"/>
            <a:ext cx="1236261" cy="369332"/>
          </a:xfrm>
          <a:prstGeom prst="rect">
            <a:avLst/>
          </a:prstGeom>
          <a:noFill/>
        </p:spPr>
        <p:txBody>
          <a:bodyPr wrap="none" rtlCol="0">
            <a:spAutoFit/>
          </a:bodyPr>
          <a:lstStyle/>
          <a:p>
            <a:r>
              <a:rPr lang="en-US" dirty="0" smtClean="0"/>
              <a:t>Accounting</a:t>
            </a:r>
            <a:endParaRPr lang="en-US" dirty="0"/>
          </a:p>
        </p:txBody>
      </p:sp>
      <p:sp>
        <p:nvSpPr>
          <p:cNvPr id="130" name="TextBox 129"/>
          <p:cNvSpPr txBox="1"/>
          <p:nvPr/>
        </p:nvSpPr>
        <p:spPr>
          <a:xfrm>
            <a:off x="3494443" y="4867121"/>
            <a:ext cx="1120820" cy="646331"/>
          </a:xfrm>
          <a:prstGeom prst="rect">
            <a:avLst/>
          </a:prstGeom>
          <a:noFill/>
        </p:spPr>
        <p:txBody>
          <a:bodyPr wrap="none" rtlCol="0">
            <a:spAutoFit/>
          </a:bodyPr>
          <a:lstStyle/>
          <a:p>
            <a:r>
              <a:rPr lang="en-US" dirty="0" smtClean="0"/>
              <a:t>Economic </a:t>
            </a:r>
          </a:p>
          <a:p>
            <a:r>
              <a:rPr lang="en-US" dirty="0" smtClean="0"/>
              <a:t>indicators</a:t>
            </a:r>
            <a:endParaRPr lang="en-US" dirty="0"/>
          </a:p>
        </p:txBody>
      </p:sp>
      <p:sp>
        <p:nvSpPr>
          <p:cNvPr id="131" name="TextBox 130"/>
          <p:cNvSpPr txBox="1"/>
          <p:nvPr/>
        </p:nvSpPr>
        <p:spPr>
          <a:xfrm>
            <a:off x="3639875" y="4069684"/>
            <a:ext cx="947495" cy="646331"/>
          </a:xfrm>
          <a:prstGeom prst="rect">
            <a:avLst/>
          </a:prstGeom>
          <a:noFill/>
        </p:spPr>
        <p:txBody>
          <a:bodyPr wrap="none" rtlCol="0">
            <a:spAutoFit/>
          </a:bodyPr>
          <a:lstStyle/>
          <a:p>
            <a:r>
              <a:rPr lang="en-US" dirty="0" smtClean="0"/>
              <a:t>Energy</a:t>
            </a:r>
          </a:p>
          <a:p>
            <a:r>
              <a:rPr lang="en-US" dirty="0" smtClean="0"/>
              <a:t>markets</a:t>
            </a:r>
            <a:endParaRPr lang="en-US" dirty="0"/>
          </a:p>
        </p:txBody>
      </p:sp>
      <p:sp>
        <p:nvSpPr>
          <p:cNvPr id="132" name="TextBox 131"/>
          <p:cNvSpPr txBox="1"/>
          <p:nvPr/>
        </p:nvSpPr>
        <p:spPr>
          <a:xfrm>
            <a:off x="4594362" y="3078231"/>
            <a:ext cx="1095172" cy="646331"/>
          </a:xfrm>
          <a:prstGeom prst="rect">
            <a:avLst/>
          </a:prstGeom>
          <a:noFill/>
        </p:spPr>
        <p:txBody>
          <a:bodyPr wrap="none" rtlCol="0">
            <a:spAutoFit/>
          </a:bodyPr>
          <a:lstStyle/>
          <a:p>
            <a:r>
              <a:rPr lang="en-US" dirty="0" smtClean="0"/>
              <a:t>Interbank </a:t>
            </a:r>
            <a:br>
              <a:rPr lang="en-US" dirty="0" smtClean="0"/>
            </a:br>
            <a:r>
              <a:rPr lang="en-US" dirty="0" smtClean="0"/>
              <a:t>markets</a:t>
            </a:r>
            <a:endParaRPr lang="en-US" dirty="0"/>
          </a:p>
        </p:txBody>
      </p:sp>
      <p:sp>
        <p:nvSpPr>
          <p:cNvPr id="133" name="TextBox 132"/>
          <p:cNvSpPr txBox="1"/>
          <p:nvPr/>
        </p:nvSpPr>
        <p:spPr>
          <a:xfrm>
            <a:off x="6056567" y="2910312"/>
            <a:ext cx="2890535" cy="646331"/>
          </a:xfrm>
          <a:prstGeom prst="rect">
            <a:avLst/>
          </a:prstGeom>
          <a:noFill/>
        </p:spPr>
        <p:txBody>
          <a:bodyPr wrap="none" rtlCol="0">
            <a:spAutoFit/>
          </a:bodyPr>
          <a:lstStyle/>
          <a:p>
            <a:r>
              <a:rPr lang="en-US" dirty="0" smtClean="0"/>
              <a:t>European Community</a:t>
            </a:r>
            <a:br>
              <a:rPr lang="en-US" dirty="0" smtClean="0"/>
            </a:br>
            <a:r>
              <a:rPr lang="en-US" dirty="0" smtClean="0"/>
              <a:t>monetary &amp; economic issues</a:t>
            </a:r>
            <a:endParaRPr lang="en-US" dirty="0"/>
          </a:p>
        </p:txBody>
      </p:sp>
      <p:sp>
        <p:nvSpPr>
          <p:cNvPr id="134" name="TextBox 133"/>
          <p:cNvSpPr txBox="1"/>
          <p:nvPr/>
        </p:nvSpPr>
        <p:spPr>
          <a:xfrm>
            <a:off x="7438123" y="4031734"/>
            <a:ext cx="1439028" cy="646331"/>
          </a:xfrm>
          <a:prstGeom prst="rect">
            <a:avLst/>
          </a:prstGeom>
          <a:noFill/>
        </p:spPr>
        <p:txBody>
          <a:bodyPr wrap="none" rtlCol="0">
            <a:spAutoFit/>
          </a:bodyPr>
          <a:lstStyle/>
          <a:p>
            <a:r>
              <a:rPr lang="en-US" dirty="0" smtClean="0"/>
              <a:t>Disasters and</a:t>
            </a:r>
            <a:br>
              <a:rPr lang="en-US" dirty="0" smtClean="0"/>
            </a:br>
            <a:r>
              <a:rPr lang="en-US" dirty="0" smtClean="0"/>
              <a:t> accidents</a:t>
            </a:r>
            <a:endParaRPr lang="en-US" dirty="0"/>
          </a:p>
        </p:txBody>
      </p:sp>
      <p:sp>
        <p:nvSpPr>
          <p:cNvPr id="135" name="TextBox 134"/>
          <p:cNvSpPr txBox="1"/>
          <p:nvPr/>
        </p:nvSpPr>
        <p:spPr>
          <a:xfrm>
            <a:off x="7866868" y="5267015"/>
            <a:ext cx="668760" cy="369332"/>
          </a:xfrm>
          <a:prstGeom prst="rect">
            <a:avLst/>
          </a:prstGeom>
          <a:noFill/>
        </p:spPr>
        <p:txBody>
          <a:bodyPr wrap="none" rtlCol="0">
            <a:spAutoFit/>
          </a:bodyPr>
          <a:lstStyle/>
          <a:p>
            <a:r>
              <a:rPr lang="en-US" dirty="0" smtClean="0"/>
              <a:t>Legal</a:t>
            </a:r>
            <a:endParaRPr lang="en-US" dirty="0"/>
          </a:p>
        </p:txBody>
      </p:sp>
      <p:sp>
        <p:nvSpPr>
          <p:cNvPr id="136" name="TextBox 135"/>
          <p:cNvSpPr txBox="1"/>
          <p:nvPr/>
        </p:nvSpPr>
        <p:spPr>
          <a:xfrm>
            <a:off x="7332350" y="6114407"/>
            <a:ext cx="1370725" cy="646331"/>
          </a:xfrm>
          <a:prstGeom prst="rect">
            <a:avLst/>
          </a:prstGeom>
          <a:noFill/>
        </p:spPr>
        <p:txBody>
          <a:bodyPr wrap="none" rtlCol="0">
            <a:spAutoFit/>
          </a:bodyPr>
          <a:lstStyle/>
          <a:p>
            <a:r>
              <a:rPr lang="en-US" dirty="0" smtClean="0"/>
              <a:t>Government</a:t>
            </a:r>
          </a:p>
          <a:p>
            <a:r>
              <a:rPr lang="en-US" dirty="0" smtClean="0"/>
              <a:t>borrowing</a:t>
            </a:r>
            <a:endParaRPr lang="en-US" dirty="0"/>
          </a:p>
        </p:txBody>
      </p:sp>
      <p:sp>
        <p:nvSpPr>
          <p:cNvPr id="137" name="Title 1"/>
          <p:cNvSpPr txBox="1">
            <a:spLocks/>
          </p:cNvSpPr>
          <p:nvPr/>
        </p:nvSpPr>
        <p:spPr>
          <a:xfrm>
            <a:off x="457200" y="10015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Deep </a:t>
            </a:r>
            <a:r>
              <a:rPr lang="en-CA" dirty="0" err="1" smtClean="0"/>
              <a:t>autoencoders</a:t>
            </a:r>
            <a:endParaRPr lang="en-CA" dirty="0"/>
          </a:p>
        </p:txBody>
      </p:sp>
      <p:sp>
        <p:nvSpPr>
          <p:cNvPr id="2" name="Rectangle 1"/>
          <p:cNvSpPr/>
          <p:nvPr/>
        </p:nvSpPr>
        <p:spPr>
          <a:xfrm>
            <a:off x="168645" y="1043961"/>
            <a:ext cx="8807530" cy="1692771"/>
          </a:xfrm>
          <a:prstGeom prst="rect">
            <a:avLst/>
          </a:prstGeom>
        </p:spPr>
        <p:txBody>
          <a:bodyPr wrap="square">
            <a:spAutoFit/>
          </a:bodyPr>
          <a:lstStyle/>
          <a:p>
            <a:pPr marL="285750" indent="-285750">
              <a:buFont typeface="Arial"/>
              <a:buChar char="•"/>
            </a:pPr>
            <a:r>
              <a:rPr lang="en-US" sz="2600" dirty="0" smtClean="0"/>
              <a:t>A comparison of </a:t>
            </a:r>
            <a:r>
              <a:rPr lang="en-US" sz="2600" dirty="0"/>
              <a:t>data projected into a 2D space </a:t>
            </a:r>
            <a:r>
              <a:rPr lang="en-US" sz="2600" dirty="0" smtClean="0"/>
              <a:t>with PCA (left) </a:t>
            </a:r>
            <a:r>
              <a:rPr lang="en-US" sz="2600" dirty="0" err="1" smtClean="0"/>
              <a:t>vs</a:t>
            </a:r>
            <a:r>
              <a:rPr lang="en-US" sz="2600" dirty="0" smtClean="0"/>
              <a:t> a deep </a:t>
            </a:r>
            <a:r>
              <a:rPr lang="en-US" sz="2600" dirty="0" err="1" smtClean="0"/>
              <a:t>autoencoder</a:t>
            </a:r>
            <a:r>
              <a:rPr lang="en-US" sz="2600" dirty="0" smtClean="0"/>
              <a:t> (right) for </a:t>
            </a:r>
            <a:r>
              <a:rPr lang="en-US" sz="2600" dirty="0"/>
              <a:t>a </a:t>
            </a:r>
            <a:r>
              <a:rPr lang="en-US" sz="2600" dirty="0" smtClean="0"/>
              <a:t>text dataset</a:t>
            </a:r>
          </a:p>
          <a:p>
            <a:pPr marL="285750" indent="-285750">
              <a:buFont typeface="Arial"/>
              <a:buChar char="•"/>
            </a:pPr>
            <a:r>
              <a:rPr lang="en-US" sz="2600" dirty="0" smtClean="0"/>
              <a:t>The non-linear </a:t>
            </a:r>
            <a:r>
              <a:rPr lang="en-US" sz="2600" dirty="0" err="1" smtClean="0"/>
              <a:t>autoencoder</a:t>
            </a:r>
            <a:r>
              <a:rPr lang="en-US" sz="2600" dirty="0" smtClean="0"/>
              <a:t> </a:t>
            </a:r>
            <a:r>
              <a:rPr lang="en-US" sz="2600" dirty="0"/>
              <a:t>can arrange the learned space in such </a:t>
            </a:r>
            <a:r>
              <a:rPr lang="en-US" sz="2600" dirty="0" smtClean="0"/>
              <a:t>that </a:t>
            </a:r>
            <a:r>
              <a:rPr lang="en-US" sz="2600" dirty="0"/>
              <a:t>it better separates natural groupings of the </a:t>
            </a:r>
            <a:r>
              <a:rPr lang="en-US" sz="2600" dirty="0" smtClean="0"/>
              <a:t>data</a:t>
            </a:r>
            <a:r>
              <a:rPr lang="en-CA" sz="2600" dirty="0" smtClean="0"/>
              <a:t> </a:t>
            </a:r>
            <a:endParaRPr lang="en-CA" sz="2600" dirty="0"/>
          </a:p>
        </p:txBody>
      </p:sp>
      <p:sp>
        <p:nvSpPr>
          <p:cNvPr id="3" name="TextBox 2"/>
          <p:cNvSpPr txBox="1"/>
          <p:nvPr/>
        </p:nvSpPr>
        <p:spPr>
          <a:xfrm>
            <a:off x="141334" y="6333679"/>
            <a:ext cx="5288241" cy="369332"/>
          </a:xfrm>
          <a:prstGeom prst="rect">
            <a:avLst/>
          </a:prstGeom>
          <a:noFill/>
        </p:spPr>
        <p:txBody>
          <a:bodyPr wrap="square" rtlCol="0">
            <a:spAutoFit/>
          </a:bodyPr>
          <a:lstStyle/>
          <a:p>
            <a:r>
              <a:rPr lang="en-CA" dirty="0" smtClean="0"/>
              <a:t>Adapted from </a:t>
            </a:r>
            <a:r>
              <a:rPr lang="en-US" dirty="0"/>
              <a:t>Hinton and </a:t>
            </a:r>
            <a:r>
              <a:rPr lang="en-US" dirty="0" err="1"/>
              <a:t>Salakhutdinov</a:t>
            </a:r>
            <a:r>
              <a:rPr lang="en-US" dirty="0"/>
              <a:t> (2006</a:t>
            </a:r>
            <a:r>
              <a:rPr lang="en-US" dirty="0" smtClean="0"/>
              <a:t>) </a:t>
            </a:r>
            <a:endParaRPr lang="en-CA" dirty="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Training </a:t>
            </a:r>
            <a:r>
              <a:rPr lang="en-CA" dirty="0" err="1" smtClean="0"/>
              <a:t>autoencoders</a:t>
            </a:r>
            <a:endParaRPr lang="en-CA" dirty="0"/>
          </a:p>
        </p:txBody>
      </p:sp>
      <p:sp>
        <p:nvSpPr>
          <p:cNvPr id="3" name="Content Placeholder 2"/>
          <p:cNvSpPr>
            <a:spLocks noGrp="1"/>
          </p:cNvSpPr>
          <p:nvPr>
            <p:ph idx="1"/>
          </p:nvPr>
        </p:nvSpPr>
        <p:spPr>
          <a:xfrm>
            <a:off x="457200" y="1325088"/>
            <a:ext cx="8229600" cy="5980102"/>
          </a:xfrm>
        </p:spPr>
        <p:txBody>
          <a:bodyPr>
            <a:normAutofit fontScale="70000" lnSpcReduction="20000"/>
          </a:bodyPr>
          <a:lstStyle/>
          <a:p>
            <a:r>
              <a:rPr lang="en-US" dirty="0"/>
              <a:t>Deep </a:t>
            </a:r>
            <a:r>
              <a:rPr lang="en-US" dirty="0" err="1"/>
              <a:t>autoencoders</a:t>
            </a:r>
            <a:r>
              <a:rPr lang="en-US" dirty="0"/>
              <a:t> are an effective framework for non-linear dimensionality </a:t>
            </a:r>
            <a:r>
              <a:rPr lang="en-US" dirty="0" smtClean="0"/>
              <a:t>reduction </a:t>
            </a:r>
          </a:p>
          <a:p>
            <a:r>
              <a:rPr lang="en-US" dirty="0" smtClean="0"/>
              <a:t>It can </a:t>
            </a:r>
            <a:r>
              <a:rPr lang="en-US" dirty="0"/>
              <a:t>be difficult to optimize </a:t>
            </a:r>
            <a:r>
              <a:rPr lang="en-US" dirty="0" err="1"/>
              <a:t>autoencoders</a:t>
            </a:r>
            <a:r>
              <a:rPr lang="en-US" dirty="0"/>
              <a:t>; being careful about activation function choice and initialization can </a:t>
            </a:r>
            <a:r>
              <a:rPr lang="en-US" dirty="0" smtClean="0"/>
              <a:t>help</a:t>
            </a:r>
          </a:p>
          <a:p>
            <a:r>
              <a:rPr lang="en-US" dirty="0" smtClean="0"/>
              <a:t>Once </a:t>
            </a:r>
            <a:r>
              <a:rPr lang="en-US" dirty="0"/>
              <a:t>such a network has been built, the top-most layer of the encoder, the code layer </a:t>
            </a:r>
            <a:r>
              <a:rPr lang="en-US" b="1" dirty="0" err="1"/>
              <a:t>h</a:t>
            </a:r>
            <a:r>
              <a:rPr lang="en-US" i="1" baseline="-25000" dirty="0" err="1"/>
              <a:t>c</a:t>
            </a:r>
            <a:r>
              <a:rPr lang="en-US" dirty="0"/>
              <a:t>, can be input to a supervised classification </a:t>
            </a:r>
            <a:r>
              <a:rPr lang="en-US" dirty="0" smtClean="0"/>
              <a:t>procedure </a:t>
            </a:r>
          </a:p>
          <a:p>
            <a:r>
              <a:rPr lang="en-US" dirty="0"/>
              <a:t>O</a:t>
            </a:r>
            <a:r>
              <a:rPr lang="en-US" dirty="0" smtClean="0"/>
              <a:t>ne can pre</a:t>
            </a:r>
            <a:r>
              <a:rPr lang="en-US" dirty="0"/>
              <a:t>-train a </a:t>
            </a:r>
            <a:r>
              <a:rPr lang="en-US" dirty="0" smtClean="0"/>
              <a:t>discriminative neural net with an </a:t>
            </a:r>
            <a:r>
              <a:rPr lang="en-US" dirty="0" err="1" smtClean="0"/>
              <a:t>autoencoder</a:t>
            </a:r>
            <a:endParaRPr lang="en-US" dirty="0" smtClean="0"/>
          </a:p>
          <a:p>
            <a:r>
              <a:rPr lang="en-US" dirty="0" smtClean="0"/>
              <a:t>One can also use a </a:t>
            </a:r>
            <a:r>
              <a:rPr lang="en-US" dirty="0"/>
              <a:t>composite </a:t>
            </a:r>
            <a:r>
              <a:rPr lang="en-US" dirty="0" smtClean="0"/>
              <a:t>loss from the start, with a reconstructive </a:t>
            </a:r>
            <a:r>
              <a:rPr lang="en-US" dirty="0"/>
              <a:t>(unsupervised) and a discriminative (supervised) </a:t>
            </a:r>
            <a:r>
              <a:rPr lang="en-US" dirty="0" smtClean="0"/>
              <a:t>criterion  </a:t>
            </a:r>
            <a:br>
              <a:rPr lang="en-US" dirty="0" smtClean="0"/>
            </a:br>
            <a:endParaRPr lang="en-US" dirty="0" smtClean="0"/>
          </a:p>
          <a:p>
            <a:endParaRPr lang="en-US" dirty="0"/>
          </a:p>
          <a:p>
            <a:pPr marL="400050" lvl="1" indent="0">
              <a:buNone/>
            </a:pPr>
            <a:r>
              <a:rPr lang="en-US" sz="3100" dirty="0" smtClean="0"/>
              <a:t>where </a:t>
            </a:r>
            <a:r>
              <a:rPr lang="en-US" sz="3100" dirty="0" err="1" smtClean="0"/>
              <a:t>λ</a:t>
            </a:r>
            <a:r>
              <a:rPr lang="en-US" sz="3100" dirty="0" smtClean="0"/>
              <a:t> is a </a:t>
            </a:r>
            <a:r>
              <a:rPr lang="en-US" sz="3100" dirty="0" err="1" smtClean="0"/>
              <a:t>hyperparameter</a:t>
            </a:r>
            <a:r>
              <a:rPr lang="en-US" sz="3100" dirty="0" smtClean="0"/>
              <a:t> that balances the two objectives</a:t>
            </a:r>
            <a:endParaRPr lang="en-US" sz="3100" dirty="0"/>
          </a:p>
          <a:p>
            <a:r>
              <a:rPr lang="en-US" dirty="0" smtClean="0"/>
              <a:t>Another </a:t>
            </a:r>
            <a:r>
              <a:rPr lang="en-US" dirty="0"/>
              <a:t>approach </a:t>
            </a:r>
            <a:r>
              <a:rPr lang="en-US" dirty="0" smtClean="0"/>
              <a:t>to training </a:t>
            </a:r>
            <a:r>
              <a:rPr lang="en-US" dirty="0" err="1" smtClean="0"/>
              <a:t>autoencoders</a:t>
            </a:r>
            <a:r>
              <a:rPr lang="en-US" dirty="0" smtClean="0"/>
              <a:t> is </a:t>
            </a:r>
            <a:r>
              <a:rPr lang="en-US" dirty="0"/>
              <a:t>based on pre-training by stacking two-layered restricted Boltzmann </a:t>
            </a:r>
            <a:r>
              <a:rPr lang="en-US" dirty="0" smtClean="0"/>
              <a:t>machines RBMs</a:t>
            </a:r>
            <a:r>
              <a:rPr lang="en-CA" dirty="0" smtClean="0"/>
              <a:t> </a:t>
            </a:r>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1315277615"/>
              </p:ext>
            </p:extLst>
          </p:nvPr>
        </p:nvGraphicFramePr>
        <p:xfrm>
          <a:off x="2407632" y="4611880"/>
          <a:ext cx="3937000" cy="457200"/>
        </p:xfrm>
        <a:graphic>
          <a:graphicData uri="http://schemas.openxmlformats.org/presentationml/2006/ole">
            <mc:AlternateContent xmlns:mc="http://schemas.openxmlformats.org/markup-compatibility/2006">
              <mc:Choice xmlns:v="urn:schemas-microsoft-com:vml" Requires="v">
                <p:oleObj spid="_x0000_s484370" name="Equation" r:id="rId3" imgW="1968500" imgH="228600" progId="Equation.3">
                  <p:embed/>
                </p:oleObj>
              </mc:Choice>
              <mc:Fallback>
                <p:oleObj name="Equation" r:id="rId3" imgW="1968500" imgH="228600" progId="Equation.3">
                  <p:embed/>
                  <p:pic>
                    <p:nvPicPr>
                      <p:cNvPr id="0" name=""/>
                      <p:cNvPicPr/>
                      <p:nvPr/>
                    </p:nvPicPr>
                    <p:blipFill>
                      <a:blip r:embed="rId4"/>
                      <a:stretch>
                        <a:fillRect/>
                      </a:stretch>
                    </p:blipFill>
                    <p:spPr>
                      <a:xfrm>
                        <a:off x="2407632" y="4611880"/>
                        <a:ext cx="3937000" cy="457200"/>
                      </a:xfrm>
                      <a:prstGeom prst="rect">
                        <a:avLst/>
                      </a:prstGeom>
                    </p:spPr>
                  </p:pic>
                </p:oleObj>
              </mc:Fallback>
            </mc:AlternateContent>
          </a:graphicData>
        </a:graphic>
      </p:graphicFrame>
    </p:spTree>
    <p:extLst>
      <p:ext uri="{BB962C8B-B14F-4D97-AF65-F5344CB8AC3E}">
        <p14:creationId xmlns:p14="http://schemas.microsoft.com/office/powerpoint/2010/main" val="36907930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smtClean="0"/>
              <a:t>Denoising</a:t>
            </a:r>
            <a:r>
              <a:rPr lang="en-CA" dirty="0" smtClean="0"/>
              <a:t> </a:t>
            </a:r>
            <a:r>
              <a:rPr lang="en-CA" dirty="0" err="1" smtClean="0"/>
              <a:t>autoencoders</a:t>
            </a:r>
            <a:endParaRPr lang="en-CA" dirty="0"/>
          </a:p>
        </p:txBody>
      </p:sp>
      <p:sp>
        <p:nvSpPr>
          <p:cNvPr id="3" name="Content Placeholder 2"/>
          <p:cNvSpPr>
            <a:spLocks noGrp="1"/>
          </p:cNvSpPr>
          <p:nvPr>
            <p:ph idx="1"/>
          </p:nvPr>
        </p:nvSpPr>
        <p:spPr>
          <a:xfrm>
            <a:off x="457200" y="1118796"/>
            <a:ext cx="8229600" cy="5722127"/>
          </a:xfrm>
        </p:spPr>
        <p:txBody>
          <a:bodyPr>
            <a:normAutofit fontScale="85000" lnSpcReduction="20000"/>
          </a:bodyPr>
          <a:lstStyle/>
          <a:p>
            <a:r>
              <a:rPr lang="en-US" dirty="0" err="1"/>
              <a:t>Autoencoders</a:t>
            </a:r>
            <a:r>
              <a:rPr lang="en-US" dirty="0"/>
              <a:t> can be trained </a:t>
            </a:r>
            <a:r>
              <a:rPr lang="en-US" dirty="0" err="1"/>
              <a:t>layerwise</a:t>
            </a:r>
            <a:r>
              <a:rPr lang="en-US" dirty="0"/>
              <a:t>, using </a:t>
            </a:r>
            <a:r>
              <a:rPr lang="en-US" dirty="0" err="1"/>
              <a:t>autoencoders</a:t>
            </a:r>
            <a:r>
              <a:rPr lang="en-US" dirty="0"/>
              <a:t> as the underlying building </a:t>
            </a:r>
            <a:r>
              <a:rPr lang="en-US" dirty="0" smtClean="0"/>
              <a:t>blocks</a:t>
            </a:r>
          </a:p>
          <a:p>
            <a:r>
              <a:rPr lang="en-US" dirty="0" smtClean="0"/>
              <a:t>One </a:t>
            </a:r>
            <a:r>
              <a:rPr lang="en-US" dirty="0"/>
              <a:t>can use greedy </a:t>
            </a:r>
            <a:r>
              <a:rPr lang="en-US" dirty="0" err="1"/>
              <a:t>layerwise</a:t>
            </a:r>
            <a:r>
              <a:rPr lang="en-US" dirty="0"/>
              <a:t> training strategies involving plain </a:t>
            </a:r>
            <a:r>
              <a:rPr lang="en-US" dirty="0" err="1"/>
              <a:t>autoencoders</a:t>
            </a:r>
            <a:r>
              <a:rPr lang="en-US" dirty="0"/>
              <a:t> to train deep </a:t>
            </a:r>
            <a:r>
              <a:rPr lang="en-US" dirty="0" err="1"/>
              <a:t>autoencoders</a:t>
            </a:r>
            <a:r>
              <a:rPr lang="en-US" dirty="0"/>
              <a:t>, but attempts to do this for networks of even moderate depth has been </a:t>
            </a:r>
            <a:r>
              <a:rPr lang="en-US" dirty="0" smtClean="0"/>
              <a:t>problematic</a:t>
            </a:r>
          </a:p>
          <a:p>
            <a:r>
              <a:rPr lang="en-US" dirty="0" smtClean="0"/>
              <a:t>Procedures </a:t>
            </a:r>
            <a:r>
              <a:rPr lang="en-US" dirty="0"/>
              <a:t>based on stacking </a:t>
            </a:r>
            <a:r>
              <a:rPr lang="en-US" dirty="0" err="1"/>
              <a:t>denoising</a:t>
            </a:r>
            <a:r>
              <a:rPr lang="en-US" dirty="0"/>
              <a:t> </a:t>
            </a:r>
            <a:r>
              <a:rPr lang="en-US" dirty="0" err="1"/>
              <a:t>autoencoders</a:t>
            </a:r>
            <a:r>
              <a:rPr lang="en-US" dirty="0"/>
              <a:t> have been found to work </a:t>
            </a:r>
            <a:r>
              <a:rPr lang="en-US" dirty="0" smtClean="0"/>
              <a:t>better</a:t>
            </a:r>
          </a:p>
          <a:p>
            <a:r>
              <a:rPr lang="en-US" dirty="0" err="1" smtClean="0"/>
              <a:t>Denoising</a:t>
            </a:r>
            <a:r>
              <a:rPr lang="en-US" dirty="0" smtClean="0"/>
              <a:t> </a:t>
            </a:r>
            <a:r>
              <a:rPr lang="en-US" dirty="0" err="1"/>
              <a:t>autoencoders</a:t>
            </a:r>
            <a:r>
              <a:rPr lang="en-US" dirty="0"/>
              <a:t> are trained to remove different types of noise that has been added synthetically to their </a:t>
            </a:r>
            <a:r>
              <a:rPr lang="en-US" dirty="0" smtClean="0"/>
              <a:t>input</a:t>
            </a:r>
          </a:p>
          <a:p>
            <a:r>
              <a:rPr lang="en-US" dirty="0" err="1" smtClean="0"/>
              <a:t>Autoencoder</a:t>
            </a:r>
            <a:r>
              <a:rPr lang="en-US" dirty="0" smtClean="0"/>
              <a:t> </a:t>
            </a:r>
            <a:r>
              <a:rPr lang="en-US" dirty="0"/>
              <a:t>inputs can be corrupted with noise such as: Gaussian noise; masking noise, where some elements are set to 0; and salt-and-pepper noise, where some elements are set to minimum and maximum input values (such as 0 and 1</a:t>
            </a:r>
            <a:r>
              <a:rPr lang="en-US" dirty="0" smtClean="0"/>
              <a:t>)</a:t>
            </a:r>
            <a:endParaRPr lang="en-CA" dirty="0"/>
          </a:p>
          <a:p>
            <a:endParaRPr lang="en-CA" dirty="0"/>
          </a:p>
        </p:txBody>
      </p:sp>
    </p:spTree>
    <p:extLst>
      <p:ext uri="{BB962C8B-B14F-4D97-AF65-F5344CB8AC3E}">
        <p14:creationId xmlns:p14="http://schemas.microsoft.com/office/powerpoint/2010/main" val="168279657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457200" y="1215848"/>
            <a:ext cx="8229600" cy="5642152"/>
          </a:xfrm>
        </p:spPr>
        <p:txBody>
          <a:bodyPr>
            <a:normAutofit fontScale="77500" lnSpcReduction="20000"/>
          </a:bodyPr>
          <a:lstStyle/>
          <a:p>
            <a:pPr marL="0" indent="0">
              <a:buNone/>
            </a:pPr>
            <a:r>
              <a:rPr lang="en-US" b="1" dirty="0" err="1" smtClean="0"/>
              <a:t>Autoencoders</a:t>
            </a:r>
            <a:r>
              <a:rPr lang="en-US" b="1" dirty="0" smtClean="0"/>
              <a:t/>
            </a:r>
            <a:br>
              <a:rPr lang="en-US" b="1" dirty="0" smtClean="0"/>
            </a:br>
            <a:endParaRPr lang="en-US" b="1" dirty="0" smtClean="0"/>
          </a:p>
          <a:p>
            <a:r>
              <a:rPr lang="en-US" dirty="0" smtClean="0"/>
              <a:t>Hinton </a:t>
            </a:r>
            <a:r>
              <a:rPr lang="en-US" dirty="0"/>
              <a:t>and </a:t>
            </a:r>
            <a:r>
              <a:rPr lang="en-US" dirty="0" err="1"/>
              <a:t>Salakhutdinov</a:t>
            </a:r>
            <a:r>
              <a:rPr lang="en-US" dirty="0"/>
              <a:t> (2006) noted that it has been known since the 1980s that deep </a:t>
            </a:r>
            <a:r>
              <a:rPr lang="en-US" dirty="0" err="1"/>
              <a:t>autoencoders</a:t>
            </a:r>
            <a:r>
              <a:rPr lang="en-US" dirty="0"/>
              <a:t>, optimized through </a:t>
            </a:r>
            <a:r>
              <a:rPr lang="en-US" dirty="0" err="1"/>
              <a:t>backpropagation</a:t>
            </a:r>
            <a:r>
              <a:rPr lang="en-US" dirty="0"/>
              <a:t>, could be effective for non-linear dimensionality reduction. </a:t>
            </a:r>
            <a:endParaRPr lang="en-US" dirty="0" smtClean="0"/>
          </a:p>
          <a:p>
            <a:r>
              <a:rPr lang="en-US" dirty="0" smtClean="0"/>
              <a:t>The </a:t>
            </a:r>
            <a:r>
              <a:rPr lang="en-US" dirty="0"/>
              <a:t>key limiting factors were the small size of the datasets used to train them, coupled with low computation speeds; plus the old problem of local minima. </a:t>
            </a:r>
            <a:endParaRPr lang="en-US" dirty="0" smtClean="0"/>
          </a:p>
          <a:p>
            <a:r>
              <a:rPr lang="en-US" dirty="0" smtClean="0"/>
              <a:t>By </a:t>
            </a:r>
            <a:r>
              <a:rPr lang="en-US" dirty="0"/>
              <a:t>2006, datasets such as the MNIST digits and the 20 Newsgroups collection were large enough, and computers were fast enough, for Hinton and </a:t>
            </a:r>
            <a:r>
              <a:rPr lang="en-US" dirty="0" err="1"/>
              <a:t>Salakhutdinov</a:t>
            </a:r>
            <a:r>
              <a:rPr lang="en-US" dirty="0"/>
              <a:t> to present compelling results illustrating the advantages of deep </a:t>
            </a:r>
            <a:r>
              <a:rPr lang="en-US" dirty="0" err="1"/>
              <a:t>autoencoders</a:t>
            </a:r>
            <a:r>
              <a:rPr lang="en-US" dirty="0"/>
              <a:t> over principal component analysis. </a:t>
            </a:r>
            <a:endParaRPr lang="en-US" dirty="0" smtClean="0"/>
          </a:p>
          <a:p>
            <a:pPr lvl="1"/>
            <a:r>
              <a:rPr lang="en-US" dirty="0" smtClean="0"/>
              <a:t>Their </a:t>
            </a:r>
            <a:r>
              <a:rPr lang="en-US" dirty="0"/>
              <a:t>experimental work used generative pre-training to initialize weights to avoid problems with local minima. </a:t>
            </a:r>
            <a:endParaRPr lang="en-CA" dirty="0"/>
          </a:p>
        </p:txBody>
      </p:sp>
    </p:spTree>
    <p:extLst>
      <p:ext uri="{BB962C8B-B14F-4D97-AF65-F5344CB8AC3E}">
        <p14:creationId xmlns:p14="http://schemas.microsoft.com/office/powerpoint/2010/main" val="87544413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457200" y="1215848"/>
            <a:ext cx="8229600" cy="5642152"/>
          </a:xfrm>
        </p:spPr>
        <p:txBody>
          <a:bodyPr>
            <a:normAutofit fontScale="85000" lnSpcReduction="10000"/>
          </a:bodyPr>
          <a:lstStyle/>
          <a:p>
            <a:pPr marL="0" indent="0">
              <a:buNone/>
            </a:pPr>
            <a:r>
              <a:rPr lang="en-US" b="1" dirty="0" err="1" smtClean="0"/>
              <a:t>Autoencoders</a:t>
            </a:r>
            <a:r>
              <a:rPr lang="en-US" b="1" dirty="0" smtClean="0"/>
              <a:t/>
            </a:r>
            <a:br>
              <a:rPr lang="en-US" b="1" dirty="0" smtClean="0"/>
            </a:br>
            <a:endParaRPr lang="en-US" b="1" dirty="0" smtClean="0"/>
          </a:p>
          <a:p>
            <a:r>
              <a:rPr lang="en-US" dirty="0" err="1"/>
              <a:t>Bourlard</a:t>
            </a:r>
            <a:r>
              <a:rPr lang="en-US" dirty="0"/>
              <a:t> and Kamp (1988) provide a deep analysis of the relationships between </a:t>
            </a:r>
            <a:r>
              <a:rPr lang="en-US" dirty="0" err="1"/>
              <a:t>autoencoders</a:t>
            </a:r>
            <a:r>
              <a:rPr lang="en-US" dirty="0"/>
              <a:t> and principal component analysis. </a:t>
            </a:r>
            <a:endParaRPr lang="en-US" dirty="0" smtClean="0"/>
          </a:p>
          <a:p>
            <a:r>
              <a:rPr lang="en-US" dirty="0" smtClean="0"/>
              <a:t>Vincent </a:t>
            </a:r>
            <a:r>
              <a:rPr lang="en-US" dirty="0"/>
              <a:t>et al. (2010) proposed stacked </a:t>
            </a:r>
            <a:r>
              <a:rPr lang="en-US" dirty="0" err="1"/>
              <a:t>denoising</a:t>
            </a:r>
            <a:r>
              <a:rPr lang="en-US" dirty="0"/>
              <a:t> </a:t>
            </a:r>
            <a:r>
              <a:rPr lang="en-US" dirty="0" err="1"/>
              <a:t>autoencoders</a:t>
            </a:r>
            <a:r>
              <a:rPr lang="en-US" dirty="0"/>
              <a:t> and found that they outperform both stacked standard </a:t>
            </a:r>
            <a:r>
              <a:rPr lang="en-US" dirty="0" err="1"/>
              <a:t>autoencoders</a:t>
            </a:r>
            <a:r>
              <a:rPr lang="en-US" dirty="0"/>
              <a:t> and models based on stacking restricted Boltzmann machines</a:t>
            </a:r>
            <a:r>
              <a:rPr lang="en-US" dirty="0" smtClean="0"/>
              <a:t>.</a:t>
            </a:r>
          </a:p>
          <a:p>
            <a:r>
              <a:rPr lang="en-US" dirty="0" smtClean="0"/>
              <a:t>Cho </a:t>
            </a:r>
            <a:r>
              <a:rPr lang="en-US" dirty="0"/>
              <a:t>and Chen (2014) produced state-of-the-art results on motion capture sequences by training deep </a:t>
            </a:r>
            <a:r>
              <a:rPr lang="en-US" dirty="0" err="1"/>
              <a:t>autoencoders</a:t>
            </a:r>
            <a:r>
              <a:rPr lang="en-US" dirty="0"/>
              <a:t> with rectified linear units using hybrid unsupervised and supervised learning. </a:t>
            </a:r>
            <a:endParaRPr lang="en-CA" dirty="0"/>
          </a:p>
        </p:txBody>
      </p:sp>
    </p:spTree>
    <p:extLst>
      <p:ext uri="{BB962C8B-B14F-4D97-AF65-F5344CB8AC3E}">
        <p14:creationId xmlns:p14="http://schemas.microsoft.com/office/powerpoint/2010/main" val="69049498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smtClean="0"/>
              <a:t>Stochastic methods</a:t>
            </a:r>
            <a:endParaRPr lang="en-CA" dirty="0"/>
          </a:p>
        </p:txBody>
      </p:sp>
      <p:sp>
        <p:nvSpPr>
          <p:cNvPr id="3" name="Subtitle 2"/>
          <p:cNvSpPr>
            <a:spLocks noGrp="1"/>
          </p:cNvSpPr>
          <p:nvPr>
            <p:ph type="subTitle" idx="1"/>
          </p:nvPr>
        </p:nvSpPr>
        <p:spPr/>
        <p:txBody>
          <a:bodyPr/>
          <a:lstStyle/>
          <a:p>
            <a:endParaRPr lang="en-CA" dirty="0"/>
          </a:p>
        </p:txBody>
      </p:sp>
    </p:spTree>
    <p:extLst>
      <p:ext uri="{BB962C8B-B14F-4D97-AF65-F5344CB8AC3E}">
        <p14:creationId xmlns:p14="http://schemas.microsoft.com/office/powerpoint/2010/main" val="4252941208"/>
      </p:ext>
    </p:extLst>
  </p:cSld>
  <p:clrMapOvr>
    <a:masterClrMapping/>
  </p:clrMapOvr>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Boltzmann machines</a:t>
            </a:r>
            <a:endParaRPr lang="en-CA" dirty="0"/>
          </a:p>
        </p:txBody>
      </p:sp>
      <p:sp>
        <p:nvSpPr>
          <p:cNvPr id="3" name="Content Placeholder 2"/>
          <p:cNvSpPr>
            <a:spLocks noGrp="1"/>
          </p:cNvSpPr>
          <p:nvPr>
            <p:ph idx="1"/>
          </p:nvPr>
        </p:nvSpPr>
        <p:spPr/>
        <p:txBody>
          <a:bodyPr>
            <a:normAutofit fontScale="85000" lnSpcReduction="10000"/>
          </a:bodyPr>
          <a:lstStyle/>
          <a:p>
            <a:r>
              <a:rPr lang="en-US" dirty="0"/>
              <a:t>A</a:t>
            </a:r>
            <a:r>
              <a:rPr lang="en-US" dirty="0" smtClean="0"/>
              <a:t>re </a:t>
            </a:r>
            <a:r>
              <a:rPr lang="en-US" dirty="0"/>
              <a:t>a type of Markov random field </a:t>
            </a:r>
            <a:r>
              <a:rPr lang="en-US" dirty="0" smtClean="0"/>
              <a:t>often used for unsupervised learning</a:t>
            </a:r>
          </a:p>
          <a:p>
            <a:r>
              <a:rPr lang="en-US" dirty="0" smtClean="0"/>
              <a:t>Unlike </a:t>
            </a:r>
            <a:r>
              <a:rPr lang="en-US" dirty="0"/>
              <a:t>the units of a </a:t>
            </a:r>
            <a:r>
              <a:rPr lang="en-US" dirty="0" err="1"/>
              <a:t>feedforward</a:t>
            </a:r>
            <a:r>
              <a:rPr lang="en-US" dirty="0"/>
              <a:t> neural network, the units in Boltzmann machines correspond to random </a:t>
            </a:r>
            <a:r>
              <a:rPr lang="en-US" dirty="0" smtClean="0"/>
              <a:t>variables, </a:t>
            </a:r>
            <a:r>
              <a:rPr lang="en-US" dirty="0"/>
              <a:t>such as are used in Bayesian </a:t>
            </a:r>
            <a:r>
              <a:rPr lang="en-US" dirty="0" smtClean="0"/>
              <a:t>networks </a:t>
            </a:r>
          </a:p>
          <a:p>
            <a:r>
              <a:rPr lang="en-US" dirty="0" smtClean="0"/>
              <a:t>Older </a:t>
            </a:r>
            <a:r>
              <a:rPr lang="en-US" dirty="0"/>
              <a:t>variants of Boltzmann machines were defined using exclusively binary variables, but models with continuous and discrete variables are also </a:t>
            </a:r>
            <a:r>
              <a:rPr lang="en-US" dirty="0" smtClean="0"/>
              <a:t>possible</a:t>
            </a:r>
          </a:p>
          <a:p>
            <a:r>
              <a:rPr lang="en-US" dirty="0" smtClean="0"/>
              <a:t>They </a:t>
            </a:r>
            <a:r>
              <a:rPr lang="en-US" dirty="0"/>
              <a:t>became popular prior to the impressive results of convolutional neural networks on the </a:t>
            </a:r>
            <a:r>
              <a:rPr lang="en-US" dirty="0" err="1"/>
              <a:t>ImageNet</a:t>
            </a:r>
            <a:r>
              <a:rPr lang="en-US" dirty="0"/>
              <a:t> challenge, but have since waned in popularity because they are more difficult to work </a:t>
            </a:r>
            <a:r>
              <a:rPr lang="en-US" dirty="0" smtClean="0"/>
              <a:t>with</a:t>
            </a:r>
            <a:endParaRPr lang="en-CA" dirty="0"/>
          </a:p>
        </p:txBody>
      </p:sp>
    </p:spTree>
    <p:extLst>
      <p:ext uri="{BB962C8B-B14F-4D97-AF65-F5344CB8AC3E}">
        <p14:creationId xmlns:p14="http://schemas.microsoft.com/office/powerpoint/2010/main" val="42064605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Losses and regularization</a:t>
            </a:r>
            <a:endParaRPr lang="en-CA" dirty="0"/>
          </a:p>
        </p:txBody>
      </p:sp>
      <p:sp>
        <p:nvSpPr>
          <p:cNvPr id="3" name="Content Placeholder 2"/>
          <p:cNvSpPr>
            <a:spLocks noGrp="1"/>
          </p:cNvSpPr>
          <p:nvPr>
            <p:ph idx="1"/>
          </p:nvPr>
        </p:nvSpPr>
        <p:spPr>
          <a:xfrm>
            <a:off x="457200" y="1350932"/>
            <a:ext cx="8229600" cy="5400074"/>
          </a:xfrm>
        </p:spPr>
        <p:txBody>
          <a:bodyPr>
            <a:normAutofit fontScale="92500" lnSpcReduction="20000"/>
          </a:bodyPr>
          <a:lstStyle/>
          <a:p>
            <a:r>
              <a:rPr lang="en-US" dirty="0"/>
              <a:t>L</a:t>
            </a:r>
            <a:r>
              <a:rPr lang="en-US" dirty="0" smtClean="0"/>
              <a:t>ogistic </a:t>
            </a:r>
            <a:r>
              <a:rPr lang="en-US" dirty="0"/>
              <a:t>regression </a:t>
            </a:r>
            <a:r>
              <a:rPr lang="en-US" dirty="0" smtClean="0"/>
              <a:t>can be viewed as </a:t>
            </a:r>
            <a:r>
              <a:rPr lang="en-US" dirty="0"/>
              <a:t>a simple neural network with no hidden </a:t>
            </a:r>
            <a:r>
              <a:rPr lang="en-US" dirty="0" smtClean="0"/>
              <a:t>units </a:t>
            </a:r>
            <a:endParaRPr lang="en-US" dirty="0"/>
          </a:p>
          <a:p>
            <a:r>
              <a:rPr lang="en-US" dirty="0"/>
              <a:t>T</a:t>
            </a:r>
            <a:r>
              <a:rPr lang="en-US" dirty="0" smtClean="0"/>
              <a:t>he </a:t>
            </a:r>
            <a:r>
              <a:rPr lang="en-US" dirty="0"/>
              <a:t>underlying optimization criterion for predicting </a:t>
            </a:r>
            <a:r>
              <a:rPr lang="en-US" i="1" dirty="0" err="1"/>
              <a:t>i</a:t>
            </a:r>
            <a:r>
              <a:rPr lang="en-US" dirty="0"/>
              <a:t>=1,…,</a:t>
            </a:r>
            <a:r>
              <a:rPr lang="en-US" i="1" dirty="0"/>
              <a:t>N</a:t>
            </a:r>
            <a:r>
              <a:rPr lang="en-US" dirty="0"/>
              <a:t> labels </a:t>
            </a:r>
            <a:r>
              <a:rPr lang="en-US" i="1" dirty="0" err="1"/>
              <a:t>y</a:t>
            </a:r>
            <a:r>
              <a:rPr lang="en-US" baseline="-25000" dirty="0" err="1"/>
              <a:t>i</a:t>
            </a:r>
            <a:r>
              <a:rPr lang="en-US" dirty="0"/>
              <a:t> from features </a:t>
            </a:r>
            <a:r>
              <a:rPr lang="en-US" b="1" dirty="0"/>
              <a:t>x</a:t>
            </a:r>
            <a:r>
              <a:rPr lang="en-US" baseline="-25000" dirty="0"/>
              <a:t>i</a:t>
            </a:r>
            <a:r>
              <a:rPr lang="en-US" dirty="0"/>
              <a:t> with parameters </a:t>
            </a:r>
            <a:r>
              <a:rPr lang="en-US" dirty="0" err="1" smtClean="0"/>
              <a:t>θ</a:t>
            </a:r>
            <a:r>
              <a:rPr lang="en-US" dirty="0" smtClean="0"/>
              <a:t> </a:t>
            </a:r>
            <a:r>
              <a:rPr lang="en-US" dirty="0"/>
              <a:t>consisting of a matrix of weights </a:t>
            </a:r>
            <a:r>
              <a:rPr lang="en-US" b="1" dirty="0"/>
              <a:t>W</a:t>
            </a:r>
            <a:r>
              <a:rPr lang="en-US" dirty="0"/>
              <a:t> and a vector of biases </a:t>
            </a:r>
            <a:r>
              <a:rPr lang="en-US" b="1" dirty="0"/>
              <a:t>b</a:t>
            </a:r>
            <a:r>
              <a:rPr lang="en-US" dirty="0"/>
              <a:t> </a:t>
            </a:r>
            <a:r>
              <a:rPr lang="en-US" dirty="0" smtClean="0"/>
              <a:t>can be viewed as</a:t>
            </a:r>
          </a:p>
          <a:p>
            <a:endParaRPr lang="en-US" dirty="0" smtClean="0"/>
          </a:p>
          <a:p>
            <a:endParaRPr lang="en-US" dirty="0"/>
          </a:p>
          <a:p>
            <a:endParaRPr lang="en-US" dirty="0"/>
          </a:p>
          <a:p>
            <a:r>
              <a:rPr lang="en-US" dirty="0"/>
              <a:t>where the first term, </a:t>
            </a:r>
            <a:r>
              <a:rPr lang="en-US" dirty="0" smtClean="0"/>
              <a:t>                    , is </a:t>
            </a:r>
            <a:r>
              <a:rPr lang="en-US" dirty="0"/>
              <a:t>the negative conditional log-likelihood or </a:t>
            </a:r>
            <a:r>
              <a:rPr lang="en-US" i="1" dirty="0"/>
              <a:t>loss</a:t>
            </a:r>
            <a:r>
              <a:rPr lang="en-US" dirty="0"/>
              <a:t>, and </a:t>
            </a:r>
            <a:endParaRPr lang="en-US" dirty="0" smtClean="0"/>
          </a:p>
          <a:p>
            <a:r>
              <a:rPr lang="en-US" dirty="0" smtClean="0"/>
              <a:t>the second term,          , </a:t>
            </a:r>
            <a:r>
              <a:rPr lang="en-US" dirty="0"/>
              <a:t>is a weighted </a:t>
            </a:r>
            <a:r>
              <a:rPr lang="en-US" i="1" dirty="0" err="1"/>
              <a:t>regularizer</a:t>
            </a:r>
            <a:r>
              <a:rPr lang="en-US" i="1" dirty="0"/>
              <a:t> </a:t>
            </a:r>
            <a:r>
              <a:rPr lang="en-US" dirty="0"/>
              <a:t>used to prevent </a:t>
            </a:r>
            <a:r>
              <a:rPr lang="en-US" dirty="0" err="1"/>
              <a:t>overfitting</a:t>
            </a:r>
            <a:r>
              <a:rPr lang="en-CA" dirty="0"/>
              <a:t> </a:t>
            </a:r>
            <a:endParaRPr lang="en-US" dirty="0"/>
          </a:p>
          <a:p>
            <a:endParaRPr lang="en-US" dirty="0" smtClean="0"/>
          </a:p>
          <a:p>
            <a:endParaRPr lang="en-US" dirty="0"/>
          </a:p>
          <a:p>
            <a:endParaRPr lang="en-US" dirty="0" smtClean="0"/>
          </a:p>
          <a:p>
            <a:endParaRPr lang="en-US" dirty="0"/>
          </a:p>
          <a:p>
            <a:endParaRPr lang="en-US" dirty="0" smtClean="0"/>
          </a:p>
          <a:p>
            <a:endParaRPr lang="en-CA" dirty="0"/>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414668726"/>
              </p:ext>
            </p:extLst>
          </p:nvPr>
        </p:nvGraphicFramePr>
        <p:xfrm>
          <a:off x="931449" y="3920604"/>
          <a:ext cx="7162800" cy="965200"/>
        </p:xfrm>
        <a:graphic>
          <a:graphicData uri="http://schemas.openxmlformats.org/presentationml/2006/ole">
            <mc:AlternateContent xmlns:mc="http://schemas.openxmlformats.org/markup-compatibility/2006">
              <mc:Choice xmlns:v="urn:schemas-microsoft-com:vml" Requires="v">
                <p:oleObj spid="_x0000_s427257" name="Equation" r:id="rId3" imgW="3581400" imgH="482600" progId="Equation.3">
                  <p:embed/>
                </p:oleObj>
              </mc:Choice>
              <mc:Fallback>
                <p:oleObj name="Equation" r:id="rId3" imgW="3581400" imgH="482600" progId="Equation.3">
                  <p:embed/>
                  <p:pic>
                    <p:nvPicPr>
                      <p:cNvPr id="0" name=""/>
                      <p:cNvPicPr/>
                      <p:nvPr/>
                    </p:nvPicPr>
                    <p:blipFill>
                      <a:blip r:embed="rId4"/>
                      <a:stretch>
                        <a:fillRect/>
                      </a:stretch>
                    </p:blipFill>
                    <p:spPr>
                      <a:xfrm>
                        <a:off x="931449" y="3920604"/>
                        <a:ext cx="7162800" cy="9652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2200356796"/>
              </p:ext>
            </p:extLst>
          </p:nvPr>
        </p:nvGraphicFramePr>
        <p:xfrm>
          <a:off x="4147657" y="5171017"/>
          <a:ext cx="1752600" cy="431800"/>
        </p:xfrm>
        <a:graphic>
          <a:graphicData uri="http://schemas.openxmlformats.org/presentationml/2006/ole">
            <mc:AlternateContent xmlns:mc="http://schemas.openxmlformats.org/markup-compatibility/2006">
              <mc:Choice xmlns:v="urn:schemas-microsoft-com:vml" Requires="v">
                <p:oleObj spid="_x0000_s427258" name="Equation" r:id="rId5" imgW="876300" imgH="215900" progId="Equation.3">
                  <p:embed/>
                </p:oleObj>
              </mc:Choice>
              <mc:Fallback>
                <p:oleObj name="Equation" r:id="rId5" imgW="876300" imgH="215900" progId="Equation.3">
                  <p:embed/>
                  <p:pic>
                    <p:nvPicPr>
                      <p:cNvPr id="0" name=""/>
                      <p:cNvPicPr/>
                      <p:nvPr/>
                    </p:nvPicPr>
                    <p:blipFill>
                      <a:blip r:embed="rId6"/>
                      <a:stretch>
                        <a:fillRect/>
                      </a:stretch>
                    </p:blipFill>
                    <p:spPr>
                      <a:xfrm>
                        <a:off x="4147657" y="5171017"/>
                        <a:ext cx="1752600" cy="4318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455207061"/>
              </p:ext>
            </p:extLst>
          </p:nvPr>
        </p:nvGraphicFramePr>
        <p:xfrm>
          <a:off x="3575572" y="5964295"/>
          <a:ext cx="838200" cy="406400"/>
        </p:xfrm>
        <a:graphic>
          <a:graphicData uri="http://schemas.openxmlformats.org/presentationml/2006/ole">
            <mc:AlternateContent xmlns:mc="http://schemas.openxmlformats.org/markup-compatibility/2006">
              <mc:Choice xmlns:v="urn:schemas-microsoft-com:vml" Requires="v">
                <p:oleObj spid="_x0000_s427259" name="Equation" r:id="rId7" imgW="419100" imgH="203200" progId="Equation.3">
                  <p:embed/>
                </p:oleObj>
              </mc:Choice>
              <mc:Fallback>
                <p:oleObj name="Equation" r:id="rId7" imgW="419100" imgH="203200" progId="Equation.3">
                  <p:embed/>
                  <p:pic>
                    <p:nvPicPr>
                      <p:cNvPr id="0" name=""/>
                      <p:cNvPicPr/>
                      <p:nvPr/>
                    </p:nvPicPr>
                    <p:blipFill>
                      <a:blip r:embed="rId8"/>
                      <a:stretch>
                        <a:fillRect/>
                      </a:stretch>
                    </p:blipFill>
                    <p:spPr>
                      <a:xfrm>
                        <a:off x="3575572" y="5964295"/>
                        <a:ext cx="838200" cy="406400"/>
                      </a:xfrm>
                      <a:prstGeom prst="rect">
                        <a:avLst/>
                      </a:prstGeom>
                    </p:spPr>
                  </p:pic>
                </p:oleObj>
              </mc:Fallback>
            </mc:AlternateContent>
          </a:graphicData>
        </a:graphic>
      </p:graphicFrame>
    </p:spTree>
    <p:extLst>
      <p:ext uri="{BB962C8B-B14F-4D97-AF65-F5344CB8AC3E}">
        <p14:creationId xmlns:p14="http://schemas.microsoft.com/office/powerpoint/2010/main" val="138252783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Boltzmann machines</a:t>
            </a:r>
            <a:endParaRPr lang="en-CA" dirty="0"/>
          </a:p>
        </p:txBody>
      </p:sp>
      <p:sp>
        <p:nvSpPr>
          <p:cNvPr id="3" name="Content Placeholder 2"/>
          <p:cNvSpPr>
            <a:spLocks noGrp="1"/>
          </p:cNvSpPr>
          <p:nvPr>
            <p:ph idx="1"/>
          </p:nvPr>
        </p:nvSpPr>
        <p:spPr>
          <a:xfrm>
            <a:off x="457200" y="1350932"/>
            <a:ext cx="8229600" cy="5507068"/>
          </a:xfrm>
        </p:spPr>
        <p:txBody>
          <a:bodyPr>
            <a:normAutofit fontScale="62500" lnSpcReduction="20000"/>
          </a:bodyPr>
          <a:lstStyle/>
          <a:p>
            <a:r>
              <a:rPr lang="en-US" sz="3500" dirty="0"/>
              <a:t>To create a Boltzmann machine we </a:t>
            </a:r>
            <a:r>
              <a:rPr lang="en-US" sz="3500" dirty="0" smtClean="0"/>
              <a:t>partitioning </a:t>
            </a:r>
            <a:r>
              <a:rPr lang="en-US" sz="3500" dirty="0"/>
              <a:t>variables into ones that are visible, </a:t>
            </a:r>
            <a:r>
              <a:rPr lang="en-US" sz="3500" dirty="0" smtClean="0"/>
              <a:t>using a </a:t>
            </a:r>
            <a:r>
              <a:rPr lang="en-US" sz="3500" i="1" dirty="0" smtClean="0"/>
              <a:t>D</a:t>
            </a:r>
            <a:r>
              <a:rPr lang="en-US" sz="3500" dirty="0"/>
              <a:t>-dimensional binary vector </a:t>
            </a:r>
            <a:r>
              <a:rPr lang="en-US" sz="3500" b="1" dirty="0" smtClean="0"/>
              <a:t>v</a:t>
            </a:r>
            <a:r>
              <a:rPr lang="en-US" sz="3500" dirty="0" smtClean="0"/>
              <a:t>, </a:t>
            </a:r>
            <a:r>
              <a:rPr lang="en-US" sz="3500" dirty="0"/>
              <a:t>and ones that are hidden, defined by a </a:t>
            </a:r>
            <a:r>
              <a:rPr lang="en-US" sz="3500" i="1" dirty="0"/>
              <a:t>K</a:t>
            </a:r>
            <a:r>
              <a:rPr lang="en-US" sz="3500" dirty="0"/>
              <a:t>-dimensional binary vector </a:t>
            </a:r>
            <a:r>
              <a:rPr lang="en-US" sz="3500" b="1" dirty="0" smtClean="0"/>
              <a:t>h</a:t>
            </a:r>
            <a:r>
              <a:rPr lang="en-US" sz="3500" dirty="0" smtClean="0"/>
              <a:t> </a:t>
            </a:r>
          </a:p>
          <a:p>
            <a:r>
              <a:rPr lang="en-US" sz="3500" dirty="0" smtClean="0"/>
              <a:t>A Boltzmann </a:t>
            </a:r>
            <a:r>
              <a:rPr lang="en-US" sz="3500" dirty="0"/>
              <a:t>machine is a joint probability model of the </a:t>
            </a:r>
            <a:r>
              <a:rPr lang="en-US" sz="3500" dirty="0" smtClean="0"/>
              <a:t>form</a:t>
            </a:r>
          </a:p>
          <a:p>
            <a:endParaRPr lang="en-US" dirty="0"/>
          </a:p>
          <a:p>
            <a:endParaRPr lang="en-US" dirty="0" smtClean="0"/>
          </a:p>
          <a:p>
            <a:endParaRPr lang="en-US" dirty="0" smtClean="0"/>
          </a:p>
          <a:p>
            <a:endParaRPr lang="en-US" dirty="0"/>
          </a:p>
          <a:p>
            <a:endParaRPr lang="en-US" dirty="0" smtClean="0"/>
          </a:p>
          <a:p>
            <a:endParaRPr lang="en-US" dirty="0"/>
          </a:p>
          <a:p>
            <a:r>
              <a:rPr lang="en-US" sz="3500" dirty="0"/>
              <a:t>w</a:t>
            </a:r>
            <a:r>
              <a:rPr lang="en-US" sz="3500" dirty="0" smtClean="0"/>
              <a:t>here E(</a:t>
            </a:r>
            <a:r>
              <a:rPr lang="en-US" sz="3500" b="1" dirty="0" err="1" smtClean="0"/>
              <a:t>v</a:t>
            </a:r>
            <a:r>
              <a:rPr lang="en-US" sz="3500" dirty="0" err="1" smtClean="0"/>
              <a:t>,</a:t>
            </a:r>
            <a:r>
              <a:rPr lang="en-US" sz="3500" b="1" dirty="0" err="1" smtClean="0"/>
              <a:t>h</a:t>
            </a:r>
            <a:r>
              <a:rPr lang="en-US" sz="3500" dirty="0" err="1" smtClean="0"/>
              <a:t>;θ</a:t>
            </a:r>
            <a:r>
              <a:rPr lang="en-US" sz="3500" dirty="0" smtClean="0"/>
              <a:t>)  </a:t>
            </a:r>
            <a:r>
              <a:rPr lang="en-US" sz="3500" dirty="0"/>
              <a:t>is the energy </a:t>
            </a:r>
            <a:r>
              <a:rPr lang="en-US" sz="3500" dirty="0" smtClean="0"/>
              <a:t>function </a:t>
            </a:r>
          </a:p>
          <a:p>
            <a:r>
              <a:rPr lang="en-US" sz="3500" dirty="0" smtClean="0"/>
              <a:t>Z(</a:t>
            </a:r>
            <a:r>
              <a:rPr lang="en-US" sz="3500" dirty="0" err="1" smtClean="0"/>
              <a:t>θ</a:t>
            </a:r>
            <a:r>
              <a:rPr lang="en-US" sz="3500" dirty="0"/>
              <a:t>) </a:t>
            </a:r>
            <a:r>
              <a:rPr lang="en-US" sz="3500" dirty="0" smtClean="0"/>
              <a:t>normalizes </a:t>
            </a:r>
            <a:r>
              <a:rPr lang="en-US" sz="3500" i="1" dirty="0"/>
              <a:t>E</a:t>
            </a:r>
            <a:r>
              <a:rPr lang="en-US" sz="3500" dirty="0"/>
              <a:t> so that it defines a valid joint </a:t>
            </a:r>
            <a:r>
              <a:rPr lang="en-US" sz="3500" dirty="0" smtClean="0"/>
              <a:t>probability</a:t>
            </a:r>
          </a:p>
          <a:p>
            <a:r>
              <a:rPr lang="en-US" sz="3500" dirty="0" smtClean="0"/>
              <a:t>matrices </a:t>
            </a:r>
            <a:r>
              <a:rPr lang="en-US" sz="3500" b="1" dirty="0"/>
              <a:t>A</a:t>
            </a:r>
            <a:r>
              <a:rPr lang="en-US" sz="3500" dirty="0"/>
              <a:t>, </a:t>
            </a:r>
            <a:r>
              <a:rPr lang="en-US" sz="3500" b="1" dirty="0"/>
              <a:t>B</a:t>
            </a:r>
            <a:r>
              <a:rPr lang="en-US" sz="3500" dirty="0"/>
              <a:t> and </a:t>
            </a:r>
            <a:r>
              <a:rPr lang="en-US" sz="3500" b="1" dirty="0"/>
              <a:t>W</a:t>
            </a:r>
            <a:r>
              <a:rPr lang="en-US" sz="3500" dirty="0"/>
              <a:t> encode the visible-to-visible, hidden-to-hidden and the visible-to-hidden variable interactions </a:t>
            </a:r>
            <a:r>
              <a:rPr lang="en-US" sz="3500" dirty="0" smtClean="0"/>
              <a:t>respectively</a:t>
            </a:r>
          </a:p>
          <a:p>
            <a:r>
              <a:rPr lang="en-US" sz="3500" dirty="0"/>
              <a:t>v</a:t>
            </a:r>
            <a:r>
              <a:rPr lang="en-US" sz="3500" dirty="0" smtClean="0"/>
              <a:t>ectors </a:t>
            </a:r>
            <a:r>
              <a:rPr lang="en-US" sz="3500" b="1" dirty="0"/>
              <a:t>a</a:t>
            </a:r>
            <a:r>
              <a:rPr lang="en-US" sz="3500" dirty="0"/>
              <a:t> and </a:t>
            </a:r>
            <a:r>
              <a:rPr lang="en-US" sz="3500" b="1" dirty="0"/>
              <a:t>b</a:t>
            </a:r>
            <a:r>
              <a:rPr lang="en-US" sz="3500" dirty="0"/>
              <a:t> encode the biases associated with each </a:t>
            </a:r>
            <a:r>
              <a:rPr lang="en-US" sz="3500" dirty="0" smtClean="0"/>
              <a:t>variable</a:t>
            </a:r>
          </a:p>
          <a:p>
            <a:r>
              <a:rPr lang="en-US" sz="3500" dirty="0" smtClean="0"/>
              <a:t>matrices </a:t>
            </a:r>
            <a:r>
              <a:rPr lang="en-US" sz="3500" b="1" dirty="0"/>
              <a:t>A</a:t>
            </a:r>
            <a:r>
              <a:rPr lang="en-US" sz="3500" dirty="0"/>
              <a:t> and </a:t>
            </a:r>
            <a:r>
              <a:rPr lang="en-US" sz="3500" b="1" dirty="0"/>
              <a:t>B</a:t>
            </a:r>
            <a:r>
              <a:rPr lang="en-US" sz="3500" dirty="0"/>
              <a:t> are symmetric, and their diagonal elements are </a:t>
            </a:r>
            <a:r>
              <a:rPr lang="en-US" sz="3500" dirty="0" smtClean="0"/>
              <a:t>0</a:t>
            </a:r>
            <a:endParaRPr lang="en-CA" sz="3500" dirty="0"/>
          </a:p>
        </p:txBody>
      </p:sp>
      <p:graphicFrame>
        <p:nvGraphicFramePr>
          <p:cNvPr id="4" name="Object 3"/>
          <p:cNvGraphicFramePr>
            <a:graphicFrameLocks noChangeAspect="1"/>
          </p:cNvGraphicFramePr>
          <p:nvPr>
            <p:extLst>
              <p:ext uri="{D42A27DB-BD31-4B8C-83A1-F6EECF244321}">
                <p14:modId xmlns:p14="http://schemas.microsoft.com/office/powerpoint/2010/main" val="1520521588"/>
              </p:ext>
            </p:extLst>
          </p:nvPr>
        </p:nvGraphicFramePr>
        <p:xfrm>
          <a:off x="777564" y="2634208"/>
          <a:ext cx="7950201" cy="1676400"/>
        </p:xfrm>
        <a:graphic>
          <a:graphicData uri="http://schemas.openxmlformats.org/presentationml/2006/ole">
            <mc:AlternateContent xmlns:mc="http://schemas.openxmlformats.org/markup-compatibility/2006">
              <mc:Choice xmlns:v="urn:schemas-microsoft-com:vml" Requires="v">
                <p:oleObj spid="_x0000_s485394" name="Equation" r:id="rId3" imgW="3975100" imgH="838200" progId="Equation.3">
                  <p:embed/>
                </p:oleObj>
              </mc:Choice>
              <mc:Fallback>
                <p:oleObj name="Equation" r:id="rId3" imgW="3975100" imgH="838200" progId="Equation.3">
                  <p:embed/>
                  <p:pic>
                    <p:nvPicPr>
                      <p:cNvPr id="0" name=""/>
                      <p:cNvPicPr/>
                      <p:nvPr/>
                    </p:nvPicPr>
                    <p:blipFill>
                      <a:blip r:embed="rId4"/>
                      <a:stretch>
                        <a:fillRect/>
                      </a:stretch>
                    </p:blipFill>
                    <p:spPr>
                      <a:xfrm>
                        <a:off x="777564" y="2634208"/>
                        <a:ext cx="7950201" cy="1676400"/>
                      </a:xfrm>
                      <a:prstGeom prst="rect">
                        <a:avLst/>
                      </a:prstGeom>
                    </p:spPr>
                  </p:pic>
                </p:oleObj>
              </mc:Fallback>
            </mc:AlternateContent>
          </a:graphicData>
        </a:graphic>
      </p:graphicFrame>
    </p:spTree>
    <p:extLst>
      <p:ext uri="{BB962C8B-B14F-4D97-AF65-F5344CB8AC3E}">
        <p14:creationId xmlns:p14="http://schemas.microsoft.com/office/powerpoint/2010/main" val="402199977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bwMode="auto">
          <a:xfrm>
            <a:off x="4331425" y="3717208"/>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8" name="Oval 7"/>
          <p:cNvSpPr/>
          <p:nvPr/>
        </p:nvSpPr>
        <p:spPr bwMode="auto">
          <a:xfrm>
            <a:off x="4331425" y="5317408"/>
            <a:ext cx="762000" cy="762000"/>
          </a:xfrm>
          <a:prstGeom prst="ellipse">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9" name="Straight Arrow Connector 8"/>
          <p:cNvCxnSpPr>
            <a:stCxn id="8" idx="0"/>
            <a:endCxn id="7" idx="4"/>
          </p:cNvCxnSpPr>
          <p:nvPr/>
        </p:nvCxnSpPr>
        <p:spPr bwMode="auto">
          <a:xfrm rot="5400000" flipH="1" flipV="1">
            <a:off x="4293325" y="4898308"/>
            <a:ext cx="838200" cy="1588"/>
          </a:xfrm>
          <a:prstGeom prst="straightConnector1">
            <a:avLst/>
          </a:prstGeom>
          <a:solidFill>
            <a:srgbClr val="00B8FF"/>
          </a:solidFill>
          <a:ln w="44450" cap="flat" cmpd="sng" algn="ctr">
            <a:solidFill>
              <a:schemeClr val="tx1"/>
            </a:solidFill>
            <a:prstDash val="solid"/>
            <a:round/>
            <a:headEnd type="none" w="med" len="med"/>
            <a:tailEnd type="none"/>
          </a:ln>
          <a:effectLst/>
        </p:spPr>
      </p:cxnSp>
      <p:sp>
        <p:nvSpPr>
          <p:cNvPr id="10" name="TextBox 9"/>
          <p:cNvSpPr txBox="1"/>
          <p:nvPr/>
        </p:nvSpPr>
        <p:spPr>
          <a:xfrm>
            <a:off x="4481069" y="3841454"/>
            <a:ext cx="455306" cy="430887"/>
          </a:xfrm>
          <a:prstGeom prst="rect">
            <a:avLst/>
          </a:prstGeom>
          <a:noFill/>
        </p:spPr>
        <p:txBody>
          <a:bodyPr wrap="none" rtlCol="0">
            <a:spAutoFit/>
          </a:bodyPr>
          <a:lstStyle/>
          <a:p>
            <a:r>
              <a:rPr lang="en-CA" sz="2200" i="1" dirty="0" smtClean="0">
                <a:latin typeface="Times New Roman"/>
                <a:cs typeface="Times New Roman"/>
              </a:rPr>
              <a:t>h</a:t>
            </a:r>
            <a:r>
              <a:rPr lang="en-CA" sz="2200" baseline="-25000" dirty="0" smtClean="0">
                <a:latin typeface="Times New Roman"/>
                <a:cs typeface="Times New Roman"/>
              </a:rPr>
              <a:t>2</a:t>
            </a:r>
            <a:endParaRPr lang="en-CA" sz="2200" baseline="-25000" dirty="0">
              <a:latin typeface="Times New Roman"/>
              <a:cs typeface="Times New Roman"/>
            </a:endParaRPr>
          </a:p>
        </p:txBody>
      </p:sp>
      <p:sp>
        <p:nvSpPr>
          <p:cNvPr id="11" name="Oval 10"/>
          <p:cNvSpPr/>
          <p:nvPr/>
        </p:nvSpPr>
        <p:spPr bwMode="auto">
          <a:xfrm>
            <a:off x="3114629" y="3726612"/>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2" name="Oval 11"/>
          <p:cNvSpPr/>
          <p:nvPr/>
        </p:nvSpPr>
        <p:spPr bwMode="auto">
          <a:xfrm>
            <a:off x="3114629" y="5326812"/>
            <a:ext cx="762000" cy="762000"/>
          </a:xfrm>
          <a:prstGeom prst="ellipse">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13" name="Straight Arrow Connector 12"/>
          <p:cNvCxnSpPr>
            <a:stCxn id="12" idx="0"/>
            <a:endCxn id="11" idx="4"/>
          </p:cNvCxnSpPr>
          <p:nvPr/>
        </p:nvCxnSpPr>
        <p:spPr bwMode="auto">
          <a:xfrm rot="5400000" flipH="1" flipV="1">
            <a:off x="3076529" y="4907712"/>
            <a:ext cx="838200" cy="1588"/>
          </a:xfrm>
          <a:prstGeom prst="straightConnector1">
            <a:avLst/>
          </a:prstGeom>
          <a:solidFill>
            <a:srgbClr val="00B8FF"/>
          </a:solidFill>
          <a:ln w="44450" cap="flat" cmpd="sng" algn="ctr">
            <a:solidFill>
              <a:schemeClr val="tx1"/>
            </a:solidFill>
            <a:prstDash val="solid"/>
            <a:round/>
            <a:headEnd type="none" w="med" len="med"/>
            <a:tailEnd type="none"/>
          </a:ln>
          <a:effectLst/>
        </p:spPr>
      </p:cxnSp>
      <p:sp>
        <p:nvSpPr>
          <p:cNvPr id="14" name="TextBox 13"/>
          <p:cNvSpPr txBox="1"/>
          <p:nvPr/>
        </p:nvSpPr>
        <p:spPr>
          <a:xfrm>
            <a:off x="3288934" y="3850860"/>
            <a:ext cx="455306" cy="430887"/>
          </a:xfrm>
          <a:prstGeom prst="rect">
            <a:avLst/>
          </a:prstGeom>
          <a:noFill/>
        </p:spPr>
        <p:txBody>
          <a:bodyPr wrap="none" rtlCol="0">
            <a:spAutoFit/>
          </a:bodyPr>
          <a:lstStyle/>
          <a:p>
            <a:r>
              <a:rPr lang="en-CA" sz="2200" i="1" dirty="0" smtClean="0">
                <a:latin typeface="Times New Roman"/>
                <a:cs typeface="Times New Roman"/>
              </a:rPr>
              <a:t>h</a:t>
            </a:r>
            <a:r>
              <a:rPr lang="en-CA" sz="2200" baseline="-25000" dirty="0" smtClean="0">
                <a:latin typeface="Times New Roman"/>
                <a:cs typeface="Times New Roman"/>
              </a:rPr>
              <a:t>1</a:t>
            </a:r>
            <a:endParaRPr lang="en-CA" sz="2200" baseline="-25000" dirty="0">
              <a:latin typeface="Times New Roman"/>
              <a:cs typeface="Times New Roman"/>
            </a:endParaRPr>
          </a:p>
        </p:txBody>
      </p:sp>
      <p:sp>
        <p:nvSpPr>
          <p:cNvPr id="15" name="TextBox 14"/>
          <p:cNvSpPr txBox="1"/>
          <p:nvPr/>
        </p:nvSpPr>
        <p:spPr>
          <a:xfrm>
            <a:off x="3313593" y="5449262"/>
            <a:ext cx="439464" cy="430887"/>
          </a:xfrm>
          <a:prstGeom prst="rect">
            <a:avLst/>
          </a:prstGeom>
          <a:noFill/>
        </p:spPr>
        <p:txBody>
          <a:bodyPr wrap="none" rtlCol="0">
            <a:spAutoFit/>
          </a:bodyPr>
          <a:lstStyle/>
          <a:p>
            <a:r>
              <a:rPr lang="en-CA" sz="2200" i="1" dirty="0" smtClean="0">
                <a:latin typeface="Times New Roman"/>
                <a:cs typeface="Times New Roman"/>
              </a:rPr>
              <a:t>v</a:t>
            </a:r>
            <a:r>
              <a:rPr lang="en-CA" sz="2200" baseline="-25000" dirty="0" smtClean="0">
                <a:latin typeface="Times New Roman"/>
                <a:cs typeface="Times New Roman"/>
              </a:rPr>
              <a:t>1</a:t>
            </a:r>
            <a:endParaRPr lang="en-CA" sz="2200" baseline="-25000" dirty="0">
              <a:latin typeface="Times New Roman"/>
              <a:cs typeface="Times New Roman"/>
            </a:endParaRPr>
          </a:p>
        </p:txBody>
      </p:sp>
      <p:sp>
        <p:nvSpPr>
          <p:cNvPr id="16" name="TextBox 15"/>
          <p:cNvSpPr txBox="1"/>
          <p:nvPr/>
        </p:nvSpPr>
        <p:spPr>
          <a:xfrm>
            <a:off x="4540323" y="5424604"/>
            <a:ext cx="439464" cy="430887"/>
          </a:xfrm>
          <a:prstGeom prst="rect">
            <a:avLst/>
          </a:prstGeom>
          <a:noFill/>
        </p:spPr>
        <p:txBody>
          <a:bodyPr wrap="none" rtlCol="0">
            <a:spAutoFit/>
          </a:bodyPr>
          <a:lstStyle/>
          <a:p>
            <a:r>
              <a:rPr lang="en-CA" sz="2200" i="1" dirty="0" smtClean="0">
                <a:latin typeface="Times New Roman"/>
                <a:cs typeface="Times New Roman"/>
              </a:rPr>
              <a:t>v</a:t>
            </a:r>
            <a:r>
              <a:rPr lang="en-CA" sz="2200" baseline="-25000" dirty="0" smtClean="0">
                <a:latin typeface="Times New Roman"/>
                <a:cs typeface="Times New Roman"/>
              </a:rPr>
              <a:t>2</a:t>
            </a:r>
            <a:endParaRPr lang="en-CA" sz="2200" baseline="-25000" dirty="0">
              <a:latin typeface="Times New Roman"/>
              <a:cs typeface="Times New Roman"/>
            </a:endParaRPr>
          </a:p>
        </p:txBody>
      </p:sp>
      <p:cxnSp>
        <p:nvCxnSpPr>
          <p:cNvPr id="18" name="Straight Arrow Connector 17"/>
          <p:cNvCxnSpPr/>
          <p:nvPr/>
        </p:nvCxnSpPr>
        <p:spPr bwMode="auto">
          <a:xfrm flipV="1">
            <a:off x="3635693" y="4459721"/>
            <a:ext cx="944101" cy="882469"/>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28" name="Straight Arrow Connector 27"/>
          <p:cNvCxnSpPr/>
          <p:nvPr/>
        </p:nvCxnSpPr>
        <p:spPr bwMode="auto">
          <a:xfrm rot="10800000">
            <a:off x="3635694" y="4459720"/>
            <a:ext cx="904633" cy="882468"/>
          </a:xfrm>
          <a:prstGeom prst="straightConnector1">
            <a:avLst/>
          </a:prstGeom>
          <a:solidFill>
            <a:srgbClr val="00B8FF"/>
          </a:solidFill>
          <a:ln w="44450" cap="flat" cmpd="sng" algn="ctr">
            <a:solidFill>
              <a:schemeClr val="tx1"/>
            </a:solidFill>
            <a:prstDash val="solid"/>
            <a:round/>
            <a:headEnd type="none" w="med" len="med"/>
            <a:tailEnd type="none"/>
          </a:ln>
          <a:effectLst/>
        </p:spPr>
      </p:cxnSp>
      <p:sp>
        <p:nvSpPr>
          <p:cNvPr id="52" name="TextBox 51"/>
          <p:cNvSpPr txBox="1"/>
          <p:nvPr/>
        </p:nvSpPr>
        <p:spPr>
          <a:xfrm>
            <a:off x="1238904" y="6277783"/>
            <a:ext cx="497790" cy="430887"/>
          </a:xfrm>
          <a:prstGeom prst="rect">
            <a:avLst/>
          </a:prstGeom>
          <a:noFill/>
        </p:spPr>
        <p:txBody>
          <a:bodyPr wrap="none" rtlCol="0">
            <a:spAutoFit/>
          </a:bodyPr>
          <a:lstStyle/>
          <a:p>
            <a:r>
              <a:rPr lang="en-CA" sz="2200" dirty="0" smtClean="0">
                <a:latin typeface="Times New Roman"/>
                <a:cs typeface="Times New Roman"/>
              </a:rPr>
              <a:t>(a)</a:t>
            </a:r>
            <a:endParaRPr lang="en-CA" sz="2200" baseline="-25000" dirty="0">
              <a:latin typeface="Times New Roman"/>
              <a:cs typeface="Times New Roman"/>
            </a:endParaRPr>
          </a:p>
        </p:txBody>
      </p:sp>
      <p:sp>
        <p:nvSpPr>
          <p:cNvPr id="53" name="TextBox 52"/>
          <p:cNvSpPr txBox="1"/>
          <p:nvPr/>
        </p:nvSpPr>
        <p:spPr>
          <a:xfrm>
            <a:off x="3868594" y="6265083"/>
            <a:ext cx="513632" cy="430887"/>
          </a:xfrm>
          <a:prstGeom prst="rect">
            <a:avLst/>
          </a:prstGeom>
          <a:noFill/>
        </p:spPr>
        <p:txBody>
          <a:bodyPr wrap="none" rtlCol="0">
            <a:spAutoFit/>
          </a:bodyPr>
          <a:lstStyle/>
          <a:p>
            <a:r>
              <a:rPr lang="en-CA" sz="2200" dirty="0" smtClean="0">
                <a:latin typeface="Times New Roman"/>
                <a:cs typeface="Times New Roman"/>
              </a:rPr>
              <a:t>(</a:t>
            </a:r>
            <a:r>
              <a:rPr lang="en-CA" sz="2200" dirty="0" err="1" smtClean="0">
                <a:latin typeface="Times New Roman"/>
                <a:cs typeface="Times New Roman"/>
              </a:rPr>
              <a:t>b</a:t>
            </a:r>
            <a:r>
              <a:rPr lang="en-CA" sz="2200" dirty="0" smtClean="0">
                <a:latin typeface="Times New Roman"/>
                <a:cs typeface="Times New Roman"/>
              </a:rPr>
              <a:t>)</a:t>
            </a:r>
            <a:endParaRPr lang="en-CA" sz="2200" baseline="-25000" dirty="0">
              <a:latin typeface="Times New Roman"/>
              <a:cs typeface="Times New Roman"/>
            </a:endParaRPr>
          </a:p>
        </p:txBody>
      </p:sp>
      <p:sp>
        <p:nvSpPr>
          <p:cNvPr id="31" name="Oval 30"/>
          <p:cNvSpPr/>
          <p:nvPr/>
        </p:nvSpPr>
        <p:spPr bwMode="auto">
          <a:xfrm>
            <a:off x="1693700" y="3733204"/>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33" name="Oval 32"/>
          <p:cNvSpPr/>
          <p:nvPr/>
        </p:nvSpPr>
        <p:spPr bwMode="auto">
          <a:xfrm>
            <a:off x="1693700" y="5333404"/>
            <a:ext cx="762000" cy="762000"/>
          </a:xfrm>
          <a:prstGeom prst="ellipse">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34" name="Straight Arrow Connector 33"/>
          <p:cNvCxnSpPr>
            <a:stCxn id="33" idx="0"/>
            <a:endCxn id="31" idx="4"/>
          </p:cNvCxnSpPr>
          <p:nvPr/>
        </p:nvCxnSpPr>
        <p:spPr bwMode="auto">
          <a:xfrm rot="5400000" flipH="1" flipV="1">
            <a:off x="1655600" y="4914304"/>
            <a:ext cx="838200" cy="1588"/>
          </a:xfrm>
          <a:prstGeom prst="straightConnector1">
            <a:avLst/>
          </a:prstGeom>
          <a:solidFill>
            <a:srgbClr val="00B8FF"/>
          </a:solidFill>
          <a:ln w="44450" cap="flat" cmpd="sng" algn="ctr">
            <a:solidFill>
              <a:schemeClr val="tx1"/>
            </a:solidFill>
            <a:prstDash val="solid"/>
            <a:round/>
            <a:headEnd type="none" w="med" len="med"/>
            <a:tailEnd type="none"/>
          </a:ln>
          <a:effectLst/>
        </p:spPr>
      </p:cxnSp>
      <p:sp>
        <p:nvSpPr>
          <p:cNvPr id="35" name="TextBox 34"/>
          <p:cNvSpPr txBox="1"/>
          <p:nvPr/>
        </p:nvSpPr>
        <p:spPr>
          <a:xfrm>
            <a:off x="1843344" y="3857452"/>
            <a:ext cx="455306" cy="430887"/>
          </a:xfrm>
          <a:prstGeom prst="rect">
            <a:avLst/>
          </a:prstGeom>
          <a:noFill/>
        </p:spPr>
        <p:txBody>
          <a:bodyPr wrap="none" rtlCol="0">
            <a:spAutoFit/>
          </a:bodyPr>
          <a:lstStyle/>
          <a:p>
            <a:r>
              <a:rPr lang="en-CA" sz="2200" i="1" dirty="0" smtClean="0">
                <a:latin typeface="Times New Roman"/>
                <a:cs typeface="Times New Roman"/>
              </a:rPr>
              <a:t>h</a:t>
            </a:r>
            <a:r>
              <a:rPr lang="en-CA" sz="2200" baseline="-25000" dirty="0" smtClean="0">
                <a:latin typeface="Times New Roman"/>
                <a:cs typeface="Times New Roman"/>
              </a:rPr>
              <a:t>2</a:t>
            </a:r>
            <a:endParaRPr lang="en-CA" sz="2200" baseline="-25000" dirty="0">
              <a:latin typeface="Times New Roman"/>
              <a:cs typeface="Times New Roman"/>
            </a:endParaRPr>
          </a:p>
        </p:txBody>
      </p:sp>
      <p:sp>
        <p:nvSpPr>
          <p:cNvPr id="36" name="Oval 35"/>
          <p:cNvSpPr/>
          <p:nvPr/>
        </p:nvSpPr>
        <p:spPr bwMode="auto">
          <a:xfrm>
            <a:off x="476904" y="3742608"/>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37" name="Oval 36"/>
          <p:cNvSpPr/>
          <p:nvPr/>
        </p:nvSpPr>
        <p:spPr bwMode="auto">
          <a:xfrm>
            <a:off x="476904" y="5342808"/>
            <a:ext cx="762000" cy="762000"/>
          </a:xfrm>
          <a:prstGeom prst="ellipse">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38" name="Straight Arrow Connector 37"/>
          <p:cNvCxnSpPr>
            <a:stCxn id="37" idx="0"/>
            <a:endCxn id="36" idx="4"/>
          </p:cNvCxnSpPr>
          <p:nvPr/>
        </p:nvCxnSpPr>
        <p:spPr bwMode="auto">
          <a:xfrm rot="5400000" flipH="1" flipV="1">
            <a:off x="438804" y="4923708"/>
            <a:ext cx="838200" cy="1588"/>
          </a:xfrm>
          <a:prstGeom prst="straightConnector1">
            <a:avLst/>
          </a:prstGeom>
          <a:solidFill>
            <a:srgbClr val="00B8FF"/>
          </a:solidFill>
          <a:ln w="44450" cap="flat" cmpd="sng" algn="ctr">
            <a:solidFill>
              <a:schemeClr val="tx1"/>
            </a:solidFill>
            <a:prstDash val="solid"/>
            <a:round/>
            <a:headEnd type="none" w="med" len="med"/>
            <a:tailEnd type="none"/>
          </a:ln>
          <a:effectLst/>
        </p:spPr>
      </p:cxnSp>
      <p:sp>
        <p:nvSpPr>
          <p:cNvPr id="39" name="TextBox 38"/>
          <p:cNvSpPr txBox="1"/>
          <p:nvPr/>
        </p:nvSpPr>
        <p:spPr>
          <a:xfrm>
            <a:off x="651208" y="3866855"/>
            <a:ext cx="455306" cy="430887"/>
          </a:xfrm>
          <a:prstGeom prst="rect">
            <a:avLst/>
          </a:prstGeom>
          <a:noFill/>
        </p:spPr>
        <p:txBody>
          <a:bodyPr wrap="none" rtlCol="0">
            <a:spAutoFit/>
          </a:bodyPr>
          <a:lstStyle/>
          <a:p>
            <a:r>
              <a:rPr lang="en-CA" sz="2200" i="1" dirty="0" smtClean="0">
                <a:latin typeface="Times New Roman"/>
                <a:cs typeface="Times New Roman"/>
              </a:rPr>
              <a:t>h</a:t>
            </a:r>
            <a:r>
              <a:rPr lang="en-CA" sz="2200" baseline="-25000" dirty="0" smtClean="0">
                <a:latin typeface="Times New Roman"/>
                <a:cs typeface="Times New Roman"/>
              </a:rPr>
              <a:t>1</a:t>
            </a:r>
            <a:endParaRPr lang="en-CA" sz="2200" baseline="-25000" dirty="0">
              <a:latin typeface="Times New Roman"/>
              <a:cs typeface="Times New Roman"/>
            </a:endParaRPr>
          </a:p>
        </p:txBody>
      </p:sp>
      <p:sp>
        <p:nvSpPr>
          <p:cNvPr id="40" name="TextBox 39"/>
          <p:cNvSpPr txBox="1"/>
          <p:nvPr/>
        </p:nvSpPr>
        <p:spPr>
          <a:xfrm>
            <a:off x="675868" y="5465256"/>
            <a:ext cx="439464" cy="430887"/>
          </a:xfrm>
          <a:prstGeom prst="rect">
            <a:avLst/>
          </a:prstGeom>
          <a:noFill/>
        </p:spPr>
        <p:txBody>
          <a:bodyPr wrap="none" rtlCol="0">
            <a:spAutoFit/>
          </a:bodyPr>
          <a:lstStyle/>
          <a:p>
            <a:r>
              <a:rPr lang="en-CA" sz="2200" i="1" dirty="0" smtClean="0">
                <a:latin typeface="Times New Roman"/>
                <a:cs typeface="Times New Roman"/>
              </a:rPr>
              <a:t>v</a:t>
            </a:r>
            <a:r>
              <a:rPr lang="en-CA" sz="2200" baseline="-25000" dirty="0" smtClean="0">
                <a:latin typeface="Times New Roman"/>
                <a:cs typeface="Times New Roman"/>
              </a:rPr>
              <a:t>1</a:t>
            </a:r>
            <a:endParaRPr lang="en-CA" sz="2200" baseline="-25000" dirty="0">
              <a:latin typeface="Times New Roman"/>
              <a:cs typeface="Times New Roman"/>
            </a:endParaRPr>
          </a:p>
        </p:txBody>
      </p:sp>
      <p:sp>
        <p:nvSpPr>
          <p:cNvPr id="41" name="TextBox 40"/>
          <p:cNvSpPr txBox="1"/>
          <p:nvPr/>
        </p:nvSpPr>
        <p:spPr>
          <a:xfrm>
            <a:off x="1902598" y="5440598"/>
            <a:ext cx="439464" cy="430887"/>
          </a:xfrm>
          <a:prstGeom prst="rect">
            <a:avLst/>
          </a:prstGeom>
          <a:noFill/>
        </p:spPr>
        <p:txBody>
          <a:bodyPr wrap="none" rtlCol="0">
            <a:spAutoFit/>
          </a:bodyPr>
          <a:lstStyle/>
          <a:p>
            <a:r>
              <a:rPr lang="en-CA" sz="2200" i="1" dirty="0" smtClean="0">
                <a:latin typeface="Times New Roman"/>
                <a:cs typeface="Times New Roman"/>
              </a:rPr>
              <a:t>v</a:t>
            </a:r>
            <a:r>
              <a:rPr lang="en-CA" sz="2200" baseline="-25000" dirty="0" smtClean="0">
                <a:latin typeface="Times New Roman"/>
                <a:cs typeface="Times New Roman"/>
              </a:rPr>
              <a:t>2</a:t>
            </a:r>
            <a:endParaRPr lang="en-CA" sz="2200" baseline="-25000" dirty="0">
              <a:latin typeface="Times New Roman"/>
              <a:cs typeface="Times New Roman"/>
            </a:endParaRPr>
          </a:p>
        </p:txBody>
      </p:sp>
      <p:cxnSp>
        <p:nvCxnSpPr>
          <p:cNvPr id="42" name="Straight Arrow Connector 41"/>
          <p:cNvCxnSpPr/>
          <p:nvPr/>
        </p:nvCxnSpPr>
        <p:spPr bwMode="auto">
          <a:xfrm flipV="1">
            <a:off x="997968" y="4475717"/>
            <a:ext cx="944101" cy="882469"/>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43" name="Straight Arrow Connector 42"/>
          <p:cNvCxnSpPr/>
          <p:nvPr/>
        </p:nvCxnSpPr>
        <p:spPr bwMode="auto">
          <a:xfrm rot="10800000">
            <a:off x="997969" y="4475716"/>
            <a:ext cx="904633" cy="882468"/>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44" name="Straight Arrow Connector 43"/>
          <p:cNvCxnSpPr/>
          <p:nvPr/>
        </p:nvCxnSpPr>
        <p:spPr bwMode="auto">
          <a:xfrm rot="10800000" flipV="1">
            <a:off x="1238904" y="5701704"/>
            <a:ext cx="454796" cy="9404"/>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48" name="Straight Arrow Connector 47"/>
          <p:cNvCxnSpPr/>
          <p:nvPr/>
        </p:nvCxnSpPr>
        <p:spPr bwMode="auto">
          <a:xfrm rot="10800000" flipV="1">
            <a:off x="1238904" y="4094977"/>
            <a:ext cx="454796" cy="9404"/>
          </a:xfrm>
          <a:prstGeom prst="straightConnector1">
            <a:avLst/>
          </a:prstGeom>
          <a:solidFill>
            <a:srgbClr val="00B8FF"/>
          </a:solidFill>
          <a:ln w="44450" cap="flat" cmpd="sng" algn="ctr">
            <a:solidFill>
              <a:schemeClr val="tx1"/>
            </a:solidFill>
            <a:prstDash val="solid"/>
            <a:round/>
            <a:headEnd type="none" w="med" len="med"/>
            <a:tailEnd type="none"/>
          </a:ln>
          <a:effectLst/>
        </p:spPr>
      </p:cxnSp>
      <p:sp>
        <p:nvSpPr>
          <p:cNvPr id="65" name="Oval 64"/>
          <p:cNvSpPr/>
          <p:nvPr/>
        </p:nvSpPr>
        <p:spPr bwMode="auto">
          <a:xfrm>
            <a:off x="6926150" y="3704508"/>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66" name="Oval 65"/>
          <p:cNvSpPr/>
          <p:nvPr/>
        </p:nvSpPr>
        <p:spPr bwMode="auto">
          <a:xfrm>
            <a:off x="6926150" y="5304708"/>
            <a:ext cx="762000" cy="762000"/>
          </a:xfrm>
          <a:prstGeom prst="ellipse">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67" name="Straight Arrow Connector 66"/>
          <p:cNvCxnSpPr>
            <a:stCxn id="66" idx="0"/>
            <a:endCxn id="65" idx="4"/>
          </p:cNvCxnSpPr>
          <p:nvPr/>
        </p:nvCxnSpPr>
        <p:spPr bwMode="auto">
          <a:xfrm rot="5400000" flipH="1" flipV="1">
            <a:off x="6888050" y="4885608"/>
            <a:ext cx="838200" cy="1588"/>
          </a:xfrm>
          <a:prstGeom prst="straightConnector1">
            <a:avLst/>
          </a:prstGeom>
          <a:solidFill>
            <a:srgbClr val="00B8FF"/>
          </a:solidFill>
          <a:ln w="44450" cap="flat" cmpd="sng" algn="ctr">
            <a:solidFill>
              <a:schemeClr val="tx1"/>
            </a:solidFill>
            <a:prstDash val="solid"/>
            <a:round/>
            <a:headEnd type="none" w="med" len="med"/>
            <a:tailEnd type="none"/>
          </a:ln>
          <a:effectLst/>
        </p:spPr>
      </p:cxnSp>
      <p:sp>
        <p:nvSpPr>
          <p:cNvPr id="68" name="TextBox 67"/>
          <p:cNvSpPr txBox="1"/>
          <p:nvPr/>
        </p:nvSpPr>
        <p:spPr>
          <a:xfrm>
            <a:off x="7075794" y="3828756"/>
            <a:ext cx="455306" cy="430887"/>
          </a:xfrm>
          <a:prstGeom prst="rect">
            <a:avLst/>
          </a:prstGeom>
          <a:noFill/>
        </p:spPr>
        <p:txBody>
          <a:bodyPr wrap="none" rtlCol="0">
            <a:spAutoFit/>
          </a:bodyPr>
          <a:lstStyle/>
          <a:p>
            <a:r>
              <a:rPr lang="en-CA" sz="2200" i="1" dirty="0" smtClean="0">
                <a:latin typeface="Times New Roman"/>
                <a:cs typeface="Times New Roman"/>
              </a:rPr>
              <a:t>h</a:t>
            </a:r>
            <a:r>
              <a:rPr lang="en-CA" sz="2200" baseline="-25000" dirty="0" smtClean="0">
                <a:latin typeface="Times New Roman"/>
                <a:cs typeface="Times New Roman"/>
              </a:rPr>
              <a:t>2</a:t>
            </a:r>
            <a:endParaRPr lang="en-CA" sz="2200" baseline="-25000" dirty="0">
              <a:latin typeface="Times New Roman"/>
              <a:cs typeface="Times New Roman"/>
            </a:endParaRPr>
          </a:p>
        </p:txBody>
      </p:sp>
      <p:sp>
        <p:nvSpPr>
          <p:cNvPr id="69" name="Oval 68"/>
          <p:cNvSpPr/>
          <p:nvPr/>
        </p:nvSpPr>
        <p:spPr bwMode="auto">
          <a:xfrm>
            <a:off x="5709354" y="3713912"/>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70" name="Oval 69"/>
          <p:cNvSpPr/>
          <p:nvPr/>
        </p:nvSpPr>
        <p:spPr bwMode="auto">
          <a:xfrm>
            <a:off x="5709354" y="5314112"/>
            <a:ext cx="762000" cy="762000"/>
          </a:xfrm>
          <a:prstGeom prst="ellipse">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71" name="Straight Arrow Connector 70"/>
          <p:cNvCxnSpPr>
            <a:stCxn id="70" idx="0"/>
            <a:endCxn id="69" idx="4"/>
          </p:cNvCxnSpPr>
          <p:nvPr/>
        </p:nvCxnSpPr>
        <p:spPr bwMode="auto">
          <a:xfrm rot="5400000" flipH="1" flipV="1">
            <a:off x="5671254" y="4895012"/>
            <a:ext cx="838200" cy="1588"/>
          </a:xfrm>
          <a:prstGeom prst="straightConnector1">
            <a:avLst/>
          </a:prstGeom>
          <a:solidFill>
            <a:srgbClr val="00B8FF"/>
          </a:solidFill>
          <a:ln w="44450" cap="flat" cmpd="sng" algn="ctr">
            <a:solidFill>
              <a:schemeClr val="tx1"/>
            </a:solidFill>
            <a:prstDash val="solid"/>
            <a:round/>
            <a:headEnd type="none" w="med" len="med"/>
            <a:tailEnd type="none"/>
          </a:ln>
          <a:effectLst/>
        </p:spPr>
      </p:cxnSp>
      <p:sp>
        <p:nvSpPr>
          <p:cNvPr id="72" name="TextBox 71"/>
          <p:cNvSpPr txBox="1"/>
          <p:nvPr/>
        </p:nvSpPr>
        <p:spPr>
          <a:xfrm>
            <a:off x="5883658" y="3838158"/>
            <a:ext cx="455306" cy="430887"/>
          </a:xfrm>
          <a:prstGeom prst="rect">
            <a:avLst/>
          </a:prstGeom>
          <a:noFill/>
        </p:spPr>
        <p:txBody>
          <a:bodyPr wrap="none" rtlCol="0">
            <a:spAutoFit/>
          </a:bodyPr>
          <a:lstStyle/>
          <a:p>
            <a:r>
              <a:rPr lang="en-CA" sz="2200" i="1" dirty="0" smtClean="0">
                <a:latin typeface="Times New Roman"/>
                <a:cs typeface="Times New Roman"/>
              </a:rPr>
              <a:t>h</a:t>
            </a:r>
            <a:r>
              <a:rPr lang="en-CA" sz="2200" baseline="-25000" dirty="0" smtClean="0">
                <a:latin typeface="Times New Roman"/>
                <a:cs typeface="Times New Roman"/>
              </a:rPr>
              <a:t>1</a:t>
            </a:r>
            <a:endParaRPr lang="en-CA" sz="2200" baseline="-25000" dirty="0">
              <a:latin typeface="Times New Roman"/>
              <a:cs typeface="Times New Roman"/>
            </a:endParaRPr>
          </a:p>
        </p:txBody>
      </p:sp>
      <p:sp>
        <p:nvSpPr>
          <p:cNvPr id="73" name="TextBox 72"/>
          <p:cNvSpPr txBox="1"/>
          <p:nvPr/>
        </p:nvSpPr>
        <p:spPr>
          <a:xfrm>
            <a:off x="5908318" y="5436562"/>
            <a:ext cx="439464" cy="430887"/>
          </a:xfrm>
          <a:prstGeom prst="rect">
            <a:avLst/>
          </a:prstGeom>
          <a:noFill/>
        </p:spPr>
        <p:txBody>
          <a:bodyPr wrap="none" rtlCol="0">
            <a:spAutoFit/>
          </a:bodyPr>
          <a:lstStyle/>
          <a:p>
            <a:r>
              <a:rPr lang="en-CA" sz="2200" i="1" dirty="0" smtClean="0">
                <a:latin typeface="Times New Roman"/>
                <a:cs typeface="Times New Roman"/>
              </a:rPr>
              <a:t>v</a:t>
            </a:r>
            <a:r>
              <a:rPr lang="en-CA" sz="2200" baseline="-25000" dirty="0" smtClean="0">
                <a:latin typeface="Times New Roman"/>
                <a:cs typeface="Times New Roman"/>
              </a:rPr>
              <a:t>1</a:t>
            </a:r>
            <a:endParaRPr lang="en-CA" sz="2200" baseline="-25000" dirty="0">
              <a:latin typeface="Times New Roman"/>
              <a:cs typeface="Times New Roman"/>
            </a:endParaRPr>
          </a:p>
        </p:txBody>
      </p:sp>
      <p:sp>
        <p:nvSpPr>
          <p:cNvPr id="74" name="TextBox 73"/>
          <p:cNvSpPr txBox="1"/>
          <p:nvPr/>
        </p:nvSpPr>
        <p:spPr>
          <a:xfrm>
            <a:off x="7135048" y="5411904"/>
            <a:ext cx="439464" cy="430887"/>
          </a:xfrm>
          <a:prstGeom prst="rect">
            <a:avLst/>
          </a:prstGeom>
          <a:noFill/>
        </p:spPr>
        <p:txBody>
          <a:bodyPr wrap="none" rtlCol="0">
            <a:spAutoFit/>
          </a:bodyPr>
          <a:lstStyle/>
          <a:p>
            <a:r>
              <a:rPr lang="en-CA" sz="2200" i="1" dirty="0" smtClean="0">
                <a:latin typeface="Times New Roman"/>
                <a:cs typeface="Times New Roman"/>
              </a:rPr>
              <a:t>v</a:t>
            </a:r>
            <a:r>
              <a:rPr lang="en-CA" sz="2200" baseline="-25000" dirty="0" smtClean="0">
                <a:latin typeface="Times New Roman"/>
                <a:cs typeface="Times New Roman"/>
              </a:rPr>
              <a:t>2</a:t>
            </a:r>
            <a:endParaRPr lang="en-CA" sz="2200" baseline="-25000" dirty="0">
              <a:latin typeface="Times New Roman"/>
              <a:cs typeface="Times New Roman"/>
            </a:endParaRPr>
          </a:p>
        </p:txBody>
      </p:sp>
      <p:cxnSp>
        <p:nvCxnSpPr>
          <p:cNvPr id="75" name="Straight Arrow Connector 74"/>
          <p:cNvCxnSpPr/>
          <p:nvPr/>
        </p:nvCxnSpPr>
        <p:spPr bwMode="auto">
          <a:xfrm flipV="1">
            <a:off x="6230418" y="4447021"/>
            <a:ext cx="944101" cy="882469"/>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76" name="Straight Arrow Connector 75"/>
          <p:cNvCxnSpPr/>
          <p:nvPr/>
        </p:nvCxnSpPr>
        <p:spPr bwMode="auto">
          <a:xfrm rot="10800000">
            <a:off x="6230419" y="4447020"/>
            <a:ext cx="904633" cy="882468"/>
          </a:xfrm>
          <a:prstGeom prst="straightConnector1">
            <a:avLst/>
          </a:prstGeom>
          <a:solidFill>
            <a:srgbClr val="00B8FF"/>
          </a:solidFill>
          <a:ln w="44450" cap="flat" cmpd="sng" algn="ctr">
            <a:solidFill>
              <a:schemeClr val="tx1"/>
            </a:solidFill>
            <a:prstDash val="solid"/>
            <a:round/>
            <a:headEnd type="none" w="med" len="med"/>
            <a:tailEnd type="none"/>
          </a:ln>
          <a:effectLst/>
        </p:spPr>
      </p:cxnSp>
      <p:sp>
        <p:nvSpPr>
          <p:cNvPr id="77" name="TextBox 76"/>
          <p:cNvSpPr txBox="1"/>
          <p:nvPr/>
        </p:nvSpPr>
        <p:spPr>
          <a:xfrm>
            <a:off x="7085618" y="6226983"/>
            <a:ext cx="497790" cy="430887"/>
          </a:xfrm>
          <a:prstGeom prst="rect">
            <a:avLst/>
          </a:prstGeom>
          <a:noFill/>
        </p:spPr>
        <p:txBody>
          <a:bodyPr wrap="none" rtlCol="0">
            <a:spAutoFit/>
          </a:bodyPr>
          <a:lstStyle/>
          <a:p>
            <a:r>
              <a:rPr lang="en-CA" sz="2200" dirty="0" smtClean="0">
                <a:latin typeface="Times New Roman"/>
                <a:cs typeface="Times New Roman"/>
              </a:rPr>
              <a:t>(</a:t>
            </a:r>
            <a:r>
              <a:rPr lang="en-CA" sz="2200" dirty="0" err="1" smtClean="0">
                <a:latin typeface="Times New Roman"/>
                <a:cs typeface="Times New Roman"/>
              </a:rPr>
              <a:t>c</a:t>
            </a:r>
            <a:r>
              <a:rPr lang="en-CA" sz="2200" dirty="0" smtClean="0">
                <a:latin typeface="Times New Roman"/>
                <a:cs typeface="Times New Roman"/>
              </a:rPr>
              <a:t>)</a:t>
            </a:r>
            <a:endParaRPr lang="en-CA" sz="2200" baseline="-25000" dirty="0">
              <a:latin typeface="Times New Roman"/>
              <a:cs typeface="Times New Roman"/>
            </a:endParaRPr>
          </a:p>
        </p:txBody>
      </p:sp>
      <p:sp>
        <p:nvSpPr>
          <p:cNvPr id="85" name="Oval 84"/>
          <p:cNvSpPr/>
          <p:nvPr/>
        </p:nvSpPr>
        <p:spPr bwMode="auto">
          <a:xfrm>
            <a:off x="8228938" y="3704508"/>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86" name="Oval 85"/>
          <p:cNvSpPr/>
          <p:nvPr/>
        </p:nvSpPr>
        <p:spPr bwMode="auto">
          <a:xfrm>
            <a:off x="8228938" y="5304708"/>
            <a:ext cx="762000" cy="762000"/>
          </a:xfrm>
          <a:prstGeom prst="ellipse">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87" name="Straight Arrow Connector 86"/>
          <p:cNvCxnSpPr>
            <a:stCxn id="86" idx="0"/>
            <a:endCxn id="85" idx="4"/>
          </p:cNvCxnSpPr>
          <p:nvPr/>
        </p:nvCxnSpPr>
        <p:spPr bwMode="auto">
          <a:xfrm rot="5400000" flipH="1" flipV="1">
            <a:off x="8190838" y="4885608"/>
            <a:ext cx="838200" cy="1588"/>
          </a:xfrm>
          <a:prstGeom prst="straightConnector1">
            <a:avLst/>
          </a:prstGeom>
          <a:solidFill>
            <a:srgbClr val="00B8FF"/>
          </a:solidFill>
          <a:ln w="44450" cap="flat" cmpd="sng" algn="ctr">
            <a:solidFill>
              <a:schemeClr val="tx1"/>
            </a:solidFill>
            <a:prstDash val="solid"/>
            <a:round/>
            <a:headEnd type="none" w="med" len="med"/>
            <a:tailEnd type="none"/>
          </a:ln>
          <a:effectLst/>
        </p:spPr>
      </p:cxnSp>
      <p:sp>
        <p:nvSpPr>
          <p:cNvPr id="88" name="TextBox 87"/>
          <p:cNvSpPr txBox="1"/>
          <p:nvPr/>
        </p:nvSpPr>
        <p:spPr>
          <a:xfrm>
            <a:off x="8378582" y="3828756"/>
            <a:ext cx="482148" cy="430887"/>
          </a:xfrm>
          <a:prstGeom prst="rect">
            <a:avLst/>
          </a:prstGeom>
          <a:noFill/>
        </p:spPr>
        <p:txBody>
          <a:bodyPr wrap="none" rtlCol="0">
            <a:spAutoFit/>
          </a:bodyPr>
          <a:lstStyle/>
          <a:p>
            <a:r>
              <a:rPr lang="en-CA" sz="2200" i="1" dirty="0" err="1" smtClean="0">
                <a:latin typeface="Times New Roman"/>
                <a:cs typeface="Times New Roman"/>
              </a:rPr>
              <a:t>h</a:t>
            </a:r>
            <a:r>
              <a:rPr lang="en-CA" sz="2200" i="1" baseline="-25000" dirty="0" err="1" smtClean="0">
                <a:latin typeface="Times New Roman"/>
                <a:cs typeface="Times New Roman"/>
              </a:rPr>
              <a:t>k</a:t>
            </a:r>
            <a:endParaRPr lang="en-CA" sz="2200" i="1" baseline="-25000" dirty="0">
              <a:latin typeface="Times New Roman"/>
              <a:cs typeface="Times New Roman"/>
            </a:endParaRPr>
          </a:p>
        </p:txBody>
      </p:sp>
      <p:sp>
        <p:nvSpPr>
          <p:cNvPr id="89" name="TextBox 88"/>
          <p:cNvSpPr txBox="1"/>
          <p:nvPr/>
        </p:nvSpPr>
        <p:spPr>
          <a:xfrm>
            <a:off x="8437836" y="5411904"/>
            <a:ext cx="476868" cy="430887"/>
          </a:xfrm>
          <a:prstGeom prst="rect">
            <a:avLst/>
          </a:prstGeom>
          <a:noFill/>
        </p:spPr>
        <p:txBody>
          <a:bodyPr wrap="none" rtlCol="0">
            <a:spAutoFit/>
          </a:bodyPr>
          <a:lstStyle/>
          <a:p>
            <a:r>
              <a:rPr lang="en-CA" sz="2200" i="1" dirty="0" err="1" smtClean="0">
                <a:latin typeface="Times New Roman"/>
                <a:cs typeface="Times New Roman"/>
              </a:rPr>
              <a:t>v</a:t>
            </a:r>
            <a:r>
              <a:rPr lang="en-CA" sz="2200" i="1" baseline="-25000" dirty="0" err="1" smtClean="0">
                <a:latin typeface="Times New Roman"/>
                <a:cs typeface="Times New Roman"/>
              </a:rPr>
              <a:t>d</a:t>
            </a:r>
            <a:endParaRPr lang="en-CA" sz="2200" i="1" baseline="-25000" dirty="0">
              <a:latin typeface="Times New Roman"/>
              <a:cs typeface="Times New Roman"/>
            </a:endParaRPr>
          </a:p>
        </p:txBody>
      </p:sp>
      <p:sp>
        <p:nvSpPr>
          <p:cNvPr id="90" name="TextBox 89"/>
          <p:cNvSpPr txBox="1"/>
          <p:nvPr/>
        </p:nvSpPr>
        <p:spPr>
          <a:xfrm>
            <a:off x="7717035" y="3790656"/>
            <a:ext cx="457965" cy="430887"/>
          </a:xfrm>
          <a:prstGeom prst="rect">
            <a:avLst/>
          </a:prstGeom>
          <a:noFill/>
        </p:spPr>
        <p:txBody>
          <a:bodyPr wrap="none" rtlCol="0">
            <a:spAutoFit/>
          </a:bodyPr>
          <a:lstStyle/>
          <a:p>
            <a:r>
              <a:rPr lang="en-CA" sz="2200" i="1" dirty="0" smtClean="0">
                <a:latin typeface="Times New Roman"/>
                <a:cs typeface="Times New Roman"/>
              </a:rPr>
              <a:t>…</a:t>
            </a:r>
            <a:endParaRPr lang="en-CA" sz="2200" baseline="-25000" dirty="0">
              <a:latin typeface="Times New Roman"/>
              <a:cs typeface="Times New Roman"/>
            </a:endParaRPr>
          </a:p>
        </p:txBody>
      </p:sp>
      <p:cxnSp>
        <p:nvCxnSpPr>
          <p:cNvPr id="91" name="Straight Arrow Connector 90"/>
          <p:cNvCxnSpPr/>
          <p:nvPr/>
        </p:nvCxnSpPr>
        <p:spPr bwMode="auto">
          <a:xfrm rot="5400000" flipH="1" flipV="1">
            <a:off x="7528887" y="4449235"/>
            <a:ext cx="911165" cy="906736"/>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92" name="Straight Arrow Connector 91"/>
          <p:cNvCxnSpPr>
            <a:stCxn id="70" idx="7"/>
            <a:endCxn id="85" idx="3"/>
          </p:cNvCxnSpPr>
          <p:nvPr/>
        </p:nvCxnSpPr>
        <p:spPr bwMode="auto">
          <a:xfrm rot="5400000" flipH="1" flipV="1">
            <a:off x="6814752" y="3899926"/>
            <a:ext cx="1070788" cy="1980768"/>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94" name="Straight Arrow Connector 93"/>
          <p:cNvCxnSpPr>
            <a:stCxn id="69" idx="5"/>
            <a:endCxn id="86" idx="1"/>
          </p:cNvCxnSpPr>
          <p:nvPr/>
        </p:nvCxnSpPr>
        <p:spPr bwMode="auto">
          <a:xfrm rot="16200000" flipH="1">
            <a:off x="6824156" y="3899926"/>
            <a:ext cx="1051980" cy="1980768"/>
          </a:xfrm>
          <a:prstGeom prst="straightConnector1">
            <a:avLst/>
          </a:prstGeom>
          <a:solidFill>
            <a:srgbClr val="00B8FF"/>
          </a:solidFill>
          <a:ln w="44450" cap="flat" cmpd="sng" algn="ctr">
            <a:solidFill>
              <a:schemeClr val="tx1"/>
            </a:solidFill>
            <a:prstDash val="solid"/>
            <a:round/>
            <a:headEnd type="none" w="med" len="med"/>
            <a:tailEnd type="none"/>
          </a:ln>
          <a:effectLst/>
        </p:spPr>
      </p:cxnSp>
      <p:cxnSp>
        <p:nvCxnSpPr>
          <p:cNvPr id="99" name="Straight Arrow Connector 98"/>
          <p:cNvCxnSpPr/>
          <p:nvPr/>
        </p:nvCxnSpPr>
        <p:spPr bwMode="auto">
          <a:xfrm rot="10800000">
            <a:off x="7505702" y="4421624"/>
            <a:ext cx="932137" cy="912577"/>
          </a:xfrm>
          <a:prstGeom prst="straightConnector1">
            <a:avLst/>
          </a:prstGeom>
          <a:solidFill>
            <a:srgbClr val="00B8FF"/>
          </a:solidFill>
          <a:ln w="44450" cap="flat" cmpd="sng" algn="ctr">
            <a:solidFill>
              <a:schemeClr val="tx1"/>
            </a:solidFill>
            <a:prstDash val="solid"/>
            <a:round/>
            <a:headEnd type="none" w="med" len="med"/>
            <a:tailEnd type="none"/>
          </a:ln>
          <a:effectLst/>
        </p:spPr>
      </p:cxnSp>
      <p:sp>
        <p:nvSpPr>
          <p:cNvPr id="106" name="TextBox 105"/>
          <p:cNvSpPr txBox="1"/>
          <p:nvPr/>
        </p:nvSpPr>
        <p:spPr>
          <a:xfrm>
            <a:off x="7717035" y="5394066"/>
            <a:ext cx="457965" cy="430887"/>
          </a:xfrm>
          <a:prstGeom prst="rect">
            <a:avLst/>
          </a:prstGeom>
          <a:noFill/>
        </p:spPr>
        <p:txBody>
          <a:bodyPr wrap="none" rtlCol="0">
            <a:spAutoFit/>
          </a:bodyPr>
          <a:lstStyle/>
          <a:p>
            <a:r>
              <a:rPr lang="en-CA" sz="2200" i="1" dirty="0" smtClean="0">
                <a:latin typeface="Times New Roman"/>
                <a:cs typeface="Times New Roman"/>
              </a:rPr>
              <a:t>…</a:t>
            </a:r>
            <a:endParaRPr lang="en-CA" sz="2200" baseline="-25000" dirty="0">
              <a:latin typeface="Times New Roman"/>
              <a:cs typeface="Times New Roman"/>
            </a:endParaRPr>
          </a:p>
        </p:txBody>
      </p:sp>
      <p:sp>
        <p:nvSpPr>
          <p:cNvPr id="55" name="Title 1"/>
          <p:cNvSpPr txBox="1">
            <a:spLocks/>
          </p:cNvSpPr>
          <p:nvPr/>
        </p:nvSpPr>
        <p:spPr>
          <a:xfrm>
            <a:off x="457200" y="72848"/>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smtClean="0"/>
              <a:t>Boltzmann machines</a:t>
            </a:r>
            <a:endParaRPr lang="en-CA" dirty="0"/>
          </a:p>
        </p:txBody>
      </p:sp>
      <p:sp>
        <p:nvSpPr>
          <p:cNvPr id="56" name="Content Placeholder 2"/>
          <p:cNvSpPr txBox="1">
            <a:spLocks/>
          </p:cNvSpPr>
          <p:nvPr/>
        </p:nvSpPr>
        <p:spPr>
          <a:xfrm>
            <a:off x="411020" y="1308576"/>
            <a:ext cx="8449710" cy="2690816"/>
          </a:xfrm>
          <a:prstGeom prst="rect">
            <a:avLst/>
          </a:prstGeom>
        </p:spPr>
        <p:txBody>
          <a:bodyPr>
            <a:normAutofit fontScale="77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742950" indent="-742950">
              <a:buAutoNum type="alphaLcParenBoth"/>
            </a:pPr>
            <a:r>
              <a:rPr lang="en-US" sz="3600" dirty="0" err="1" smtClean="0"/>
              <a:t>Boltzman</a:t>
            </a:r>
            <a:r>
              <a:rPr lang="en-US" sz="3600" dirty="0" smtClean="0"/>
              <a:t> Machines are binary </a:t>
            </a:r>
            <a:r>
              <a:rPr lang="en-US" sz="3600" dirty="0"/>
              <a:t>Markov random field with pairwise connections between all </a:t>
            </a:r>
            <a:r>
              <a:rPr lang="en-US" sz="3600" dirty="0" smtClean="0"/>
              <a:t>variables </a:t>
            </a:r>
          </a:p>
          <a:p>
            <a:pPr marL="742950" indent="-742950">
              <a:buAutoNum type="alphaLcParenBoth"/>
            </a:pPr>
            <a:r>
              <a:rPr lang="en-US" sz="3600" dirty="0" smtClean="0"/>
              <a:t>Restricted Boltzmann machines (RBMs) do not have connections between the variables in a layer </a:t>
            </a:r>
          </a:p>
          <a:p>
            <a:pPr marL="742950" indent="-742950">
              <a:buAutoNum type="alphaLcParenBoth"/>
            </a:pPr>
            <a:r>
              <a:rPr lang="en-US" sz="3600" dirty="0" smtClean="0"/>
              <a:t>RBMs can be extended to many variables as shown</a:t>
            </a:r>
            <a:endParaRPr lang="en-CA" sz="3500" dirty="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smtClean="0"/>
              <a:t>Key feature of Boltzmann machines</a:t>
            </a:r>
            <a:endParaRPr lang="en-CA" dirty="0"/>
          </a:p>
        </p:txBody>
      </p:sp>
      <p:sp>
        <p:nvSpPr>
          <p:cNvPr id="3" name="Content Placeholder 2"/>
          <p:cNvSpPr>
            <a:spLocks noGrp="1"/>
          </p:cNvSpPr>
          <p:nvPr>
            <p:ph idx="1"/>
          </p:nvPr>
        </p:nvSpPr>
        <p:spPr>
          <a:xfrm>
            <a:off x="457200" y="1350932"/>
            <a:ext cx="8229600" cy="5507068"/>
          </a:xfrm>
        </p:spPr>
        <p:txBody>
          <a:bodyPr>
            <a:normAutofit fontScale="85000" lnSpcReduction="20000"/>
          </a:bodyPr>
          <a:lstStyle/>
          <a:p>
            <a:r>
              <a:rPr lang="en-US" dirty="0"/>
              <a:t>A key feature of Boltzmann machines (and binary Markov random fields in general) is that the conditional distribution of one variable given the others is a sigmoid function whose argument is a weighted linear combination of the states of the other variables</a:t>
            </a:r>
            <a:r>
              <a:rPr lang="en-CA" dirty="0"/>
              <a:t> </a:t>
            </a:r>
            <a:endParaRPr lang="en-CA" dirty="0" smtClean="0"/>
          </a:p>
          <a:p>
            <a:endParaRPr lang="en-CA" dirty="0"/>
          </a:p>
          <a:p>
            <a:endParaRPr lang="en-CA" dirty="0" smtClean="0"/>
          </a:p>
          <a:p>
            <a:endParaRPr lang="en-CA" dirty="0" smtClean="0"/>
          </a:p>
          <a:p>
            <a:endParaRPr lang="en-CA" dirty="0" smtClean="0"/>
          </a:p>
          <a:p>
            <a:endParaRPr lang="en-CA" dirty="0"/>
          </a:p>
          <a:p>
            <a:endParaRPr lang="en-CA" dirty="0"/>
          </a:p>
          <a:p>
            <a:pPr marL="400050" lvl="1" indent="0">
              <a:buNone/>
            </a:pPr>
            <a:r>
              <a:rPr lang="en-US" sz="3200" dirty="0"/>
              <a:t>where the notation  </a:t>
            </a:r>
            <a:r>
              <a:rPr lang="en-US" sz="3200" dirty="0" smtClean="0"/>
              <a:t>     indicates </a:t>
            </a:r>
            <a:r>
              <a:rPr lang="en-US" sz="3200" dirty="0"/>
              <a:t>all elements with subscript other than </a:t>
            </a:r>
            <a:r>
              <a:rPr lang="en-US" sz="3200" i="1" dirty="0" err="1"/>
              <a:t>i</a:t>
            </a:r>
            <a:r>
              <a:rPr lang="en-US" sz="3200" dirty="0"/>
              <a:t>. </a:t>
            </a:r>
            <a:endParaRPr lang="en-CA" sz="3200" dirty="0"/>
          </a:p>
          <a:p>
            <a:endParaRPr lang="en-CA" dirty="0"/>
          </a:p>
        </p:txBody>
      </p:sp>
      <p:graphicFrame>
        <p:nvGraphicFramePr>
          <p:cNvPr id="4" name="Object 3"/>
          <p:cNvGraphicFramePr>
            <a:graphicFrameLocks noChangeAspect="1"/>
          </p:cNvGraphicFramePr>
          <p:nvPr>
            <p:extLst>
              <p:ext uri="{D42A27DB-BD31-4B8C-83A1-F6EECF244321}">
                <p14:modId xmlns:p14="http://schemas.microsoft.com/office/powerpoint/2010/main" val="1804199749"/>
              </p:ext>
            </p:extLst>
          </p:nvPr>
        </p:nvGraphicFramePr>
        <p:xfrm>
          <a:off x="1605303" y="3524583"/>
          <a:ext cx="6350000" cy="2032000"/>
        </p:xfrm>
        <a:graphic>
          <a:graphicData uri="http://schemas.openxmlformats.org/presentationml/2006/ole">
            <mc:AlternateContent xmlns:mc="http://schemas.openxmlformats.org/markup-compatibility/2006">
              <mc:Choice xmlns:v="urn:schemas-microsoft-com:vml" Requires="v">
                <p:oleObj spid="_x0000_s487457" name="Equation" r:id="rId3" imgW="3175000" imgH="1016000" progId="Equation.3">
                  <p:embed/>
                </p:oleObj>
              </mc:Choice>
              <mc:Fallback>
                <p:oleObj name="Equation" r:id="rId3" imgW="3175000" imgH="1016000" progId="Equation.3">
                  <p:embed/>
                  <p:pic>
                    <p:nvPicPr>
                      <p:cNvPr id="0" name=""/>
                      <p:cNvPicPr/>
                      <p:nvPr/>
                    </p:nvPicPr>
                    <p:blipFill>
                      <a:blip r:embed="rId4"/>
                      <a:stretch>
                        <a:fillRect/>
                      </a:stretch>
                    </p:blipFill>
                    <p:spPr>
                      <a:xfrm>
                        <a:off x="1605303" y="3524583"/>
                        <a:ext cx="6350000" cy="20320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43830308"/>
              </p:ext>
            </p:extLst>
          </p:nvPr>
        </p:nvGraphicFramePr>
        <p:xfrm>
          <a:off x="3629441" y="5914750"/>
          <a:ext cx="381000" cy="330200"/>
        </p:xfrm>
        <a:graphic>
          <a:graphicData uri="http://schemas.openxmlformats.org/presentationml/2006/ole">
            <mc:AlternateContent xmlns:mc="http://schemas.openxmlformats.org/markup-compatibility/2006">
              <mc:Choice xmlns:v="urn:schemas-microsoft-com:vml" Requires="v">
                <p:oleObj spid="_x0000_s487458" name="Equation" r:id="rId5" imgW="190500" imgH="165100" progId="Equation.3">
                  <p:embed/>
                </p:oleObj>
              </mc:Choice>
              <mc:Fallback>
                <p:oleObj name="Equation" r:id="rId5" imgW="190500" imgH="165100" progId="Equation.3">
                  <p:embed/>
                  <p:pic>
                    <p:nvPicPr>
                      <p:cNvPr id="0" name=""/>
                      <p:cNvPicPr/>
                      <p:nvPr/>
                    </p:nvPicPr>
                    <p:blipFill>
                      <a:blip r:embed="rId6"/>
                      <a:stretch>
                        <a:fillRect/>
                      </a:stretch>
                    </p:blipFill>
                    <p:spPr>
                      <a:xfrm>
                        <a:off x="3629441" y="5914750"/>
                        <a:ext cx="381000" cy="330200"/>
                      </a:xfrm>
                      <a:prstGeom prst="rect">
                        <a:avLst/>
                      </a:prstGeom>
                    </p:spPr>
                  </p:pic>
                </p:oleObj>
              </mc:Fallback>
            </mc:AlternateContent>
          </a:graphicData>
        </a:graphic>
      </p:graphicFrame>
    </p:spTree>
    <p:extLst>
      <p:ext uri="{BB962C8B-B14F-4D97-AF65-F5344CB8AC3E}">
        <p14:creationId xmlns:p14="http://schemas.microsoft.com/office/powerpoint/2010/main" val="338986349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Contrastive divergence</a:t>
            </a:r>
            <a:endParaRPr lang="en-CA" dirty="0"/>
          </a:p>
        </p:txBody>
      </p:sp>
      <p:sp>
        <p:nvSpPr>
          <p:cNvPr id="3" name="Content Placeholder 2"/>
          <p:cNvSpPr>
            <a:spLocks noGrp="1"/>
          </p:cNvSpPr>
          <p:nvPr>
            <p:ph idx="1"/>
          </p:nvPr>
        </p:nvSpPr>
        <p:spPr>
          <a:xfrm>
            <a:off x="457200" y="1350932"/>
            <a:ext cx="8229600" cy="5298836"/>
          </a:xfrm>
        </p:spPr>
        <p:txBody>
          <a:bodyPr>
            <a:normAutofit fontScale="85000" lnSpcReduction="10000"/>
          </a:bodyPr>
          <a:lstStyle/>
          <a:p>
            <a:r>
              <a:rPr lang="en-US" dirty="0"/>
              <a:t>Running a Gibbs sampler for a Boltzmann machine often requires many iterations, </a:t>
            </a:r>
            <a:endParaRPr lang="en-US" dirty="0" smtClean="0"/>
          </a:p>
          <a:p>
            <a:r>
              <a:rPr lang="en-US" dirty="0" smtClean="0"/>
              <a:t>A technique </a:t>
            </a:r>
            <a:r>
              <a:rPr lang="en-US" dirty="0"/>
              <a:t>called “contrastive divergence” is a popular alternative that initializes the sampler to the observed data instead of randomly and performs a limited number of Gibbs updates. </a:t>
            </a:r>
            <a:endParaRPr lang="en-US" dirty="0" smtClean="0"/>
          </a:p>
          <a:p>
            <a:r>
              <a:rPr lang="en-US" dirty="0" smtClean="0"/>
              <a:t>In an RBM </a:t>
            </a:r>
            <a:r>
              <a:rPr lang="en-US" dirty="0"/>
              <a:t>a sample </a:t>
            </a:r>
            <a:r>
              <a:rPr lang="en-US" dirty="0" smtClean="0"/>
              <a:t>can </a:t>
            </a:r>
            <a:r>
              <a:rPr lang="en-US" dirty="0"/>
              <a:t>be generated from the </a:t>
            </a:r>
            <a:r>
              <a:rPr lang="en-US" dirty="0" smtClean="0"/>
              <a:t>sigmoid distributions for all the hidden variables given the observed; then samples can be generated for the observed variables given the hidden variable sample</a:t>
            </a:r>
          </a:p>
          <a:p>
            <a:r>
              <a:rPr lang="en-US" dirty="0" smtClean="0"/>
              <a:t>This </a:t>
            </a:r>
            <a:r>
              <a:rPr lang="en-US" dirty="0"/>
              <a:t>single step often works well in practice, although the process of alternating the sampling of hidden and visible units can be continued for multiple steps.</a:t>
            </a:r>
            <a:endParaRPr lang="en-CA" dirty="0"/>
          </a:p>
          <a:p>
            <a:endParaRPr lang="en-CA" dirty="0"/>
          </a:p>
        </p:txBody>
      </p:sp>
    </p:spTree>
    <p:extLst>
      <p:ext uri="{BB962C8B-B14F-4D97-AF65-F5344CB8AC3E}">
        <p14:creationId xmlns:p14="http://schemas.microsoft.com/office/powerpoint/2010/main" val="286419443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smtClean="0"/>
              <a:t>Deep RBMs and deep belief networks</a:t>
            </a:r>
            <a:endParaRPr lang="en-CA" dirty="0"/>
          </a:p>
        </p:txBody>
      </p:sp>
      <p:sp>
        <p:nvSpPr>
          <p:cNvPr id="3" name="Content Placeholder 2"/>
          <p:cNvSpPr>
            <a:spLocks noGrp="1"/>
          </p:cNvSpPr>
          <p:nvPr>
            <p:ph idx="1"/>
          </p:nvPr>
        </p:nvSpPr>
        <p:spPr/>
        <p:txBody>
          <a:bodyPr>
            <a:normAutofit fontScale="85000" lnSpcReduction="20000"/>
          </a:bodyPr>
          <a:lstStyle/>
          <a:p>
            <a:r>
              <a:rPr lang="en-US" dirty="0"/>
              <a:t>Deep Boltzmann machines involve coupling layers of random variables using restricted Boltzmann machine connectivity</a:t>
            </a:r>
            <a:r>
              <a:rPr lang="en-CA" dirty="0"/>
              <a:t> </a:t>
            </a:r>
            <a:endParaRPr lang="en-CA" dirty="0" smtClean="0"/>
          </a:p>
          <a:p>
            <a:r>
              <a:rPr lang="en-US" dirty="0"/>
              <a:t>While any deep Bayesian network is technically a deep belief network, the term “deep belief network” has become strongly associated with a particular type of deep architecture that can be constructed by training restricted Boltzmann machines incrementally. </a:t>
            </a:r>
            <a:endParaRPr lang="en-US" dirty="0" smtClean="0"/>
          </a:p>
          <a:p>
            <a:r>
              <a:rPr lang="en-US" dirty="0" smtClean="0"/>
              <a:t>The </a:t>
            </a:r>
            <a:r>
              <a:rPr lang="en-US" dirty="0"/>
              <a:t>procedure is based on converting the lower part of a growing model into a Bayesian belief network, adding an RBM for the upper part of the model, then continuing the training, conversion and stacking process. </a:t>
            </a:r>
            <a:endParaRPr lang="en-CA" dirty="0"/>
          </a:p>
        </p:txBody>
      </p:sp>
    </p:spTree>
    <p:extLst>
      <p:ext uri="{BB962C8B-B14F-4D97-AF65-F5344CB8AC3E}">
        <p14:creationId xmlns:p14="http://schemas.microsoft.com/office/powerpoint/2010/main" val="169235404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Title 1"/>
          <p:cNvSpPr txBox="1">
            <a:spLocks/>
          </p:cNvSpPr>
          <p:nvPr/>
        </p:nvSpPr>
        <p:spPr>
          <a:xfrm>
            <a:off x="314074" y="182088"/>
            <a:ext cx="8712147" cy="1143000"/>
          </a:xfrm>
          <a:prstGeom prst="rect">
            <a:avLst/>
          </a:prstGeom>
        </p:spPr>
        <p:txBody>
          <a:bodyP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A deep RBM </a:t>
            </a:r>
            <a:r>
              <a:rPr lang="en-CA" dirty="0" err="1" smtClean="0"/>
              <a:t>vs</a:t>
            </a:r>
            <a:r>
              <a:rPr lang="en-CA" dirty="0" smtClean="0"/>
              <a:t> a deep belief network</a:t>
            </a:r>
            <a:endParaRPr lang="en-CA" dirty="0"/>
          </a:p>
        </p:txBody>
      </p:sp>
      <p:pic>
        <p:nvPicPr>
          <p:cNvPr id="2" name="Picture 1"/>
          <p:cNvPicPr>
            <a:picLocks noChangeAspect="1"/>
          </p:cNvPicPr>
          <p:nvPr/>
        </p:nvPicPr>
        <p:blipFill>
          <a:blip r:embed="rId2"/>
          <a:stretch>
            <a:fillRect/>
          </a:stretch>
        </p:blipFill>
        <p:spPr>
          <a:xfrm>
            <a:off x="1291766" y="1325088"/>
            <a:ext cx="6444608" cy="4973671"/>
          </a:xfrm>
          <a:prstGeom prst="rect">
            <a:avLst/>
          </a:prstGeom>
        </p:spPr>
      </p:pic>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27992" y="3761954"/>
            <a:ext cx="685800" cy="457200"/>
          </a:xfrm>
          <a:prstGeom prst="rect">
            <a:avLst/>
          </a:prstGeom>
          <a:noFill/>
        </p:spPr>
        <p:txBody>
          <a:bodyPr wrap="square" rtlCol="0">
            <a:spAutoFit/>
          </a:bodyPr>
          <a:lstStyle/>
          <a:p>
            <a:r>
              <a:rPr lang="fr-CA" sz="2400" b="1" dirty="0" smtClean="0"/>
              <a:t>…</a:t>
            </a:r>
            <a:endParaRPr lang="fr-CA" sz="2400" b="1" dirty="0"/>
          </a:p>
        </p:txBody>
      </p:sp>
      <p:sp>
        <p:nvSpPr>
          <p:cNvPr id="3" name="Oval 2"/>
          <p:cNvSpPr/>
          <p:nvPr/>
        </p:nvSpPr>
        <p:spPr bwMode="auto">
          <a:xfrm>
            <a:off x="3377838" y="3487944"/>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4" name="Oval 3"/>
          <p:cNvSpPr/>
          <p:nvPr/>
        </p:nvSpPr>
        <p:spPr bwMode="auto">
          <a:xfrm>
            <a:off x="3377838" y="5088144"/>
            <a:ext cx="762000" cy="762000"/>
          </a:xfrm>
          <a:prstGeom prst="ellipse">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5" name="Straight Arrow Connector 4"/>
          <p:cNvCxnSpPr>
            <a:stCxn id="4" idx="0"/>
            <a:endCxn id="3" idx="4"/>
          </p:cNvCxnSpPr>
          <p:nvPr/>
        </p:nvCxnSpPr>
        <p:spPr bwMode="auto">
          <a:xfrm rot="5400000" flipH="1" flipV="1">
            <a:off x="3339738" y="4669044"/>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6" name="Oval 5"/>
          <p:cNvSpPr/>
          <p:nvPr/>
        </p:nvSpPr>
        <p:spPr bwMode="auto">
          <a:xfrm>
            <a:off x="2129002" y="3487944"/>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7" name="Oval 6"/>
          <p:cNvSpPr/>
          <p:nvPr/>
        </p:nvSpPr>
        <p:spPr bwMode="auto">
          <a:xfrm>
            <a:off x="2129002" y="5088144"/>
            <a:ext cx="762000" cy="762000"/>
          </a:xfrm>
          <a:prstGeom prst="ellipse">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8" name="Straight Arrow Connector 7"/>
          <p:cNvCxnSpPr>
            <a:stCxn id="7" idx="0"/>
            <a:endCxn id="6" idx="4"/>
          </p:cNvCxnSpPr>
          <p:nvPr/>
        </p:nvCxnSpPr>
        <p:spPr bwMode="auto">
          <a:xfrm rot="5400000" flipH="1" flipV="1">
            <a:off x="2090902" y="4669044"/>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9" name="Oval 8"/>
          <p:cNvSpPr/>
          <p:nvPr/>
        </p:nvSpPr>
        <p:spPr bwMode="auto">
          <a:xfrm>
            <a:off x="912206" y="3497348"/>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10" name="Oval 9"/>
          <p:cNvSpPr/>
          <p:nvPr/>
        </p:nvSpPr>
        <p:spPr bwMode="auto">
          <a:xfrm>
            <a:off x="912206" y="5097548"/>
            <a:ext cx="762000" cy="762000"/>
          </a:xfrm>
          <a:prstGeom prst="ellipse">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11" name="Straight Arrow Connector 10"/>
          <p:cNvCxnSpPr>
            <a:stCxn id="10" idx="0"/>
            <a:endCxn id="9" idx="4"/>
          </p:cNvCxnSpPr>
          <p:nvPr/>
        </p:nvCxnSpPr>
        <p:spPr bwMode="auto">
          <a:xfrm rot="5400000" flipH="1" flipV="1">
            <a:off x="874106" y="4678448"/>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12" name="Straight Arrow Connector 11"/>
          <p:cNvCxnSpPr/>
          <p:nvPr/>
        </p:nvCxnSpPr>
        <p:spPr bwMode="auto">
          <a:xfrm flipV="1">
            <a:off x="1433270" y="4262276"/>
            <a:ext cx="1075939" cy="85064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13" name="Straight Arrow Connector 12"/>
          <p:cNvCxnSpPr/>
          <p:nvPr/>
        </p:nvCxnSpPr>
        <p:spPr bwMode="auto">
          <a:xfrm rot="10800000">
            <a:off x="2510796" y="4262276"/>
            <a:ext cx="1075944" cy="844480"/>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14" name="Straight Arrow Connector 13"/>
          <p:cNvCxnSpPr/>
          <p:nvPr/>
        </p:nvCxnSpPr>
        <p:spPr bwMode="auto">
          <a:xfrm flipV="1">
            <a:off x="2637742" y="4230456"/>
            <a:ext cx="948998" cy="876300"/>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15" name="Straight Arrow Connector 14"/>
          <p:cNvCxnSpPr/>
          <p:nvPr/>
        </p:nvCxnSpPr>
        <p:spPr bwMode="auto">
          <a:xfrm rot="10800000">
            <a:off x="1433271" y="4230456"/>
            <a:ext cx="904633" cy="88246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16" name="Straight Arrow Connector 15"/>
          <p:cNvCxnSpPr>
            <a:stCxn id="4" idx="1"/>
            <a:endCxn id="9" idx="5"/>
          </p:cNvCxnSpPr>
          <p:nvPr/>
        </p:nvCxnSpPr>
        <p:spPr bwMode="auto">
          <a:xfrm rot="16200000" flipV="1">
            <a:off x="2000032" y="3710338"/>
            <a:ext cx="1051980" cy="1926816"/>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17" name="Straight Arrow Connector 16"/>
          <p:cNvCxnSpPr>
            <a:endCxn id="3" idx="3"/>
          </p:cNvCxnSpPr>
          <p:nvPr/>
        </p:nvCxnSpPr>
        <p:spPr bwMode="auto">
          <a:xfrm flipV="1">
            <a:off x="1562614" y="4138354"/>
            <a:ext cx="1926817" cy="1069315"/>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18" name="TextBox 17"/>
          <p:cNvSpPr txBox="1"/>
          <p:nvPr/>
        </p:nvSpPr>
        <p:spPr>
          <a:xfrm>
            <a:off x="2895600" y="2133600"/>
            <a:ext cx="685800" cy="457200"/>
          </a:xfrm>
          <a:prstGeom prst="rect">
            <a:avLst/>
          </a:prstGeom>
          <a:noFill/>
        </p:spPr>
        <p:txBody>
          <a:bodyPr wrap="square" rtlCol="0">
            <a:spAutoFit/>
          </a:bodyPr>
          <a:lstStyle/>
          <a:p>
            <a:r>
              <a:rPr lang="fr-CA" sz="2400" b="1" dirty="0" smtClean="0"/>
              <a:t>…</a:t>
            </a:r>
            <a:endParaRPr lang="fr-CA" sz="2400" b="1" dirty="0"/>
          </a:p>
        </p:txBody>
      </p:sp>
      <p:sp>
        <p:nvSpPr>
          <p:cNvPr id="19" name="Oval 18"/>
          <p:cNvSpPr/>
          <p:nvPr/>
        </p:nvSpPr>
        <p:spPr bwMode="auto">
          <a:xfrm>
            <a:off x="3345446" y="1859590"/>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cxnSp>
        <p:nvCxnSpPr>
          <p:cNvPr id="20" name="Straight Arrow Connector 19"/>
          <p:cNvCxnSpPr>
            <a:endCxn id="19" idx="4"/>
          </p:cNvCxnSpPr>
          <p:nvPr/>
        </p:nvCxnSpPr>
        <p:spPr bwMode="auto">
          <a:xfrm rot="5400000" flipH="1" flipV="1">
            <a:off x="3307346" y="3040690"/>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21" name="TextBox 20"/>
          <p:cNvSpPr txBox="1"/>
          <p:nvPr/>
        </p:nvSpPr>
        <p:spPr>
          <a:xfrm>
            <a:off x="3482761" y="1971509"/>
            <a:ext cx="465822" cy="430887"/>
          </a:xfrm>
          <a:prstGeom prst="rect">
            <a:avLst/>
          </a:prstGeom>
          <a:noFill/>
        </p:spPr>
        <p:txBody>
          <a:bodyPr wrap="none" rtlCol="0">
            <a:spAutoFit/>
          </a:bodyPr>
          <a:lstStyle/>
          <a:p>
            <a:r>
              <a:rPr lang="en-CA" sz="2200" i="1" dirty="0" err="1" smtClean="0">
                <a:latin typeface="Times New Roman"/>
                <a:cs typeface="Times New Roman"/>
              </a:rPr>
              <a:t>z</a:t>
            </a:r>
            <a:r>
              <a:rPr lang="en-CA" sz="2200" baseline="-25000" dirty="0" err="1" smtClean="0">
                <a:latin typeface="Times New Roman"/>
                <a:cs typeface="Times New Roman"/>
              </a:rPr>
              <a:t>K</a:t>
            </a:r>
            <a:endParaRPr lang="en-CA" sz="2200" baseline="-25000" dirty="0">
              <a:latin typeface="Times New Roman"/>
              <a:cs typeface="Times New Roman"/>
            </a:endParaRPr>
          </a:p>
        </p:txBody>
      </p:sp>
      <p:sp>
        <p:nvSpPr>
          <p:cNvPr id="22" name="Oval 21"/>
          <p:cNvSpPr/>
          <p:nvPr/>
        </p:nvSpPr>
        <p:spPr bwMode="auto">
          <a:xfrm>
            <a:off x="2096610" y="1859590"/>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cxnSp>
        <p:nvCxnSpPr>
          <p:cNvPr id="23" name="Straight Arrow Connector 22"/>
          <p:cNvCxnSpPr>
            <a:endCxn id="22" idx="4"/>
          </p:cNvCxnSpPr>
          <p:nvPr/>
        </p:nvCxnSpPr>
        <p:spPr bwMode="auto">
          <a:xfrm rot="5400000" flipH="1" flipV="1">
            <a:off x="2058510" y="3040690"/>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24" name="TextBox 23"/>
          <p:cNvSpPr txBox="1"/>
          <p:nvPr/>
        </p:nvSpPr>
        <p:spPr>
          <a:xfrm>
            <a:off x="2246254" y="1983838"/>
            <a:ext cx="424035" cy="430887"/>
          </a:xfrm>
          <a:prstGeom prst="rect">
            <a:avLst/>
          </a:prstGeom>
          <a:noFill/>
        </p:spPr>
        <p:txBody>
          <a:bodyPr wrap="none" rtlCol="0">
            <a:spAutoFit/>
          </a:bodyPr>
          <a:lstStyle/>
          <a:p>
            <a:r>
              <a:rPr lang="en-CA" sz="2200" i="1" dirty="0" smtClean="0">
                <a:latin typeface="Times New Roman"/>
                <a:cs typeface="Times New Roman"/>
              </a:rPr>
              <a:t>z</a:t>
            </a:r>
            <a:r>
              <a:rPr lang="en-CA" sz="2200" baseline="-25000" dirty="0" smtClean="0">
                <a:latin typeface="Times New Roman"/>
                <a:cs typeface="Times New Roman"/>
              </a:rPr>
              <a:t>2</a:t>
            </a:r>
            <a:endParaRPr lang="en-CA" sz="2200" baseline="-25000" dirty="0">
              <a:latin typeface="Times New Roman"/>
              <a:cs typeface="Times New Roman"/>
            </a:endParaRPr>
          </a:p>
        </p:txBody>
      </p:sp>
      <p:sp>
        <p:nvSpPr>
          <p:cNvPr id="25" name="Oval 24"/>
          <p:cNvSpPr/>
          <p:nvPr/>
        </p:nvSpPr>
        <p:spPr bwMode="auto">
          <a:xfrm>
            <a:off x="879814" y="1868994"/>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cxnSp>
        <p:nvCxnSpPr>
          <p:cNvPr id="26" name="Straight Arrow Connector 25"/>
          <p:cNvCxnSpPr>
            <a:endCxn id="25" idx="4"/>
          </p:cNvCxnSpPr>
          <p:nvPr/>
        </p:nvCxnSpPr>
        <p:spPr bwMode="auto">
          <a:xfrm rot="5400000" flipH="1" flipV="1">
            <a:off x="841714" y="3050094"/>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27" name="TextBox 26"/>
          <p:cNvSpPr txBox="1"/>
          <p:nvPr/>
        </p:nvSpPr>
        <p:spPr>
          <a:xfrm>
            <a:off x="1054118" y="1993242"/>
            <a:ext cx="424035" cy="430887"/>
          </a:xfrm>
          <a:prstGeom prst="rect">
            <a:avLst/>
          </a:prstGeom>
          <a:noFill/>
        </p:spPr>
        <p:txBody>
          <a:bodyPr wrap="none" rtlCol="0">
            <a:spAutoFit/>
          </a:bodyPr>
          <a:lstStyle/>
          <a:p>
            <a:r>
              <a:rPr lang="en-CA" sz="2200" i="1" dirty="0" smtClean="0">
                <a:latin typeface="Times New Roman"/>
                <a:cs typeface="Times New Roman"/>
              </a:rPr>
              <a:t>z</a:t>
            </a:r>
            <a:r>
              <a:rPr lang="en-CA" sz="2200" baseline="-25000" dirty="0" smtClean="0">
                <a:latin typeface="Times New Roman"/>
                <a:cs typeface="Times New Roman"/>
              </a:rPr>
              <a:t>1</a:t>
            </a:r>
            <a:endParaRPr lang="en-CA" sz="2200" baseline="-25000" dirty="0">
              <a:latin typeface="Times New Roman"/>
              <a:cs typeface="Times New Roman"/>
            </a:endParaRPr>
          </a:p>
        </p:txBody>
      </p:sp>
      <p:cxnSp>
        <p:nvCxnSpPr>
          <p:cNvPr id="28" name="Straight Arrow Connector 27"/>
          <p:cNvCxnSpPr/>
          <p:nvPr/>
        </p:nvCxnSpPr>
        <p:spPr bwMode="auto">
          <a:xfrm flipV="1">
            <a:off x="1400878" y="2633922"/>
            <a:ext cx="1075939" cy="85064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29" name="Straight Arrow Connector 28"/>
          <p:cNvCxnSpPr/>
          <p:nvPr/>
        </p:nvCxnSpPr>
        <p:spPr bwMode="auto">
          <a:xfrm rot="10800000">
            <a:off x="2478404" y="2633922"/>
            <a:ext cx="1075944" cy="844480"/>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30" name="Straight Arrow Connector 29"/>
          <p:cNvCxnSpPr/>
          <p:nvPr/>
        </p:nvCxnSpPr>
        <p:spPr bwMode="auto">
          <a:xfrm flipV="1">
            <a:off x="2605350" y="2602102"/>
            <a:ext cx="948998" cy="876300"/>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31" name="Straight Arrow Connector 30"/>
          <p:cNvCxnSpPr/>
          <p:nvPr/>
        </p:nvCxnSpPr>
        <p:spPr bwMode="auto">
          <a:xfrm rot="10800000">
            <a:off x="1400879" y="2602102"/>
            <a:ext cx="904633" cy="88246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32" name="Straight Arrow Connector 31"/>
          <p:cNvCxnSpPr>
            <a:endCxn id="25" idx="5"/>
          </p:cNvCxnSpPr>
          <p:nvPr/>
        </p:nvCxnSpPr>
        <p:spPr bwMode="auto">
          <a:xfrm rot="16200000" flipV="1">
            <a:off x="1967640" y="2081984"/>
            <a:ext cx="1051980" cy="1926816"/>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33" name="Straight Arrow Connector 32"/>
          <p:cNvCxnSpPr>
            <a:endCxn id="19" idx="3"/>
          </p:cNvCxnSpPr>
          <p:nvPr/>
        </p:nvCxnSpPr>
        <p:spPr bwMode="auto">
          <a:xfrm flipV="1">
            <a:off x="1530222" y="2510000"/>
            <a:ext cx="1926817" cy="1069315"/>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34" name="TextBox 33"/>
          <p:cNvSpPr txBox="1"/>
          <p:nvPr/>
        </p:nvSpPr>
        <p:spPr>
          <a:xfrm flipV="1">
            <a:off x="6858000" y="3810000"/>
            <a:ext cx="685800" cy="457200"/>
          </a:xfrm>
          <a:prstGeom prst="rect">
            <a:avLst/>
          </a:prstGeom>
          <a:noFill/>
        </p:spPr>
        <p:txBody>
          <a:bodyPr wrap="square" rtlCol="0">
            <a:spAutoFit/>
          </a:bodyPr>
          <a:lstStyle/>
          <a:p>
            <a:r>
              <a:rPr lang="fr-CA" sz="2400" b="1" dirty="0" smtClean="0"/>
              <a:t>…</a:t>
            </a:r>
            <a:endParaRPr lang="fr-CA" sz="2400" b="1" dirty="0"/>
          </a:p>
        </p:txBody>
      </p:sp>
      <p:sp>
        <p:nvSpPr>
          <p:cNvPr id="35" name="Rounded Rectangle 34"/>
          <p:cNvSpPr/>
          <p:nvPr/>
        </p:nvSpPr>
        <p:spPr bwMode="auto">
          <a:xfrm flipV="1">
            <a:off x="7620000" y="3478887"/>
            <a:ext cx="762000" cy="762000"/>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36" name="Oval 35"/>
          <p:cNvSpPr/>
          <p:nvPr/>
        </p:nvSpPr>
        <p:spPr bwMode="auto">
          <a:xfrm flipV="1">
            <a:off x="7515078" y="1878687"/>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37" name="Straight Arrow Connector 36"/>
          <p:cNvCxnSpPr>
            <a:stCxn id="36" idx="0"/>
          </p:cNvCxnSpPr>
          <p:nvPr/>
        </p:nvCxnSpPr>
        <p:spPr bwMode="auto">
          <a:xfrm rot="16200000" flipH="1">
            <a:off x="7476978" y="3058199"/>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38" name="Rounded Rectangle 37"/>
          <p:cNvSpPr/>
          <p:nvPr/>
        </p:nvSpPr>
        <p:spPr bwMode="auto">
          <a:xfrm flipV="1">
            <a:off x="6266242" y="3478887"/>
            <a:ext cx="762000" cy="762000"/>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39" name="Oval 38"/>
          <p:cNvSpPr/>
          <p:nvPr/>
        </p:nvSpPr>
        <p:spPr bwMode="auto">
          <a:xfrm flipV="1">
            <a:off x="6266242" y="1878687"/>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40" name="Straight Arrow Connector 39"/>
          <p:cNvCxnSpPr>
            <a:stCxn id="39" idx="0"/>
          </p:cNvCxnSpPr>
          <p:nvPr/>
        </p:nvCxnSpPr>
        <p:spPr bwMode="auto">
          <a:xfrm rot="16200000" flipH="1">
            <a:off x="6228142" y="3058199"/>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41" name="Rounded Rectangle 40"/>
          <p:cNvSpPr/>
          <p:nvPr/>
        </p:nvSpPr>
        <p:spPr bwMode="auto">
          <a:xfrm flipV="1">
            <a:off x="4953000" y="3469483"/>
            <a:ext cx="762000" cy="762000"/>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sp>
        <p:nvSpPr>
          <p:cNvPr id="42" name="Oval 41"/>
          <p:cNvSpPr/>
          <p:nvPr/>
        </p:nvSpPr>
        <p:spPr bwMode="auto">
          <a:xfrm flipV="1">
            <a:off x="5049446" y="1869283"/>
            <a:ext cx="762000" cy="762000"/>
          </a:xfrm>
          <a:prstGeom prst="ellipse">
            <a:avLst/>
          </a:prstGeom>
          <a:no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marL="0" marR="0" indent="0" algn="ctr" defTabSz="449263" rtl="0" eaLnBrk="1" fontAlgn="base" latinLnBrk="0" hangingPunct="1">
              <a:lnSpc>
                <a:spcPts val="3688"/>
              </a:lnSpc>
              <a:spcBef>
                <a:spcPct val="0"/>
              </a:spcBef>
              <a:spcAft>
                <a:spcPct val="0"/>
              </a:spcAft>
              <a:buClr>
                <a:srgbClr val="000000"/>
              </a:buClr>
              <a:buSzPct val="100000"/>
              <a:buFont typeface="Arial" charset="0"/>
              <a:buNone/>
              <a:tabLst/>
            </a:pPr>
            <a:endParaRPr kumimoji="0" lang="fr-CA" sz="2200" i="0" u="none" strike="noStrike" cap="none" normalizeH="0" baseline="0" dirty="0">
              <a:ln>
                <a:noFill/>
              </a:ln>
              <a:solidFill>
                <a:schemeClr val="tx1"/>
              </a:solidFill>
              <a:effectLst/>
              <a:latin typeface="Times New Roman"/>
              <a:cs typeface="Times New Roman"/>
            </a:endParaRPr>
          </a:p>
        </p:txBody>
      </p:sp>
      <p:cxnSp>
        <p:nvCxnSpPr>
          <p:cNvPr id="43" name="Straight Arrow Connector 42"/>
          <p:cNvCxnSpPr>
            <a:stCxn id="42" idx="0"/>
          </p:cNvCxnSpPr>
          <p:nvPr/>
        </p:nvCxnSpPr>
        <p:spPr bwMode="auto">
          <a:xfrm rot="16200000" flipH="1">
            <a:off x="5011346" y="3048795"/>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44" name="Straight Arrow Connector 43"/>
          <p:cNvCxnSpPr/>
          <p:nvPr/>
        </p:nvCxnSpPr>
        <p:spPr bwMode="auto">
          <a:xfrm>
            <a:off x="5570510" y="2615907"/>
            <a:ext cx="1075939" cy="85064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45" name="Straight Arrow Connector 44"/>
          <p:cNvCxnSpPr/>
          <p:nvPr/>
        </p:nvCxnSpPr>
        <p:spPr bwMode="auto">
          <a:xfrm rot="10800000" flipV="1">
            <a:off x="6648036" y="2622075"/>
            <a:ext cx="1075944" cy="844480"/>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46" name="Straight Arrow Connector 45"/>
          <p:cNvCxnSpPr/>
          <p:nvPr/>
        </p:nvCxnSpPr>
        <p:spPr bwMode="auto">
          <a:xfrm>
            <a:off x="6774982" y="2622075"/>
            <a:ext cx="948998" cy="876300"/>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47" name="Straight Arrow Connector 46"/>
          <p:cNvCxnSpPr/>
          <p:nvPr/>
        </p:nvCxnSpPr>
        <p:spPr bwMode="auto">
          <a:xfrm rot="10800000" flipV="1">
            <a:off x="5570511" y="2615907"/>
            <a:ext cx="904633" cy="88246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48" name="Straight Arrow Connector 47"/>
          <p:cNvCxnSpPr>
            <a:stCxn id="36" idx="1"/>
          </p:cNvCxnSpPr>
          <p:nvPr/>
        </p:nvCxnSpPr>
        <p:spPr bwMode="auto">
          <a:xfrm rot="5400000">
            <a:off x="6137272" y="2091677"/>
            <a:ext cx="1051980" cy="1926816"/>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49" name="Straight Arrow Connector 48"/>
          <p:cNvCxnSpPr/>
          <p:nvPr/>
        </p:nvCxnSpPr>
        <p:spPr bwMode="auto">
          <a:xfrm>
            <a:off x="5699854" y="2521166"/>
            <a:ext cx="1926817" cy="1069315"/>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50" name="TextBox 49"/>
          <p:cNvSpPr txBox="1"/>
          <p:nvPr/>
        </p:nvSpPr>
        <p:spPr>
          <a:xfrm flipV="1">
            <a:off x="6858000" y="5410200"/>
            <a:ext cx="685800" cy="457200"/>
          </a:xfrm>
          <a:prstGeom prst="rect">
            <a:avLst/>
          </a:prstGeom>
          <a:noFill/>
        </p:spPr>
        <p:txBody>
          <a:bodyPr wrap="square" rtlCol="0">
            <a:spAutoFit/>
          </a:bodyPr>
          <a:lstStyle/>
          <a:p>
            <a:r>
              <a:rPr lang="fr-CA" sz="2400" b="1" dirty="0" smtClean="0"/>
              <a:t>…</a:t>
            </a:r>
            <a:endParaRPr lang="fr-CA" sz="2400" b="1" dirty="0"/>
          </a:p>
        </p:txBody>
      </p:sp>
      <p:sp>
        <p:nvSpPr>
          <p:cNvPr id="51" name="Rounded Rectangle 50"/>
          <p:cNvSpPr/>
          <p:nvPr/>
        </p:nvSpPr>
        <p:spPr bwMode="auto">
          <a:xfrm flipV="1">
            <a:off x="7620000" y="5107241"/>
            <a:ext cx="762000" cy="762000"/>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cxnSp>
        <p:nvCxnSpPr>
          <p:cNvPr id="52" name="Straight Arrow Connector 51"/>
          <p:cNvCxnSpPr/>
          <p:nvPr/>
        </p:nvCxnSpPr>
        <p:spPr bwMode="auto">
          <a:xfrm rot="16200000" flipH="1">
            <a:off x="7444586" y="4686553"/>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53" name="TextBox 52"/>
          <p:cNvSpPr txBox="1"/>
          <p:nvPr/>
        </p:nvSpPr>
        <p:spPr>
          <a:xfrm>
            <a:off x="7748350" y="5250239"/>
            <a:ext cx="481251" cy="430887"/>
          </a:xfrm>
          <a:prstGeom prst="rect">
            <a:avLst/>
          </a:prstGeom>
          <a:noFill/>
        </p:spPr>
        <p:txBody>
          <a:bodyPr wrap="none" rtlCol="0">
            <a:spAutoFit/>
          </a:bodyPr>
          <a:lstStyle/>
          <a:p>
            <a:r>
              <a:rPr lang="en-CA" sz="2200" i="1" dirty="0" err="1" smtClean="0">
                <a:latin typeface="Times New Roman"/>
                <a:cs typeface="Times New Roman"/>
              </a:rPr>
              <a:t>x</a:t>
            </a:r>
            <a:r>
              <a:rPr lang="en-CA" sz="2200" baseline="-25000" dirty="0" err="1" smtClean="0">
                <a:latin typeface="Times New Roman"/>
                <a:cs typeface="Times New Roman"/>
              </a:rPr>
              <a:t>K</a:t>
            </a:r>
            <a:endParaRPr lang="en-CA" sz="2200" baseline="-25000" dirty="0">
              <a:latin typeface="Times New Roman"/>
              <a:cs typeface="Times New Roman"/>
            </a:endParaRPr>
          </a:p>
        </p:txBody>
      </p:sp>
      <p:sp>
        <p:nvSpPr>
          <p:cNvPr id="54" name="Rounded Rectangle 53"/>
          <p:cNvSpPr/>
          <p:nvPr/>
        </p:nvSpPr>
        <p:spPr bwMode="auto">
          <a:xfrm flipV="1">
            <a:off x="6233850" y="5107241"/>
            <a:ext cx="762000" cy="762000"/>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cxnSp>
        <p:nvCxnSpPr>
          <p:cNvPr id="55" name="Straight Arrow Connector 54"/>
          <p:cNvCxnSpPr/>
          <p:nvPr/>
        </p:nvCxnSpPr>
        <p:spPr bwMode="auto">
          <a:xfrm rot="16200000" flipH="1">
            <a:off x="6195750" y="4686553"/>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56" name="TextBox 55"/>
          <p:cNvSpPr txBox="1"/>
          <p:nvPr/>
        </p:nvSpPr>
        <p:spPr>
          <a:xfrm>
            <a:off x="6418536" y="5284115"/>
            <a:ext cx="439464" cy="430887"/>
          </a:xfrm>
          <a:prstGeom prst="rect">
            <a:avLst/>
          </a:prstGeom>
          <a:noFill/>
        </p:spPr>
        <p:txBody>
          <a:bodyPr wrap="none" rtlCol="0">
            <a:spAutoFit/>
          </a:bodyPr>
          <a:lstStyle/>
          <a:p>
            <a:r>
              <a:rPr lang="en-CA" sz="2200" i="1" dirty="0" smtClean="0">
                <a:latin typeface="Times New Roman"/>
                <a:cs typeface="Times New Roman"/>
              </a:rPr>
              <a:t>x</a:t>
            </a:r>
            <a:r>
              <a:rPr lang="en-CA" sz="2200" baseline="-25000" dirty="0" smtClean="0">
                <a:latin typeface="Times New Roman"/>
                <a:cs typeface="Times New Roman"/>
              </a:rPr>
              <a:t>2</a:t>
            </a:r>
            <a:endParaRPr lang="en-CA" sz="2200" baseline="-25000" dirty="0">
              <a:latin typeface="Times New Roman"/>
              <a:cs typeface="Times New Roman"/>
            </a:endParaRPr>
          </a:p>
        </p:txBody>
      </p:sp>
      <p:sp>
        <p:nvSpPr>
          <p:cNvPr id="57" name="Rounded Rectangle 56"/>
          <p:cNvSpPr/>
          <p:nvPr/>
        </p:nvSpPr>
        <p:spPr bwMode="auto">
          <a:xfrm flipV="1">
            <a:off x="4953000" y="5097837"/>
            <a:ext cx="762000" cy="762000"/>
          </a:xfrm>
          <a:prstGeom prst="roundRect">
            <a:avLst/>
          </a:prstGeom>
          <a:solidFill>
            <a:schemeClr val="bg1">
              <a:lumMod val="75000"/>
            </a:schemeClr>
          </a:solidFill>
          <a:ln w="38100" cap="flat" cmpd="sng" algn="ctr">
            <a:solidFill>
              <a:schemeClr val="tx1"/>
            </a:solidFill>
            <a:prstDash val="solid"/>
            <a:round/>
            <a:headEnd type="none" w="med" len="med"/>
            <a:tailEnd type="none" w="med" len="med"/>
          </a:ln>
          <a:effectLst/>
        </p:spPr>
        <p:txBody>
          <a:bodyPr vert="horz" wrap="none" lIns="0" tIns="0" rIns="0" bIns="0" numCol="1" rtlCol="0" anchor="t" anchorCtr="0" compatLnSpc="1">
            <a:prstTxWarp prst="textNoShape">
              <a:avLst/>
            </a:prstTxWarp>
          </a:bodyPr>
          <a:lstStyle/>
          <a:p>
            <a:pPr algn="ctr">
              <a:lnSpc>
                <a:spcPts val="3688"/>
              </a:lnSpc>
              <a:buClr>
                <a:srgbClr val="000000"/>
              </a:buClr>
              <a:buSzPct val="100000"/>
            </a:pPr>
            <a:endParaRPr lang="fr-CA" sz="2200" baseline="-25000" dirty="0">
              <a:solidFill>
                <a:schemeClr val="tx1"/>
              </a:solidFill>
              <a:latin typeface="Times New Roman"/>
              <a:cs typeface="Times New Roman"/>
            </a:endParaRPr>
          </a:p>
        </p:txBody>
      </p:sp>
      <p:cxnSp>
        <p:nvCxnSpPr>
          <p:cNvPr id="58" name="Straight Arrow Connector 57"/>
          <p:cNvCxnSpPr/>
          <p:nvPr/>
        </p:nvCxnSpPr>
        <p:spPr bwMode="auto">
          <a:xfrm rot="16200000" flipH="1">
            <a:off x="4978954" y="4677149"/>
            <a:ext cx="838200" cy="158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59" name="TextBox 58"/>
          <p:cNvSpPr txBox="1"/>
          <p:nvPr/>
        </p:nvSpPr>
        <p:spPr>
          <a:xfrm>
            <a:off x="5184324" y="5228506"/>
            <a:ext cx="439464" cy="430887"/>
          </a:xfrm>
          <a:prstGeom prst="rect">
            <a:avLst/>
          </a:prstGeom>
          <a:noFill/>
        </p:spPr>
        <p:txBody>
          <a:bodyPr wrap="none" rtlCol="0">
            <a:spAutoFit/>
          </a:bodyPr>
          <a:lstStyle/>
          <a:p>
            <a:r>
              <a:rPr lang="en-CA" sz="2200" i="1" dirty="0" smtClean="0">
                <a:latin typeface="Times New Roman"/>
                <a:cs typeface="Times New Roman"/>
              </a:rPr>
              <a:t>x</a:t>
            </a:r>
            <a:r>
              <a:rPr lang="en-CA" sz="2200" baseline="-25000" dirty="0" smtClean="0">
                <a:latin typeface="Times New Roman"/>
                <a:cs typeface="Times New Roman"/>
              </a:rPr>
              <a:t>1</a:t>
            </a:r>
            <a:endParaRPr lang="en-CA" sz="2200" baseline="-25000" dirty="0">
              <a:latin typeface="Times New Roman"/>
              <a:cs typeface="Times New Roman"/>
            </a:endParaRPr>
          </a:p>
        </p:txBody>
      </p:sp>
      <p:cxnSp>
        <p:nvCxnSpPr>
          <p:cNvPr id="60" name="Straight Arrow Connector 59"/>
          <p:cNvCxnSpPr/>
          <p:nvPr/>
        </p:nvCxnSpPr>
        <p:spPr bwMode="auto">
          <a:xfrm>
            <a:off x="5538118" y="4244261"/>
            <a:ext cx="1075939" cy="85064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61" name="Straight Arrow Connector 60"/>
          <p:cNvCxnSpPr/>
          <p:nvPr/>
        </p:nvCxnSpPr>
        <p:spPr bwMode="auto">
          <a:xfrm rot="10800000" flipV="1">
            <a:off x="6615644" y="4250429"/>
            <a:ext cx="1075944" cy="844480"/>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62" name="Straight Arrow Connector 61"/>
          <p:cNvCxnSpPr/>
          <p:nvPr/>
        </p:nvCxnSpPr>
        <p:spPr bwMode="auto">
          <a:xfrm>
            <a:off x="6742590" y="4250429"/>
            <a:ext cx="948998" cy="876300"/>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63" name="Straight Arrow Connector 62"/>
          <p:cNvCxnSpPr/>
          <p:nvPr/>
        </p:nvCxnSpPr>
        <p:spPr bwMode="auto">
          <a:xfrm rot="10800000" flipV="1">
            <a:off x="5538119" y="4244261"/>
            <a:ext cx="904633" cy="882468"/>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64" name="Straight Arrow Connector 63"/>
          <p:cNvCxnSpPr/>
          <p:nvPr/>
        </p:nvCxnSpPr>
        <p:spPr bwMode="auto">
          <a:xfrm rot="5400000">
            <a:off x="6104880" y="3720031"/>
            <a:ext cx="1051980" cy="1926816"/>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cxnSp>
        <p:nvCxnSpPr>
          <p:cNvPr id="65" name="Straight Arrow Connector 64"/>
          <p:cNvCxnSpPr/>
          <p:nvPr/>
        </p:nvCxnSpPr>
        <p:spPr bwMode="auto">
          <a:xfrm>
            <a:off x="5667462" y="4149520"/>
            <a:ext cx="1926817" cy="1069315"/>
          </a:xfrm>
          <a:prstGeom prst="straightConnector1">
            <a:avLst/>
          </a:prstGeom>
          <a:solidFill>
            <a:srgbClr val="00B8FF"/>
          </a:solidFill>
          <a:ln w="44450" cap="flat" cmpd="sng" algn="ctr">
            <a:solidFill>
              <a:schemeClr val="tx1"/>
            </a:solidFill>
            <a:prstDash val="solid"/>
            <a:round/>
            <a:headEnd type="triangle" w="med" len="med"/>
            <a:tailEnd type="none"/>
          </a:ln>
          <a:effectLst/>
        </p:spPr>
      </p:cxnSp>
      <p:sp>
        <p:nvSpPr>
          <p:cNvPr id="66" name="TextBox 65"/>
          <p:cNvSpPr txBox="1"/>
          <p:nvPr/>
        </p:nvSpPr>
        <p:spPr>
          <a:xfrm>
            <a:off x="2971800" y="5181600"/>
            <a:ext cx="685800" cy="457200"/>
          </a:xfrm>
          <a:prstGeom prst="rect">
            <a:avLst/>
          </a:prstGeom>
          <a:noFill/>
        </p:spPr>
        <p:txBody>
          <a:bodyPr wrap="square" rtlCol="0">
            <a:spAutoFit/>
          </a:bodyPr>
          <a:lstStyle/>
          <a:p>
            <a:r>
              <a:rPr lang="fr-CA" sz="2400" b="1" dirty="0" smtClean="0"/>
              <a:t>…</a:t>
            </a:r>
            <a:endParaRPr lang="fr-CA" sz="2400" b="1" dirty="0"/>
          </a:p>
        </p:txBody>
      </p:sp>
      <p:cxnSp>
        <p:nvCxnSpPr>
          <p:cNvPr id="67" name="Straight Connector 94"/>
          <p:cNvCxnSpPr/>
          <p:nvPr/>
        </p:nvCxnSpPr>
        <p:spPr>
          <a:xfrm rot="10800000" flipV="1">
            <a:off x="4969935" y="3581401"/>
            <a:ext cx="728135" cy="554567"/>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68" name="TextBox 67"/>
          <p:cNvSpPr txBox="1"/>
          <p:nvPr/>
        </p:nvSpPr>
        <p:spPr>
          <a:xfrm>
            <a:off x="5119354" y="3600150"/>
            <a:ext cx="455306" cy="430887"/>
          </a:xfrm>
          <a:prstGeom prst="rect">
            <a:avLst/>
          </a:prstGeom>
          <a:noFill/>
        </p:spPr>
        <p:txBody>
          <a:bodyPr wrap="none" rtlCol="0">
            <a:spAutoFit/>
          </a:bodyPr>
          <a:lstStyle/>
          <a:p>
            <a:r>
              <a:rPr lang="en-CA" sz="2200" i="1" dirty="0" smtClean="0">
                <a:latin typeface="Times New Roman"/>
                <a:cs typeface="Times New Roman"/>
              </a:rPr>
              <a:t>h</a:t>
            </a:r>
            <a:r>
              <a:rPr lang="en-CA" sz="2200" baseline="-25000" dirty="0" smtClean="0">
                <a:latin typeface="Times New Roman"/>
                <a:cs typeface="Times New Roman"/>
              </a:rPr>
              <a:t>1</a:t>
            </a:r>
            <a:endParaRPr lang="en-CA" sz="2200" baseline="-25000" dirty="0">
              <a:latin typeface="Times New Roman"/>
              <a:cs typeface="Times New Roman"/>
            </a:endParaRPr>
          </a:p>
        </p:txBody>
      </p:sp>
      <p:cxnSp>
        <p:nvCxnSpPr>
          <p:cNvPr id="69" name="Straight Connector 94"/>
          <p:cNvCxnSpPr/>
          <p:nvPr/>
        </p:nvCxnSpPr>
        <p:spPr>
          <a:xfrm rot="10800000" flipV="1">
            <a:off x="6302688" y="3599330"/>
            <a:ext cx="728135" cy="554567"/>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70" name="TextBox 69"/>
          <p:cNvSpPr txBox="1"/>
          <p:nvPr/>
        </p:nvSpPr>
        <p:spPr>
          <a:xfrm>
            <a:off x="6434252" y="3609556"/>
            <a:ext cx="455306" cy="430887"/>
          </a:xfrm>
          <a:prstGeom prst="rect">
            <a:avLst/>
          </a:prstGeom>
          <a:noFill/>
        </p:spPr>
        <p:txBody>
          <a:bodyPr wrap="none" rtlCol="0">
            <a:spAutoFit/>
          </a:bodyPr>
          <a:lstStyle/>
          <a:p>
            <a:r>
              <a:rPr lang="en-CA" sz="2200" i="1" dirty="0">
                <a:latin typeface="Times New Roman"/>
                <a:cs typeface="Times New Roman"/>
              </a:rPr>
              <a:t>h</a:t>
            </a:r>
            <a:r>
              <a:rPr lang="en-CA" sz="2200" baseline="-25000" dirty="0" smtClean="0">
                <a:latin typeface="Times New Roman"/>
                <a:cs typeface="Times New Roman"/>
              </a:rPr>
              <a:t>2</a:t>
            </a:r>
            <a:endParaRPr lang="en-CA" sz="2200" baseline="-25000" dirty="0">
              <a:latin typeface="Times New Roman"/>
              <a:cs typeface="Times New Roman"/>
            </a:endParaRPr>
          </a:p>
        </p:txBody>
      </p:sp>
      <p:cxnSp>
        <p:nvCxnSpPr>
          <p:cNvPr id="71" name="Straight Connector 94"/>
          <p:cNvCxnSpPr/>
          <p:nvPr/>
        </p:nvCxnSpPr>
        <p:spPr>
          <a:xfrm rot="10800000" flipV="1">
            <a:off x="7662335" y="3599331"/>
            <a:ext cx="728135" cy="554567"/>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72" name="Straight Connector 94"/>
          <p:cNvCxnSpPr>
            <a:cxnSpLocks noChangeAspect="1"/>
          </p:cNvCxnSpPr>
          <p:nvPr/>
        </p:nvCxnSpPr>
        <p:spPr>
          <a:xfrm rot="10800000" flipV="1">
            <a:off x="999640" y="5253032"/>
            <a:ext cx="597071" cy="454745"/>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73" name="TextBox 72"/>
          <p:cNvSpPr txBox="1"/>
          <p:nvPr/>
        </p:nvSpPr>
        <p:spPr>
          <a:xfrm>
            <a:off x="7786449" y="3621885"/>
            <a:ext cx="476680" cy="430887"/>
          </a:xfrm>
          <a:prstGeom prst="rect">
            <a:avLst/>
          </a:prstGeom>
          <a:noFill/>
        </p:spPr>
        <p:txBody>
          <a:bodyPr wrap="none" rtlCol="0">
            <a:spAutoFit/>
          </a:bodyPr>
          <a:lstStyle/>
          <a:p>
            <a:r>
              <a:rPr lang="en-CA" sz="2200" i="1" dirty="0" err="1" smtClean="0">
                <a:latin typeface="Times New Roman"/>
                <a:cs typeface="Times New Roman"/>
              </a:rPr>
              <a:t>h</a:t>
            </a:r>
            <a:r>
              <a:rPr lang="en-CA" sz="2200" baseline="-25000" dirty="0" err="1" smtClean="0">
                <a:latin typeface="Times New Roman"/>
                <a:cs typeface="Times New Roman"/>
              </a:rPr>
              <a:t>L</a:t>
            </a:r>
            <a:endParaRPr lang="en-CA" sz="2200" baseline="-25000" dirty="0">
              <a:latin typeface="Times New Roman"/>
              <a:cs typeface="Times New Roman"/>
            </a:endParaRPr>
          </a:p>
        </p:txBody>
      </p:sp>
      <p:sp>
        <p:nvSpPr>
          <p:cNvPr id="74" name="TextBox 73"/>
          <p:cNvSpPr txBox="1"/>
          <p:nvPr/>
        </p:nvSpPr>
        <p:spPr>
          <a:xfrm>
            <a:off x="1111170" y="5219998"/>
            <a:ext cx="439464" cy="430887"/>
          </a:xfrm>
          <a:prstGeom prst="rect">
            <a:avLst/>
          </a:prstGeom>
          <a:noFill/>
        </p:spPr>
        <p:txBody>
          <a:bodyPr wrap="none" rtlCol="0">
            <a:spAutoFit/>
          </a:bodyPr>
          <a:lstStyle/>
          <a:p>
            <a:r>
              <a:rPr lang="en-CA" sz="2200" i="1" dirty="0" smtClean="0">
                <a:latin typeface="Times New Roman"/>
                <a:cs typeface="Times New Roman"/>
              </a:rPr>
              <a:t>x</a:t>
            </a:r>
            <a:r>
              <a:rPr lang="en-CA" sz="2200" baseline="-25000" dirty="0" smtClean="0">
                <a:latin typeface="Times New Roman"/>
                <a:cs typeface="Times New Roman"/>
              </a:rPr>
              <a:t>1</a:t>
            </a:r>
            <a:endParaRPr lang="en-CA" sz="2200" baseline="-25000" dirty="0">
              <a:latin typeface="Times New Roman"/>
              <a:cs typeface="Times New Roman"/>
            </a:endParaRPr>
          </a:p>
        </p:txBody>
      </p:sp>
      <p:cxnSp>
        <p:nvCxnSpPr>
          <p:cNvPr id="75" name="Straight Connector 94"/>
          <p:cNvCxnSpPr>
            <a:cxnSpLocks noChangeAspect="1"/>
          </p:cNvCxnSpPr>
          <p:nvPr/>
        </p:nvCxnSpPr>
        <p:spPr>
          <a:xfrm rot="10800000" flipV="1">
            <a:off x="2218840" y="5253032"/>
            <a:ext cx="597071" cy="454745"/>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76" name="Straight Connector 94"/>
          <p:cNvCxnSpPr>
            <a:cxnSpLocks noChangeAspect="1"/>
          </p:cNvCxnSpPr>
          <p:nvPr/>
        </p:nvCxnSpPr>
        <p:spPr>
          <a:xfrm rot="10800000" flipV="1">
            <a:off x="3488840" y="5265732"/>
            <a:ext cx="597071" cy="454745"/>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3586736" y="5207669"/>
            <a:ext cx="512659" cy="430887"/>
          </a:xfrm>
          <a:prstGeom prst="rect">
            <a:avLst/>
          </a:prstGeom>
          <a:noFill/>
        </p:spPr>
        <p:txBody>
          <a:bodyPr wrap="none" rtlCol="0">
            <a:spAutoFit/>
          </a:bodyPr>
          <a:lstStyle/>
          <a:p>
            <a:r>
              <a:rPr lang="en-CA" sz="2200" i="1" dirty="0" err="1" smtClean="0">
                <a:latin typeface="Times New Roman"/>
                <a:cs typeface="Times New Roman"/>
              </a:rPr>
              <a:t>x</a:t>
            </a:r>
            <a:r>
              <a:rPr lang="en-CA" sz="2200" baseline="-25000" dirty="0" err="1" smtClean="0">
                <a:latin typeface="Times New Roman"/>
                <a:cs typeface="Times New Roman"/>
              </a:rPr>
              <a:t>M</a:t>
            </a:r>
            <a:endParaRPr lang="en-CA" sz="2200" baseline="-25000" dirty="0">
              <a:latin typeface="Times New Roman"/>
              <a:cs typeface="Times New Roman"/>
            </a:endParaRPr>
          </a:p>
        </p:txBody>
      </p:sp>
      <p:sp>
        <p:nvSpPr>
          <p:cNvPr id="78" name="TextBox 77"/>
          <p:cNvSpPr txBox="1"/>
          <p:nvPr/>
        </p:nvSpPr>
        <p:spPr>
          <a:xfrm>
            <a:off x="2337900" y="5195340"/>
            <a:ext cx="439464" cy="430887"/>
          </a:xfrm>
          <a:prstGeom prst="rect">
            <a:avLst/>
          </a:prstGeom>
          <a:noFill/>
        </p:spPr>
        <p:txBody>
          <a:bodyPr wrap="none" rtlCol="0">
            <a:spAutoFit/>
          </a:bodyPr>
          <a:lstStyle/>
          <a:p>
            <a:r>
              <a:rPr lang="en-CA" sz="2200" i="1" dirty="0" smtClean="0">
                <a:latin typeface="Times New Roman"/>
                <a:cs typeface="Times New Roman"/>
              </a:rPr>
              <a:t>x</a:t>
            </a:r>
            <a:r>
              <a:rPr lang="en-CA" sz="2200" baseline="-25000" dirty="0" smtClean="0">
                <a:latin typeface="Times New Roman"/>
                <a:cs typeface="Times New Roman"/>
              </a:rPr>
              <a:t>2</a:t>
            </a:r>
            <a:endParaRPr lang="en-CA" sz="2200" baseline="-25000" dirty="0">
              <a:latin typeface="Times New Roman"/>
              <a:cs typeface="Times New Roman"/>
            </a:endParaRPr>
          </a:p>
        </p:txBody>
      </p:sp>
      <p:cxnSp>
        <p:nvCxnSpPr>
          <p:cNvPr id="79" name="Straight Connector 94"/>
          <p:cNvCxnSpPr>
            <a:cxnSpLocks noChangeAspect="1"/>
          </p:cNvCxnSpPr>
          <p:nvPr/>
        </p:nvCxnSpPr>
        <p:spPr>
          <a:xfrm rot="10800000" flipV="1">
            <a:off x="999640" y="3652832"/>
            <a:ext cx="597071" cy="454745"/>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80" name="TextBox 79"/>
          <p:cNvSpPr txBox="1"/>
          <p:nvPr/>
        </p:nvSpPr>
        <p:spPr>
          <a:xfrm>
            <a:off x="1086510" y="3621596"/>
            <a:ext cx="439464" cy="430887"/>
          </a:xfrm>
          <a:prstGeom prst="rect">
            <a:avLst/>
          </a:prstGeom>
          <a:noFill/>
        </p:spPr>
        <p:txBody>
          <a:bodyPr wrap="none" rtlCol="0">
            <a:spAutoFit/>
          </a:bodyPr>
          <a:lstStyle/>
          <a:p>
            <a:r>
              <a:rPr lang="en-CA" sz="2200" i="1" dirty="0" smtClean="0">
                <a:latin typeface="Times New Roman"/>
                <a:cs typeface="Times New Roman"/>
              </a:rPr>
              <a:t>y</a:t>
            </a:r>
            <a:r>
              <a:rPr lang="en-CA" sz="2200" baseline="-25000" dirty="0" smtClean="0">
                <a:latin typeface="Times New Roman"/>
                <a:cs typeface="Times New Roman"/>
              </a:rPr>
              <a:t>1</a:t>
            </a:r>
            <a:endParaRPr lang="en-CA" sz="2200" baseline="-25000" dirty="0">
              <a:latin typeface="Times New Roman"/>
              <a:cs typeface="Times New Roman"/>
            </a:endParaRPr>
          </a:p>
        </p:txBody>
      </p:sp>
      <p:cxnSp>
        <p:nvCxnSpPr>
          <p:cNvPr id="81" name="Straight Connector 94"/>
          <p:cNvCxnSpPr>
            <a:cxnSpLocks noChangeAspect="1"/>
          </p:cNvCxnSpPr>
          <p:nvPr/>
        </p:nvCxnSpPr>
        <p:spPr>
          <a:xfrm rot="10800000" flipV="1">
            <a:off x="2218840" y="3665530"/>
            <a:ext cx="597071" cy="454745"/>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82" name="TextBox 81"/>
          <p:cNvSpPr txBox="1"/>
          <p:nvPr/>
        </p:nvSpPr>
        <p:spPr>
          <a:xfrm>
            <a:off x="2304046" y="3612192"/>
            <a:ext cx="439464" cy="430887"/>
          </a:xfrm>
          <a:prstGeom prst="rect">
            <a:avLst/>
          </a:prstGeom>
          <a:noFill/>
        </p:spPr>
        <p:txBody>
          <a:bodyPr wrap="none" rtlCol="0">
            <a:spAutoFit/>
          </a:bodyPr>
          <a:lstStyle/>
          <a:p>
            <a:r>
              <a:rPr lang="en-CA" sz="2200" i="1" dirty="0" smtClean="0">
                <a:latin typeface="Times New Roman"/>
                <a:cs typeface="Times New Roman"/>
              </a:rPr>
              <a:t>y</a:t>
            </a:r>
            <a:r>
              <a:rPr lang="en-CA" sz="2200" baseline="-25000" dirty="0" smtClean="0">
                <a:latin typeface="Times New Roman"/>
                <a:cs typeface="Times New Roman"/>
              </a:rPr>
              <a:t>2</a:t>
            </a:r>
            <a:endParaRPr lang="en-CA" sz="2200" baseline="-25000" dirty="0">
              <a:latin typeface="Times New Roman"/>
              <a:cs typeface="Times New Roman"/>
            </a:endParaRPr>
          </a:p>
        </p:txBody>
      </p:sp>
      <p:cxnSp>
        <p:nvCxnSpPr>
          <p:cNvPr id="83" name="Straight Connector 94"/>
          <p:cNvCxnSpPr>
            <a:cxnSpLocks noChangeAspect="1"/>
          </p:cNvCxnSpPr>
          <p:nvPr/>
        </p:nvCxnSpPr>
        <p:spPr>
          <a:xfrm rot="10800000" flipV="1">
            <a:off x="3488840" y="3665530"/>
            <a:ext cx="597071" cy="454745"/>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84" name="TextBox 83"/>
          <p:cNvSpPr txBox="1"/>
          <p:nvPr/>
        </p:nvSpPr>
        <p:spPr>
          <a:xfrm>
            <a:off x="3572303" y="3599863"/>
            <a:ext cx="463856" cy="430887"/>
          </a:xfrm>
          <a:prstGeom prst="rect">
            <a:avLst/>
          </a:prstGeom>
          <a:noFill/>
        </p:spPr>
        <p:txBody>
          <a:bodyPr wrap="none" rtlCol="0">
            <a:spAutoFit/>
          </a:bodyPr>
          <a:lstStyle/>
          <a:p>
            <a:r>
              <a:rPr lang="en-CA" sz="2200" i="1" dirty="0" err="1" smtClean="0">
                <a:latin typeface="Times New Roman"/>
                <a:cs typeface="Times New Roman"/>
              </a:rPr>
              <a:t>y</a:t>
            </a:r>
            <a:r>
              <a:rPr lang="en-CA" sz="2200" baseline="-25000" dirty="0" err="1" smtClean="0">
                <a:latin typeface="Times New Roman"/>
                <a:cs typeface="Times New Roman"/>
              </a:rPr>
              <a:t>L</a:t>
            </a:r>
            <a:endParaRPr lang="en-CA" sz="2200" baseline="-25000" dirty="0">
              <a:latin typeface="Times New Roman"/>
              <a:cs typeface="Times New Roman"/>
            </a:endParaRPr>
          </a:p>
        </p:txBody>
      </p:sp>
      <p:cxnSp>
        <p:nvCxnSpPr>
          <p:cNvPr id="85" name="Straight Connector 94"/>
          <p:cNvCxnSpPr>
            <a:cxnSpLocks noChangeAspect="1"/>
          </p:cNvCxnSpPr>
          <p:nvPr/>
        </p:nvCxnSpPr>
        <p:spPr>
          <a:xfrm rot="10800000" flipV="1">
            <a:off x="5152540" y="2014532"/>
            <a:ext cx="597071" cy="454745"/>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86" name="Straight Connector 94"/>
          <p:cNvCxnSpPr>
            <a:cxnSpLocks noChangeAspect="1"/>
          </p:cNvCxnSpPr>
          <p:nvPr/>
        </p:nvCxnSpPr>
        <p:spPr>
          <a:xfrm rot="10800000" flipV="1">
            <a:off x="6359040" y="2027232"/>
            <a:ext cx="597071" cy="454745"/>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87" name="Straight Connector 94"/>
          <p:cNvCxnSpPr>
            <a:cxnSpLocks noChangeAspect="1"/>
          </p:cNvCxnSpPr>
          <p:nvPr/>
        </p:nvCxnSpPr>
        <p:spPr>
          <a:xfrm rot="10800000" flipV="1">
            <a:off x="7590940" y="2027232"/>
            <a:ext cx="597071" cy="454745"/>
          </a:xfrm>
          <a:prstGeom prst="curvedConnector3">
            <a:avLst>
              <a:gd name="adj1" fmla="val 50000"/>
            </a:avLst>
          </a:prstGeom>
          <a:ln w="381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88" name="TextBox 87"/>
          <p:cNvSpPr txBox="1"/>
          <p:nvPr/>
        </p:nvSpPr>
        <p:spPr>
          <a:xfrm>
            <a:off x="5241376" y="1950950"/>
            <a:ext cx="439464" cy="430887"/>
          </a:xfrm>
          <a:prstGeom prst="rect">
            <a:avLst/>
          </a:prstGeom>
          <a:noFill/>
        </p:spPr>
        <p:txBody>
          <a:bodyPr wrap="none" rtlCol="0">
            <a:spAutoFit/>
          </a:bodyPr>
          <a:lstStyle/>
          <a:p>
            <a:r>
              <a:rPr lang="en-CA" sz="2200" i="1" dirty="0" smtClean="0">
                <a:latin typeface="Times New Roman"/>
                <a:cs typeface="Times New Roman"/>
              </a:rPr>
              <a:t>y</a:t>
            </a:r>
            <a:r>
              <a:rPr lang="en-CA" sz="2200" baseline="-25000" dirty="0" smtClean="0">
                <a:latin typeface="Times New Roman"/>
                <a:cs typeface="Times New Roman"/>
              </a:rPr>
              <a:t>1</a:t>
            </a:r>
            <a:endParaRPr lang="en-CA" sz="2200" baseline="-25000" dirty="0">
              <a:latin typeface="Times New Roman"/>
              <a:cs typeface="Times New Roman"/>
            </a:endParaRPr>
          </a:p>
        </p:txBody>
      </p:sp>
      <p:sp>
        <p:nvSpPr>
          <p:cNvPr id="89" name="TextBox 88"/>
          <p:cNvSpPr txBox="1"/>
          <p:nvPr/>
        </p:nvSpPr>
        <p:spPr>
          <a:xfrm>
            <a:off x="6455406" y="1962908"/>
            <a:ext cx="439464" cy="430887"/>
          </a:xfrm>
          <a:prstGeom prst="rect">
            <a:avLst/>
          </a:prstGeom>
          <a:noFill/>
        </p:spPr>
        <p:txBody>
          <a:bodyPr wrap="none" rtlCol="0">
            <a:spAutoFit/>
          </a:bodyPr>
          <a:lstStyle/>
          <a:p>
            <a:r>
              <a:rPr lang="en-CA" sz="2200" i="1" dirty="0" smtClean="0">
                <a:latin typeface="Times New Roman"/>
                <a:cs typeface="Times New Roman"/>
              </a:rPr>
              <a:t>y</a:t>
            </a:r>
            <a:r>
              <a:rPr lang="en-CA" sz="2200" baseline="-25000" dirty="0" smtClean="0">
                <a:latin typeface="Times New Roman"/>
                <a:cs typeface="Times New Roman"/>
              </a:rPr>
              <a:t>2</a:t>
            </a:r>
            <a:endParaRPr lang="en-CA" sz="2200" baseline="-25000" dirty="0">
              <a:latin typeface="Times New Roman"/>
              <a:cs typeface="Times New Roman"/>
            </a:endParaRPr>
          </a:p>
        </p:txBody>
      </p:sp>
      <p:sp>
        <p:nvSpPr>
          <p:cNvPr id="90" name="TextBox 89"/>
          <p:cNvSpPr txBox="1"/>
          <p:nvPr/>
        </p:nvSpPr>
        <p:spPr>
          <a:xfrm>
            <a:off x="7678842" y="1975979"/>
            <a:ext cx="512659" cy="430887"/>
          </a:xfrm>
          <a:prstGeom prst="rect">
            <a:avLst/>
          </a:prstGeom>
          <a:noFill/>
        </p:spPr>
        <p:txBody>
          <a:bodyPr wrap="none" rtlCol="0">
            <a:spAutoFit/>
          </a:bodyPr>
          <a:lstStyle/>
          <a:p>
            <a:r>
              <a:rPr lang="en-CA" sz="2200" i="1" dirty="0" err="1" smtClean="0">
                <a:latin typeface="Times New Roman"/>
                <a:cs typeface="Times New Roman"/>
              </a:rPr>
              <a:t>y</a:t>
            </a:r>
            <a:r>
              <a:rPr lang="en-CA" sz="2200" baseline="-25000" dirty="0" err="1" smtClean="0">
                <a:latin typeface="Times New Roman"/>
                <a:cs typeface="Times New Roman"/>
              </a:rPr>
              <a:t>M</a:t>
            </a:r>
            <a:endParaRPr lang="en-CA" sz="2200" baseline="-25000" dirty="0">
              <a:latin typeface="Times New Roman"/>
              <a:cs typeface="Times New Roman"/>
            </a:endParaRPr>
          </a:p>
        </p:txBody>
      </p:sp>
      <p:sp>
        <p:nvSpPr>
          <p:cNvPr id="91" name="Title 1"/>
          <p:cNvSpPr txBox="1">
            <a:spLocks/>
          </p:cNvSpPr>
          <p:nvPr/>
        </p:nvSpPr>
        <p:spPr>
          <a:xfrm>
            <a:off x="552785" y="250363"/>
            <a:ext cx="8229600" cy="1143000"/>
          </a:xfrm>
          <a:prstGeom prst="rect">
            <a:avLst/>
          </a:prstGeom>
        </p:spPr>
        <p:txBody>
          <a:bodyP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CA" dirty="0" smtClean="0"/>
              <a:t>A sigmoidal belief network </a:t>
            </a:r>
            <a:br>
              <a:rPr lang="en-CA" dirty="0" smtClean="0"/>
            </a:br>
            <a:r>
              <a:rPr lang="en-CA" dirty="0" err="1" smtClean="0"/>
              <a:t>vs</a:t>
            </a:r>
            <a:r>
              <a:rPr lang="en-CA" dirty="0" smtClean="0"/>
              <a:t> a neural network</a:t>
            </a:r>
            <a:endParaRPr lang="en-CA" dirty="0"/>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457199" y="1215848"/>
            <a:ext cx="8463029" cy="5642152"/>
          </a:xfrm>
        </p:spPr>
        <p:txBody>
          <a:bodyPr>
            <a:normAutofit fontScale="85000" lnSpcReduction="10000"/>
          </a:bodyPr>
          <a:lstStyle/>
          <a:p>
            <a:pPr marL="0" indent="0">
              <a:buNone/>
            </a:pPr>
            <a:r>
              <a:rPr lang="en-US" b="1" dirty="0" smtClean="0"/>
              <a:t>Stochastic methods – Boltzmann machines</a:t>
            </a:r>
            <a:br>
              <a:rPr lang="en-US" b="1" dirty="0" smtClean="0"/>
            </a:br>
            <a:endParaRPr lang="en-US" b="1" dirty="0" smtClean="0"/>
          </a:p>
          <a:p>
            <a:r>
              <a:rPr lang="en-US" dirty="0"/>
              <a:t>The history of Markov random fields has roots in statistical physics in the 1920s with so-called “</a:t>
            </a:r>
            <a:r>
              <a:rPr lang="en-US" dirty="0" err="1"/>
              <a:t>Ising</a:t>
            </a:r>
            <a:r>
              <a:rPr lang="en-US" dirty="0"/>
              <a:t> models” of </a:t>
            </a:r>
            <a:r>
              <a:rPr lang="en-US" dirty="0" smtClean="0"/>
              <a:t>ferromagnetism</a:t>
            </a:r>
          </a:p>
          <a:p>
            <a:r>
              <a:rPr lang="en-US" dirty="0" smtClean="0"/>
              <a:t>Our </a:t>
            </a:r>
            <a:r>
              <a:rPr lang="en-US" dirty="0"/>
              <a:t>presentation of Boltzmann machines follows Hinton and </a:t>
            </a:r>
            <a:r>
              <a:rPr lang="en-US" dirty="0" err="1"/>
              <a:t>Sejnowski</a:t>
            </a:r>
            <a:r>
              <a:rPr lang="en-US" dirty="0"/>
              <a:t> (1983), but we use matrix-vector notation and our exposition more closely resembles formulations such as that of </a:t>
            </a:r>
            <a:r>
              <a:rPr lang="en-US" dirty="0" err="1"/>
              <a:t>Salakhutdinov</a:t>
            </a:r>
            <a:r>
              <a:rPr lang="en-US" dirty="0"/>
              <a:t> and Hinton (2009</a:t>
            </a:r>
            <a:r>
              <a:rPr lang="en-US" dirty="0" smtClean="0"/>
              <a:t>)</a:t>
            </a:r>
          </a:p>
          <a:p>
            <a:r>
              <a:rPr lang="en-US" dirty="0" smtClean="0"/>
              <a:t>Harmonium </a:t>
            </a:r>
            <a:r>
              <a:rPr lang="en-US" dirty="0"/>
              <a:t>networks proposed in </a:t>
            </a:r>
            <a:r>
              <a:rPr lang="en-US" dirty="0" err="1"/>
              <a:t>Smolensky</a:t>
            </a:r>
            <a:r>
              <a:rPr lang="en-US" dirty="0"/>
              <a:t> (1986) are essentially equivalent to what are now commonly referred to as restricted Boltzmann </a:t>
            </a:r>
            <a:r>
              <a:rPr lang="en-US" dirty="0" smtClean="0"/>
              <a:t>machines</a:t>
            </a:r>
          </a:p>
          <a:p>
            <a:r>
              <a:rPr lang="en-US" dirty="0"/>
              <a:t>Contrastive divergence was proposed by Hinton (2002</a:t>
            </a:r>
            <a:r>
              <a:rPr lang="en-US" dirty="0" smtClean="0"/>
              <a:t>)</a:t>
            </a:r>
            <a:endParaRPr lang="en-US" dirty="0"/>
          </a:p>
        </p:txBody>
      </p:sp>
    </p:spTree>
    <p:extLst>
      <p:ext uri="{BB962C8B-B14F-4D97-AF65-F5344CB8AC3E}">
        <p14:creationId xmlns:p14="http://schemas.microsoft.com/office/powerpoint/2010/main" val="7212568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457200" y="1215848"/>
            <a:ext cx="8478330" cy="5642152"/>
          </a:xfrm>
        </p:spPr>
        <p:txBody>
          <a:bodyPr>
            <a:normAutofit fontScale="77500" lnSpcReduction="20000"/>
          </a:bodyPr>
          <a:lstStyle/>
          <a:p>
            <a:pPr marL="0" indent="0">
              <a:buNone/>
            </a:pPr>
            <a:r>
              <a:rPr lang="en-US" b="1" dirty="0" smtClean="0"/>
              <a:t>Stochastic methods – Boltzmann machines</a:t>
            </a:r>
            <a:br>
              <a:rPr lang="en-US" b="1" dirty="0" smtClean="0"/>
            </a:br>
            <a:endParaRPr lang="en-US" b="1" dirty="0" smtClean="0"/>
          </a:p>
          <a:p>
            <a:r>
              <a:rPr lang="en-US" dirty="0" smtClean="0"/>
              <a:t>The </a:t>
            </a:r>
            <a:r>
              <a:rPr lang="en-US" dirty="0"/>
              <a:t>idea of using unsupervised pre-training to initialize deep networks using stacks of restricted Boltzmann machines was popularized by Hinton and </a:t>
            </a:r>
            <a:r>
              <a:rPr lang="en-US" dirty="0" err="1"/>
              <a:t>Salakhutdinov</a:t>
            </a:r>
            <a:r>
              <a:rPr lang="en-US" dirty="0"/>
              <a:t> (2006</a:t>
            </a:r>
            <a:r>
              <a:rPr lang="en-US" dirty="0" smtClean="0"/>
              <a:t>)</a:t>
            </a:r>
          </a:p>
          <a:p>
            <a:r>
              <a:rPr lang="en-US" dirty="0" err="1" smtClean="0"/>
              <a:t>Salakhutdinov</a:t>
            </a:r>
            <a:r>
              <a:rPr lang="en-US" dirty="0" smtClean="0"/>
              <a:t> </a:t>
            </a:r>
            <a:r>
              <a:rPr lang="en-US" dirty="0"/>
              <a:t>and Hinton (2009) give further details on the use of deep Boltzmann machines and training procedures for deep belief networks, including </a:t>
            </a:r>
            <a:r>
              <a:rPr lang="en-US" dirty="0" smtClean="0"/>
              <a:t>other </a:t>
            </a:r>
            <a:r>
              <a:rPr lang="en-US" dirty="0"/>
              <a:t>nuances </a:t>
            </a:r>
            <a:r>
              <a:rPr lang="en-US" dirty="0" smtClean="0"/>
              <a:t>for </a:t>
            </a:r>
            <a:r>
              <a:rPr lang="en-US" dirty="0"/>
              <a:t>greedy training of deep restricted </a:t>
            </a:r>
            <a:r>
              <a:rPr lang="en-US" dirty="0" err="1"/>
              <a:t>Boltzman</a:t>
            </a:r>
            <a:r>
              <a:rPr lang="en-US" dirty="0"/>
              <a:t> </a:t>
            </a:r>
            <a:r>
              <a:rPr lang="en-US" dirty="0" smtClean="0"/>
              <a:t>machines</a:t>
            </a:r>
          </a:p>
          <a:p>
            <a:r>
              <a:rPr lang="en-US" dirty="0" smtClean="0"/>
              <a:t>Neal </a:t>
            </a:r>
            <a:r>
              <a:rPr lang="en-US" dirty="0"/>
              <a:t>(1992) introduced sigmoidal belief </a:t>
            </a:r>
            <a:r>
              <a:rPr lang="en-US" dirty="0" smtClean="0"/>
              <a:t>networks</a:t>
            </a:r>
          </a:p>
          <a:p>
            <a:r>
              <a:rPr lang="en-US" dirty="0" smtClean="0"/>
              <a:t>Welling </a:t>
            </a:r>
            <a:r>
              <a:rPr lang="en-US" dirty="0"/>
              <a:t>et al. (2004) showed how to extend Boltzmann machines to categorical and continuous variables using exponential-family </a:t>
            </a:r>
            <a:r>
              <a:rPr lang="en-US" dirty="0" smtClean="0"/>
              <a:t>models</a:t>
            </a:r>
          </a:p>
          <a:p>
            <a:r>
              <a:rPr lang="en-US" dirty="0"/>
              <a:t>A</a:t>
            </a:r>
            <a:r>
              <a:rPr lang="en-US" dirty="0" smtClean="0"/>
              <a:t> </a:t>
            </a:r>
            <a:r>
              <a:rPr lang="en-US" dirty="0"/>
              <a:t>greedy layer-wise training procedure for deep Boltzmann machines </a:t>
            </a:r>
            <a:r>
              <a:rPr lang="en-US" dirty="0" smtClean="0"/>
              <a:t>was proposed </a:t>
            </a:r>
            <a:r>
              <a:rPr lang="en-US" dirty="0"/>
              <a:t>by Hinton and </a:t>
            </a:r>
            <a:r>
              <a:rPr lang="en-US" dirty="0" err="1"/>
              <a:t>Salakhutdinov</a:t>
            </a:r>
            <a:r>
              <a:rPr lang="en-US" dirty="0"/>
              <a:t> (2006) and refined by Murphy (2012</a:t>
            </a:r>
            <a:r>
              <a:rPr lang="en-US" dirty="0" smtClean="0"/>
              <a:t>)</a:t>
            </a:r>
            <a:endParaRPr lang="en-CA" dirty="0"/>
          </a:p>
        </p:txBody>
      </p:sp>
    </p:spTree>
    <p:extLst>
      <p:ext uri="{BB962C8B-B14F-4D97-AF65-F5344CB8AC3E}">
        <p14:creationId xmlns:p14="http://schemas.microsoft.com/office/powerpoint/2010/main" val="250025593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Bibliographic Notes &amp; Further Reading</a:t>
            </a:r>
          </a:p>
        </p:txBody>
      </p:sp>
      <p:sp>
        <p:nvSpPr>
          <p:cNvPr id="3" name="Content Placeholder 2"/>
          <p:cNvSpPr>
            <a:spLocks noGrp="1"/>
          </p:cNvSpPr>
          <p:nvPr>
            <p:ph idx="1"/>
          </p:nvPr>
        </p:nvSpPr>
        <p:spPr>
          <a:xfrm>
            <a:off x="457200" y="1215848"/>
            <a:ext cx="8478330" cy="5642152"/>
          </a:xfrm>
        </p:spPr>
        <p:txBody>
          <a:bodyPr>
            <a:normAutofit fontScale="92500"/>
          </a:bodyPr>
          <a:lstStyle/>
          <a:p>
            <a:pPr marL="0" indent="0">
              <a:buNone/>
            </a:pPr>
            <a:r>
              <a:rPr lang="en-US" b="1" dirty="0" smtClean="0"/>
              <a:t>Stochastic methods – Boltzmann machines</a:t>
            </a:r>
            <a:br>
              <a:rPr lang="en-US" b="1" dirty="0" smtClean="0"/>
            </a:br>
            <a:endParaRPr lang="en-US" b="1" dirty="0" smtClean="0"/>
          </a:p>
          <a:p>
            <a:r>
              <a:rPr lang="en-US" dirty="0"/>
              <a:t>Hybrid supervised and unsupervised learning procedures for restricted </a:t>
            </a:r>
            <a:r>
              <a:rPr lang="en-US" dirty="0" err="1"/>
              <a:t>Boltzman</a:t>
            </a:r>
            <a:r>
              <a:rPr lang="en-US" dirty="0"/>
              <a:t> machines were proposed by McCallum et al. (2005) and further explored by </a:t>
            </a:r>
            <a:r>
              <a:rPr lang="en-US" dirty="0" err="1"/>
              <a:t>Larochelle</a:t>
            </a:r>
            <a:r>
              <a:rPr lang="en-US" dirty="0"/>
              <a:t> and </a:t>
            </a:r>
            <a:r>
              <a:rPr lang="en-US" dirty="0" err="1"/>
              <a:t>Bengio</a:t>
            </a:r>
            <a:r>
              <a:rPr lang="en-US" dirty="0"/>
              <a:t> (2008). </a:t>
            </a:r>
            <a:endParaRPr lang="en-US" dirty="0" smtClean="0"/>
          </a:p>
          <a:p>
            <a:r>
              <a:rPr lang="en-US" dirty="0" smtClean="0"/>
              <a:t>Vincent </a:t>
            </a:r>
            <a:r>
              <a:rPr lang="en-US" dirty="0"/>
              <a:t>et al. (2010) proposed the </a:t>
            </a:r>
            <a:r>
              <a:rPr lang="en-US" dirty="0" err="1"/>
              <a:t>autoencoder</a:t>
            </a:r>
            <a:r>
              <a:rPr lang="en-US" dirty="0"/>
              <a:t> approach to unsupervised pre-training; they also explored various layer-wise stacking and training strategies and compared stacked restricted Boltzmann machines with stacked </a:t>
            </a:r>
            <a:r>
              <a:rPr lang="en-US" dirty="0" err="1"/>
              <a:t>autoencoders</a:t>
            </a:r>
            <a:r>
              <a:rPr lang="en-US" dirty="0"/>
              <a:t>. </a:t>
            </a:r>
            <a:endParaRPr lang="en-CA" dirty="0"/>
          </a:p>
        </p:txBody>
      </p:sp>
    </p:spTree>
    <p:extLst>
      <p:ext uri="{BB962C8B-B14F-4D97-AF65-F5344CB8AC3E}">
        <p14:creationId xmlns:p14="http://schemas.microsoft.com/office/powerpoint/2010/main" val="25002559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233461</TotalTime>
  <Words>10028</Words>
  <Application>Microsoft Macintosh PowerPoint</Application>
  <PresentationFormat>On-screen Show (4:3)</PresentationFormat>
  <Paragraphs>1076</Paragraphs>
  <Slides>123</Slides>
  <Notes>19</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123</vt:i4>
      </vt:variant>
    </vt:vector>
  </HeadingPairs>
  <TitlesOfParts>
    <vt:vector size="125" baseType="lpstr">
      <vt:lpstr>Office Theme</vt:lpstr>
      <vt:lpstr>Equation</vt:lpstr>
      <vt:lpstr>PowerPoint Presentation</vt:lpstr>
      <vt:lpstr>Introducing Deep Learning</vt:lpstr>
      <vt:lpstr>Views on machine learning</vt:lpstr>
      <vt:lpstr>The neural network renaissance and deep learning revolution</vt:lpstr>
      <vt:lpstr>GPUs, graphs and tensors</vt:lpstr>
      <vt:lpstr>Key developments</vt:lpstr>
      <vt:lpstr>Mixed National Institute of Standards and Technology (MNIST) </vt:lpstr>
      <vt:lpstr>MNIST</vt:lpstr>
      <vt:lpstr>Losses and regularization</vt:lpstr>
      <vt:lpstr>Empirical risk minimization</vt:lpstr>
      <vt:lpstr>In practice</vt:lpstr>
      <vt:lpstr>Common losses for neural networks</vt:lpstr>
      <vt:lpstr>Deep neural network architectures</vt:lpstr>
      <vt:lpstr>Deep feedforward networks</vt:lpstr>
      <vt:lpstr>Activation functions</vt:lpstr>
      <vt:lpstr>Activation functions</vt:lpstr>
      <vt:lpstr>Bibliographic Notes &amp; Further Reading</vt:lpstr>
      <vt:lpstr>Bibliographic Notes &amp; Further Reading</vt:lpstr>
      <vt:lpstr>Bibliographic Notes &amp; Further Reading</vt:lpstr>
      <vt:lpstr>Backpropagation revisited  in vector matrix form</vt:lpstr>
      <vt:lpstr>Backpropagation in matrix vector form</vt:lpstr>
      <vt:lpstr>Logistic regression and the chain rule</vt:lpstr>
      <vt:lpstr>Matrix vector form of gradient</vt:lpstr>
      <vt:lpstr>A compact expression for the gradient</vt:lpstr>
      <vt:lpstr>Consider now a multilayer network</vt:lpstr>
      <vt:lpstr>Backpropagating errors</vt:lpstr>
      <vt:lpstr>Backpropagating errors</vt:lpstr>
      <vt:lpstr>A general form for gradients</vt:lpstr>
      <vt:lpstr>PowerPoint Presentation</vt:lpstr>
      <vt:lpstr>PowerPoint Presentation</vt:lpstr>
      <vt:lpstr>PowerPoint Presentation</vt:lpstr>
      <vt:lpstr>Computation graphs</vt:lpstr>
      <vt:lpstr>PowerPoint Presentation</vt:lpstr>
      <vt:lpstr>Bibliographic Notes &amp; Further Reading</vt:lpstr>
      <vt:lpstr>Training and evaluating deep networks</vt:lpstr>
      <vt:lpstr>Early stopping</vt:lpstr>
      <vt:lpstr>PowerPoint Presentation</vt:lpstr>
      <vt:lpstr>Validation sets and hyperparameters</vt:lpstr>
      <vt:lpstr>Test sets</vt:lpstr>
      <vt:lpstr>Validation sets vs. cross-validation</vt:lpstr>
      <vt:lpstr>Validation set data and the ‘end game’</vt:lpstr>
      <vt:lpstr>Hyperparameter tuning</vt:lpstr>
      <vt:lpstr>Mini-batch based  stochastic gradient descent (SGD)</vt:lpstr>
      <vt:lpstr>Mini-batch based SGD</vt:lpstr>
      <vt:lpstr>Mini-batches</vt:lpstr>
      <vt:lpstr>Momentum</vt:lpstr>
      <vt:lpstr>Learning rate schedules</vt:lpstr>
      <vt:lpstr>Mini-batch SGD pseudocode</vt:lpstr>
      <vt:lpstr>Dropout</vt:lpstr>
      <vt:lpstr>Batch normalization</vt:lpstr>
      <vt:lpstr>Parameter initialization</vt:lpstr>
      <vt:lpstr>Unsupervised pre-training</vt:lpstr>
      <vt:lpstr>Data augmentation</vt:lpstr>
      <vt:lpstr>Bibliographic Notes &amp; Further Reading</vt:lpstr>
      <vt:lpstr>Bibliographic Notes &amp; Further Reading</vt:lpstr>
      <vt:lpstr>Convolutional neural networks</vt:lpstr>
      <vt:lpstr>Convolutional neural networks (CNNs)</vt:lpstr>
      <vt:lpstr>Deep CNNs</vt:lpstr>
      <vt:lpstr>PowerPoint Presentation</vt:lpstr>
      <vt:lpstr>CNNs in practice</vt:lpstr>
      <vt:lpstr>The ImageNet challenge</vt:lpstr>
      <vt:lpstr>A plateau, then rapid advances</vt:lpstr>
      <vt:lpstr>Starting simply: image filtering</vt:lpstr>
      <vt:lpstr>Correlation and convolution</vt:lpstr>
      <vt:lpstr>Simple filtering example</vt:lpstr>
      <vt:lpstr>Visualizing the filters learned by a CNN</vt:lpstr>
      <vt:lpstr>Simple example of: convolution, pooling, and decimation operations</vt:lpstr>
      <vt:lpstr>Convolutional layers and gradients</vt:lpstr>
      <vt:lpstr>Convolutional layers and gradients</vt:lpstr>
      <vt:lpstr>Convolutional layers and gradients</vt:lpstr>
      <vt:lpstr>Pooling and subsampling layers</vt:lpstr>
      <vt:lpstr>Implementing CNNs</vt:lpstr>
      <vt:lpstr>Bibliographic Notes &amp; Further Reading</vt:lpstr>
      <vt:lpstr>Bibliographic Notes &amp; Further Reading</vt:lpstr>
      <vt:lpstr>Bibliographic Notes &amp; Further Reading</vt:lpstr>
      <vt:lpstr>Autoencoders</vt:lpstr>
      <vt:lpstr>Autoencoders</vt:lpstr>
      <vt:lpstr>PowerPoint Presentation</vt:lpstr>
      <vt:lpstr>Autoencoders</vt:lpstr>
      <vt:lpstr>Linear autoencoders and PCA</vt:lpstr>
      <vt:lpstr>Deep autoencoders</vt:lpstr>
      <vt:lpstr>PowerPoint Presentation</vt:lpstr>
      <vt:lpstr>PowerPoint Presentation</vt:lpstr>
      <vt:lpstr>Training autoencoders</vt:lpstr>
      <vt:lpstr>Denoising autoencoders</vt:lpstr>
      <vt:lpstr>Bibliographic Notes &amp; Further Reading</vt:lpstr>
      <vt:lpstr>Bibliographic Notes &amp; Further Reading</vt:lpstr>
      <vt:lpstr>Stochastic methods</vt:lpstr>
      <vt:lpstr>Boltzmann machines</vt:lpstr>
      <vt:lpstr>Boltzmann machines</vt:lpstr>
      <vt:lpstr>PowerPoint Presentation</vt:lpstr>
      <vt:lpstr>Key feature of Boltzmann machines</vt:lpstr>
      <vt:lpstr>Contrastive divergence</vt:lpstr>
      <vt:lpstr>Deep RBMs and deep belief networks</vt:lpstr>
      <vt:lpstr>PowerPoint Presentation</vt:lpstr>
      <vt:lpstr>PowerPoint Presentation</vt:lpstr>
      <vt:lpstr>Bibliographic Notes &amp; Further Reading</vt:lpstr>
      <vt:lpstr>Bibliographic Notes &amp; Further Reading</vt:lpstr>
      <vt:lpstr>Bibliographic Notes &amp; Further Reading</vt:lpstr>
      <vt:lpstr>Recurrent neural networks</vt:lpstr>
      <vt:lpstr>Recurrent neural networks</vt:lpstr>
      <vt:lpstr>PowerPoint Presentation</vt:lpstr>
      <vt:lpstr>PowerPoint Presentation</vt:lpstr>
      <vt:lpstr>The loss, exploding and vanishing gradients</vt:lpstr>
      <vt:lpstr>Dealing with exploding gradients</vt:lpstr>
      <vt:lpstr>LSTMs and vanishing gradients</vt:lpstr>
      <vt:lpstr>LSTM achitecture</vt:lpstr>
      <vt:lpstr>LSTM achitecture</vt:lpstr>
      <vt:lpstr>LSTM achitecture</vt:lpstr>
      <vt:lpstr>PowerPoint Presentation</vt:lpstr>
      <vt:lpstr>PowerPoint Presentation</vt:lpstr>
      <vt:lpstr>PowerPoint Presentation</vt:lpstr>
      <vt:lpstr>Bibliographic Notes &amp; Further Reading</vt:lpstr>
      <vt:lpstr>Bibliographic Notes &amp; Further Reading</vt:lpstr>
      <vt:lpstr>Deep learning software</vt:lpstr>
      <vt:lpstr>Deep learning software</vt:lpstr>
      <vt:lpstr>Deep learning software</vt:lpstr>
      <vt:lpstr>Deep learning software</vt:lpstr>
      <vt:lpstr>Deep learning software</vt:lpstr>
      <vt:lpstr>Deep learning software</vt:lpstr>
      <vt:lpstr>Deep learning software</vt:lpstr>
      <vt:lpstr>Deep learning software</vt:lpstr>
      <vt:lpstr>Weka support for deep learning </vt:lpstr>
    </vt:vector>
  </TitlesOfParts>
  <Company>École Polytechnique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Chris Pal</dc:creator>
  <cp:lastModifiedBy>Eibe Frank</cp:lastModifiedBy>
  <cp:revision>542</cp:revision>
  <cp:lastPrinted>2016-06-02T02:55:38Z</cp:lastPrinted>
  <dcterms:created xsi:type="dcterms:W3CDTF">2016-06-16T19:39:10Z</dcterms:created>
  <dcterms:modified xsi:type="dcterms:W3CDTF">2016-11-11T23:40:41Z</dcterms:modified>
</cp:coreProperties>
</file>

<file path=docProps/thumbnail.jpeg>
</file>